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8:47:44.5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 1,'-2'1,"1"1,0 0,0-1,0 1,1 0,-1 0,0 0,1 0,-1 0,1 0,-1 1,-1 25,2-21,0 35,2-1,2 1,2 50,-5-72,4 18,1 17,-5-35,-1-2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8:47:53.2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7,'21'-7,"-8"8,-1 0,1 1,-1 0,3 1,7 1,70 13,-73-12,-1 0,2 2,-6-2,0 0,0-1,0-1,3 0,75 4,7 4,65-2,103-9,-117-1,167 1,-292-1,24-5,15 0,159 6,-161 6,-31-2,13-1,307-3,-169 0,-178 0,-1 0,1 0,-1 0,0 0,1 1,-1 0,0 0,0 0,2 0,-3 1,0-1,0 0,0 1,0-1,0 1,0 0,-1 0,1 0,0 0,-1 0,0 0,1 0,-1 1,11 20,-1 1,-2 0,0 0,-2 1,-1 0,0 0,0 18,-4-23,0-1,-2 0,0 1,-1-1,-3 8,4-23,-1 0,0-1,0 1,-1 0,1-1,-1 1,0-1,0 1,0-1,0 0,-1 0,1 0,-1 0,0 0,-1 1,0-1,-1 0,1-1,-1 1,1-1,-1 0,0 0,0 0,0-1,0 0,0 0,-3 0,-50 4,1-2,-39-4,30-1,-571 2,607 1,0 2,-22 5,17-2,-31 1,42-5,1 1,0 1,-3 2,-17 3,3-3,-1-1,-19-2,-81-4,50 0,-374 1,458-1,-1 0,0 0,1-1,-1 1,1-2,0 1,0-1,-1-1,-3 0,-1 0,-8-3,-4 1,-11-6,15 5,0 1,-10-1,19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8:48:18.5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1,'0'2,"0"3,0 4,0 4,0 2,0 2,0 0,0 1,0-1,0 4,0 4,0 1,0 4,0-2,0-1,0-4,0-5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8:48:36.2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76,'6'-6,"1"1,0 0,0 0,0 0,1 1,-1 0,1 1,0-1,0 2,1-1,4 0,19-8,-25 8,1 0,0 1,0 0,0 0,0 1,1 0,33 0,0 2,-1 1,35 8,-56-5,7 1,44-2,52-4,-48-1,180 7,-25-1,-92 2,-4-1,-118-6,-1 0,1 1,-1 1,0 1,3 0,19 5,0-2,0-1,22-1,-28-2,29 5,-28-3,25 0,545-5,-599 1,0 0,-1 0,1 0,0 1,-1-1,1 1,0-1,-1 1,1 0,-1 0,1 0,0 1,-2-1,1 0,-1 0,0 1,0-1,0 0,0 1,0-1,0 1,0-1,0 1,0-1,-1 1,1-1,-1 1,1 0,-1 0,0-1,1 1,-1 1,1 11,-1 0,-1 9,0-12,1 1,0-1,1 0,1 7,3 9,2 0,0-1,8 16,-10-27,0 1,-1-1,0 1,-1-1,-1 1,-1 2,-1-14,0 0,-1 0,1 0,-1-1,0 1,0 0,0 0,0-1,-1 1,0 0,0-1,0 0,0 1,0-1,-2 2,-7 7,0-1,0 0,-5 3,12-10,-2 1,0 0,0-1,0 0,0 0,-1 0,1 0,-1-1,0 0,0-1,0 0,-1 0,1 0,0-1,-1 0,1-1,-1 1,1-1,-3-1,-22-2,17 2,-1-1,-1-1,11 3,1-1,-1 1,1 0,-1 1,0-1,1 1,-1 0,-3 2,-13 1,-20 3,11-2,-1-1,-1-2,24-1,1 0,0 1,0 0,-7 2,-24 6,-37-1,-58-1,-80-7,119-2,78 0,0 0,-8-3,-17-2,32 5,1 0,-1-2,1 1,-3-2,2 1,0 0,0 0,-10 0,-74-1,-47 5,48 0,5-1,1 5,0 3,-25 8,62-7,-1-3,0-2,-41-3,81-1,-15-1,-11-1,27 1,1-1,0 0,0-1,0 1,-7-4,-7-4,1 2,-23-4,28 7,2-1,-2 0,-3-2,15 6,0-1,0 1,0-1,0 0,0-1,1 1,0-1,-1 0,1 0,1 0,-1 0,1-1,-2-1,2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8:48:49.9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0,'0'334,"1"-321,0 0,0 0,4 12,-3-15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8:49:09.0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64,'3'-2,"0"-1,0 1,0-1,1 1,-1 0,1 1,0-1,-1 1,1-1,0 1,0 0,0 0,3 0,10 0,-1 0,13 1,-17 0,42 0,70 1,-91 2,0 2,-1 1,8 4,-15 0,-20-8,1 0,-1 0,1 0,3 1,78 11,20-2,-73-9,25 3,-15-3,0 2,32 9,-71-12,1-2,-1 1,0 0,0-1,1 0,-1-1,0 1,0-1,0 0,4-1,6-2,0-2,11-5,-4 2,-12 5,226-88,-225 89,1 0,-1 0,1 1,0 1,-1 0,1 1,0 0,20 2,27 5,-18-2,66 11,-55-7,0-2,33-1,340-8,-406 3,0 1,7 2,-5-1,15 0,3-3,-14 0,10 1,-32 0,0-1,-1 1,1-1,-1 1,1 0,-1 0,0 0,1 0,-1 0,0 1,0-1,0 1,0-1,0 1,0 0,0 0,0 0,-1 0,1 0,-1 0,0 0,1 1,2 7,0-1,0 1,-1 0,0-1,-1 2,0-5,1 15,0 0,-1 0,-1 1,-1-1,-2 11,0 17,2 182,0-228,0 0,0 0,-1 0,1 0,-1-1,0 1,0 0,0 0,0 0,0-1,-1 1,1-1,-1 1,0-1,0 1,1-1,-2 0,1 0,0 0,0 0,-1 0,1-1,-1 1,1-1,-1 1,0-1,1 0,-1 0,0 0,0-1,-1 1,-8 1,0 0,-10-1,-12 2,-10 1,0-2,-10-2,48 0,-4-1,-1 0,1-1,0 0,0-1,-1-1,2 1,-6-3,0-1,-1 2,-8-2,2 3,0 1,0 2,0 0,-10 1,4 1,-1759-1,1772-1,0 0,0-1,0-1,-5-2,-21-4,28 7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4.xml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940-0010-4A92-B31B-372C0A25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63961"/>
            <a:ext cx="8144134" cy="1642818"/>
          </a:xfrm>
        </p:spPr>
        <p:txBody>
          <a:bodyPr/>
          <a:lstStyle/>
          <a:p>
            <a:r>
              <a:rPr lang="en-CA" dirty="0"/>
              <a:t>IMDB Data from 2006-2016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B7BC4-50BF-4E79-AD2D-D75F7D4A0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Dataset of popular movies from the past 10 years</a:t>
            </a:r>
          </a:p>
        </p:txBody>
      </p:sp>
      <p:pic>
        <p:nvPicPr>
          <p:cNvPr id="1028" name="Picture 4" descr="Image result for movie clip">
            <a:extLst>
              <a:ext uri="{FF2B5EF4-FFF2-40B4-BE49-F238E27FC236}">
                <a16:creationId xmlns:a16="http://schemas.microsoft.com/office/drawing/2014/main" id="{88CCA867-1564-4BD0-BB89-ED808940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4" y="249341"/>
            <a:ext cx="2507274" cy="219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vie popcorn">
            <a:extLst>
              <a:ext uri="{FF2B5EF4-FFF2-40B4-BE49-F238E27FC236}">
                <a16:creationId xmlns:a16="http://schemas.microsoft.com/office/drawing/2014/main" id="{AC77059A-FE26-4C67-8763-33A4D9C7B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466" y="4317023"/>
            <a:ext cx="2453403" cy="26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5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9761-3664-4EBB-B8C7-2E3ABF1E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Scatterplot – Runtime variable with correlation and covariance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C5894-2B10-4354-935D-7B5BA7321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28" y="2204915"/>
            <a:ext cx="6356158" cy="359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FEC8A-F78F-4A8A-97AF-1031FD57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551" y="2569553"/>
            <a:ext cx="3519665" cy="1291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30B66-2D17-41A3-AF53-AFF7B6B7B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561" y="4841630"/>
            <a:ext cx="3616936" cy="1389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079371-86E5-4E47-8DA0-3A15AAF68943}"/>
              </a:ext>
            </a:extLst>
          </p:cNvPr>
          <p:cNvSpPr txBox="1"/>
          <p:nvPr/>
        </p:nvSpPr>
        <p:spPr>
          <a:xfrm>
            <a:off x="7376746" y="2237643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Pearson Correlation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4018D-7E53-4B5A-9FB3-23092503E282}"/>
              </a:ext>
            </a:extLst>
          </p:cNvPr>
          <p:cNvSpPr txBox="1"/>
          <p:nvPr/>
        </p:nvSpPr>
        <p:spPr>
          <a:xfrm>
            <a:off x="7474561" y="4472298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Co-variance</a:t>
            </a:r>
          </a:p>
        </p:txBody>
      </p:sp>
    </p:spTree>
    <p:extLst>
      <p:ext uri="{BB962C8B-B14F-4D97-AF65-F5344CB8AC3E}">
        <p14:creationId xmlns:p14="http://schemas.microsoft.com/office/powerpoint/2010/main" val="171383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F419-894D-4CD7-B087-05520BB1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 between all the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97E84C-CA6F-4E97-871B-2E1BDF3EE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928" y="2240085"/>
            <a:ext cx="7861936" cy="41699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0EF0BC-0E9E-4525-A9FF-0C2EB33048D7}"/>
                  </a:ext>
                </a:extLst>
              </p14:cNvPr>
              <p14:cNvContentPartPr/>
              <p14:nvPr/>
            </p14:nvContentPartPr>
            <p14:xfrm>
              <a:off x="3125541" y="5323313"/>
              <a:ext cx="9360" cy="15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0EF0BC-0E9E-4525-A9FF-0C2EB33048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7541" y="5305673"/>
                <a:ext cx="4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CCCA93-B63B-46BE-B48F-4550D1BF9665}"/>
                  </a:ext>
                </a:extLst>
              </p14:cNvPr>
              <p14:cNvContentPartPr/>
              <p14:nvPr/>
            </p14:nvContentPartPr>
            <p14:xfrm>
              <a:off x="3116541" y="5303513"/>
              <a:ext cx="928800" cy="21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CCCA93-B63B-46BE-B48F-4550D1BF96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8901" y="5285513"/>
                <a:ext cx="9644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53E417-E390-4A10-A24D-CC23C2244249}"/>
                  </a:ext>
                </a:extLst>
              </p14:cNvPr>
              <p14:cNvContentPartPr/>
              <p14:nvPr/>
            </p14:nvContentPartPr>
            <p14:xfrm>
              <a:off x="8251221" y="3512153"/>
              <a:ext cx="360" cy="112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53E417-E390-4A10-A24D-CC23C2244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33581" y="3494513"/>
                <a:ext cx="360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14D227-3558-4444-8C7B-134297851CDC}"/>
                  </a:ext>
                </a:extLst>
              </p14:cNvPr>
              <p14:cNvContentPartPr/>
              <p14:nvPr/>
            </p14:nvContentPartPr>
            <p14:xfrm>
              <a:off x="8237901" y="3449873"/>
              <a:ext cx="941760" cy="255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14D227-3558-4444-8C7B-134297851C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20261" y="3432233"/>
                <a:ext cx="9774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6F77E3-04FD-4E32-BB2F-4118B1F72980}"/>
                  </a:ext>
                </a:extLst>
              </p14:cNvPr>
              <p14:cNvContentPartPr/>
              <p14:nvPr/>
            </p14:nvContentPartPr>
            <p14:xfrm>
              <a:off x="7191741" y="3257273"/>
              <a:ext cx="3960" cy="147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6F77E3-04FD-4E32-BB2F-4118B1F729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73741" y="3239273"/>
                <a:ext cx="39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D61A17-23C1-4E67-95CE-D649D3346F44}"/>
                  </a:ext>
                </a:extLst>
              </p14:cNvPr>
              <p14:cNvContentPartPr/>
              <p14:nvPr/>
            </p14:nvContentPartPr>
            <p14:xfrm>
              <a:off x="7182741" y="3225593"/>
              <a:ext cx="929160" cy="238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D61A17-23C1-4E67-95CE-D649D3346F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65101" y="3207953"/>
                <a:ext cx="96480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06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82A7-5B05-4BB0-BE25-7284242D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Testing – 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C6C0-8AB9-4091-9BAF-44CD0B36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0981"/>
          </a:xfrm>
        </p:spPr>
        <p:txBody>
          <a:bodyPr/>
          <a:lstStyle/>
          <a:p>
            <a:r>
              <a:rPr lang="en-CA" dirty="0"/>
              <a:t>I conducted the test on 4 different variables: Rating, Revenue, Runtime and </a:t>
            </a:r>
            <a:r>
              <a:rPr lang="en-CA" dirty="0" err="1"/>
              <a:t>Metascore</a:t>
            </a:r>
            <a:r>
              <a:rPr lang="en-CA" dirty="0"/>
              <a:t>.</a:t>
            </a:r>
          </a:p>
          <a:p>
            <a:r>
              <a:rPr lang="en-CA" dirty="0"/>
              <a:t>Rating was the test I focused on, but I conducted tests on the additional variables just to check out the values and what effect it will have on the hypothesis.</a:t>
            </a:r>
          </a:p>
          <a:p>
            <a:r>
              <a:rPr lang="en-CA" dirty="0"/>
              <a:t>Below are the chi-square statistic and P-value for Rating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Based on the p-value being greater than 0.05, I will not reject the null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5FE6C-1588-4533-98D4-9723F0B0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880038"/>
            <a:ext cx="9306658" cy="5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0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1A78-7081-4E50-941F-E8F5FCF1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9C58-0B16-4CA7-B186-49697E555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Dependent variable: Votes</a:t>
            </a:r>
          </a:p>
          <a:p>
            <a:r>
              <a:rPr lang="en-CA" dirty="0"/>
              <a:t>Explanatory variables: Revenue, Rank &amp; Year</a:t>
            </a:r>
          </a:p>
          <a:p>
            <a:r>
              <a:rPr lang="en-CA" dirty="0"/>
              <a:t>After training an test the model and applying the model I received a multiple R square of 0.60.</a:t>
            </a:r>
          </a:p>
        </p:txBody>
      </p:sp>
    </p:spTree>
    <p:extLst>
      <p:ext uri="{BB962C8B-B14F-4D97-AF65-F5344CB8AC3E}">
        <p14:creationId xmlns:p14="http://schemas.microsoft.com/office/powerpoint/2010/main" val="162545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3C0B-DC19-4523-9EC8-9BBE947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DD04-0641-4B22-B680-35039E24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the analysis conducted, I believe the Votes and Rating columns have the strongest influence when choosing the most popular movies from 2006-2016.</a:t>
            </a:r>
          </a:p>
        </p:txBody>
      </p:sp>
    </p:spTree>
    <p:extLst>
      <p:ext uri="{BB962C8B-B14F-4D97-AF65-F5344CB8AC3E}">
        <p14:creationId xmlns:p14="http://schemas.microsoft.com/office/powerpoint/2010/main" val="248582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9B4-EC0E-4623-A517-0396DD4E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Hypothesis/Research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0C11-B1F5-43FC-8191-6A608B9C7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1269"/>
          </a:xfrm>
        </p:spPr>
        <p:txBody>
          <a:bodyPr/>
          <a:lstStyle/>
          <a:p>
            <a:r>
              <a:rPr lang="en-CA" dirty="0"/>
              <a:t>Based on the popular movies from 2006 - 2016 listed in the dataset, I want to specially check out and analysis:</a:t>
            </a:r>
          </a:p>
          <a:p>
            <a:pPr marL="0" indent="0">
              <a:buNone/>
            </a:pPr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Which variable or variables in this dataset will have a strong driving influence when choosing the most popular movies?</a:t>
            </a:r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315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4348-788C-44ED-90B8-17BD7300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 Variables chosen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CFD4-E5C8-4355-8EB2-64CACDCA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Revenue</a:t>
            </a:r>
          </a:p>
          <a:p>
            <a:r>
              <a:rPr lang="en-CA" dirty="0"/>
              <a:t>Rating</a:t>
            </a:r>
          </a:p>
          <a:p>
            <a:r>
              <a:rPr lang="en-CA" dirty="0"/>
              <a:t>Year</a:t>
            </a:r>
          </a:p>
          <a:p>
            <a:r>
              <a:rPr lang="en-CA" dirty="0"/>
              <a:t>Runtime</a:t>
            </a:r>
          </a:p>
          <a:p>
            <a:r>
              <a:rPr lang="en-CA" dirty="0"/>
              <a:t>Metascore</a:t>
            </a:r>
          </a:p>
        </p:txBody>
      </p:sp>
    </p:spTree>
    <p:extLst>
      <p:ext uri="{BB962C8B-B14F-4D97-AF65-F5344CB8AC3E}">
        <p14:creationId xmlns:p14="http://schemas.microsoft.com/office/powerpoint/2010/main" val="47342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0BB1-9703-45AD-964A-0FE3E38C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Data Exploration stage – Creation of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11A9-BD8B-40BE-BE2D-5987E4B9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77165"/>
          </a:xfrm>
        </p:spPr>
        <p:txBody>
          <a:bodyPr/>
          <a:lstStyle/>
          <a:p>
            <a:r>
              <a:rPr lang="en-CA" dirty="0"/>
              <a:t>For the start of the project we had to create histograms for the 5 variables just </a:t>
            </a:r>
            <a:r>
              <a:rPr lang="en-CA" dirty="0" err="1"/>
              <a:t>ot</a:t>
            </a:r>
            <a:r>
              <a:rPr lang="en-CA" dirty="0"/>
              <a:t> get a feel of the of the data from the chosen variables</a:t>
            </a:r>
          </a:p>
          <a:p>
            <a:r>
              <a:rPr lang="en-CA" dirty="0"/>
              <a:t>Histogram of Revenue variable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27F33-DA73-4D27-B622-DE93D69F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89" y="3526578"/>
            <a:ext cx="5286934" cy="32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5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136D-F1E0-4EB5-B04E-5CBEAC9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Histograms – Rating &amp; Year variable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494D4-8C19-4217-B8CF-0A771B61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7" y="2754884"/>
            <a:ext cx="5872653" cy="2889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7F5CC-501F-4F12-A67D-67423868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835" y="2782012"/>
            <a:ext cx="5319346" cy="28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931-34EC-4EDA-BAFF-FEBA215D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Histograms – Runtime &amp; </a:t>
            </a:r>
            <a:r>
              <a:rPr lang="en-CA" dirty="0" err="1"/>
              <a:t>Metascore</a:t>
            </a:r>
            <a:r>
              <a:rPr lang="en-CA" dirty="0"/>
              <a:t>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05F3E-C596-4E67-A6A5-7021930E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36" y="2466243"/>
            <a:ext cx="5153384" cy="2905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F2FDF-8FF6-474A-AEFD-AF4564B5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2" y="2466243"/>
            <a:ext cx="5551436" cy="29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5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C9C4-3322-4FC3-A5A2-0E4D2FC8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Mass Function (PMF)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A0B2-0910-41DB-A061-4A57CC69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chose Rating as a variable. Divided rating into two categories high and low and set </a:t>
            </a:r>
            <a:r>
              <a:rPr lang="en-CA" dirty="0" err="1"/>
              <a:t>th</a:t>
            </a:r>
            <a:r>
              <a:rPr lang="en-CA" dirty="0"/>
              <a:t> as a separate column.</a:t>
            </a:r>
          </a:p>
          <a:p>
            <a:r>
              <a:rPr lang="en-CA" dirty="0"/>
              <a:t>Histogram of the PMF is below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894AD-F536-4022-9E38-7F2F4286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3534679"/>
            <a:ext cx="5088327" cy="307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EF93-9BF4-48EE-AC71-B6971C58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Analytical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5C81E-0B28-4B66-B888-F066A135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chose to apply an </a:t>
            </a:r>
            <a:r>
              <a:rPr lang="en-CA" dirty="0" err="1"/>
              <a:t>alatical</a:t>
            </a:r>
            <a:r>
              <a:rPr lang="en-CA" dirty="0"/>
              <a:t> distribution to the Runtime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5DEAB-1049-4267-8907-5248EE8D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46" y="2888273"/>
            <a:ext cx="7473462" cy="34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9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1240-9DAB-4CF4-BD0A-A1551F54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Scatterplot – Revenue variable with correlation and covariance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E0CE18-9DF9-456F-9E3B-DABC0A40F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11" y="2262067"/>
            <a:ext cx="6521213" cy="3307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8D8110-3AB9-4B94-BDD9-0952F5DA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437" y="2633297"/>
            <a:ext cx="3107347" cy="1140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26E0F-44EC-41EF-9CF8-31CFAA68A06A}"/>
              </a:ext>
            </a:extLst>
          </p:cNvPr>
          <p:cNvSpPr txBox="1"/>
          <p:nvPr/>
        </p:nvSpPr>
        <p:spPr>
          <a:xfrm>
            <a:off x="7702062" y="2220058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Pearson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9C246-758C-4CB1-8E28-AAE40C48E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431" y="4828443"/>
            <a:ext cx="3377711" cy="1076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6DCB5F-9487-4A83-AF22-AE3BBB3004A9}"/>
              </a:ext>
            </a:extLst>
          </p:cNvPr>
          <p:cNvSpPr txBox="1"/>
          <p:nvPr/>
        </p:nvSpPr>
        <p:spPr>
          <a:xfrm>
            <a:off x="7654437" y="4459111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Co-variance</a:t>
            </a:r>
          </a:p>
        </p:txBody>
      </p:sp>
    </p:spTree>
    <p:extLst>
      <p:ext uri="{BB962C8B-B14F-4D97-AF65-F5344CB8AC3E}">
        <p14:creationId xmlns:p14="http://schemas.microsoft.com/office/powerpoint/2010/main" val="12249046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{67BE384A-E764-49A7-A6D6-50980E15FE9A}tf04033917</Template>
  <TotalTime>3104</TotalTime>
  <Words>338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Berlin</vt:lpstr>
      <vt:lpstr>IMDB Data from 2006-2016</vt:lpstr>
      <vt:lpstr>Hypothesis/Research Question</vt:lpstr>
      <vt:lpstr>5 Variables chosen for this project</vt:lpstr>
      <vt:lpstr>Initial Data Exploration stage – Creation of Histograms</vt:lpstr>
      <vt:lpstr>Histograms – Rating &amp; Year variable </vt:lpstr>
      <vt:lpstr>Histograms – Runtime &amp; Metascore variable</vt:lpstr>
      <vt:lpstr>Probability Mass Function (PMF)</vt:lpstr>
      <vt:lpstr>Analytical Distribution</vt:lpstr>
      <vt:lpstr>Scatterplot – Revenue variable with correlation and covariance</vt:lpstr>
      <vt:lpstr>Scatterplot – Runtime variable with correlation and covariance</vt:lpstr>
      <vt:lpstr>Correlation between all the variables</vt:lpstr>
      <vt:lpstr>Hypothesis Testing – Chi-square test</vt:lpstr>
      <vt:lpstr>Regression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 from 2006-2016</dc:title>
  <dc:creator>VP</dc:creator>
  <cp:lastModifiedBy>VP</cp:lastModifiedBy>
  <cp:revision>27</cp:revision>
  <dcterms:created xsi:type="dcterms:W3CDTF">2020-02-26T23:53:47Z</dcterms:created>
  <dcterms:modified xsi:type="dcterms:W3CDTF">2020-02-29T08:49:24Z</dcterms:modified>
</cp:coreProperties>
</file>