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c98dfae3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c98dfae3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c98dfae3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c98dfae3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c98dfae3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c98dfae3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c98dfae3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c98dfae3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c98dfae3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c98dfae3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c98dfae3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c98dfae3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c98dfae3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c98dfae3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c9a1af5df_6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c9a1af5df_6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c98dfae3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c98dfae3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c98dfae3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c98dfae3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c9a1af5df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c9a1af5d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c98dfae3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c98dfae3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c98dfae3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c98dfae3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c98dfae3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c98dfae3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c98dfae3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c98dfae3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c98dfae3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c98dfae3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159750" y="1358000"/>
            <a:ext cx="70950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Language</a:t>
            </a:r>
            <a:r>
              <a:rPr lang="en"/>
              <a:t> Interpretation And Learning Tool​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687250" y="2884050"/>
            <a:ext cx="2040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Bridging The Gap​</a:t>
            </a:r>
            <a:endParaRPr/>
          </a:p>
        </p:txBody>
      </p:sp>
      <p:pic>
        <p:nvPicPr>
          <p:cNvPr descr="Recognizing ASL: From The College Board Review Archive – The Elective"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450" y="3474625"/>
            <a:ext cx="5357599" cy="129914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2117743" y="3660510"/>
            <a:ext cx="17577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7650" y="1223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Language Detector Model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443300" y="1850725"/>
            <a:ext cx="5133000" cy="29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Choice of Model - Random Forest: </a:t>
            </a:r>
            <a:endParaRPr b="1"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Selected for its robustness and effectiveness in complex classification tasks. 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Operates by constructing multiple decision trees and using a voting mechanism to determine the most common output class. 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Computational Efficiency: </a:t>
            </a:r>
            <a:endParaRPr b="1"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Requires minimal computational resources, making it suitable for environments with limited processing power. 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Suitability for Mobile Devices: </a:t>
            </a:r>
            <a:endParaRPr b="1"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Optimized for performance on mobile devices, ensuring effective real-time applications without draining device resources.</a:t>
            </a:r>
            <a:endParaRPr sz="1400"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575" y="1450925"/>
            <a:ext cx="4127826" cy="31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Pipeline</a:t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5560675" y="2482750"/>
            <a:ext cx="1111500" cy="10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Random Forest Classifier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23"/>
          <p:cNvCxnSpPr>
            <a:stCxn id="164" idx="3"/>
            <a:endCxn id="162" idx="1"/>
          </p:cNvCxnSpPr>
          <p:nvPr/>
        </p:nvCxnSpPr>
        <p:spPr>
          <a:xfrm>
            <a:off x="4824463" y="2989000"/>
            <a:ext cx="73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3"/>
          <p:cNvCxnSpPr>
            <a:stCxn id="162" idx="3"/>
            <a:endCxn id="166" idx="1"/>
          </p:cNvCxnSpPr>
          <p:nvPr/>
        </p:nvCxnSpPr>
        <p:spPr>
          <a:xfrm>
            <a:off x="6672175" y="2989000"/>
            <a:ext cx="932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 txBox="1"/>
          <p:nvPr/>
        </p:nvSpPr>
        <p:spPr>
          <a:xfrm>
            <a:off x="7604900" y="2645800"/>
            <a:ext cx="12528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Predicted Letter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75" y="2356725"/>
            <a:ext cx="2198074" cy="12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3580063" y="2482750"/>
            <a:ext cx="1244400" cy="10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MediPipe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HandLandmark Model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" name="Google Shape;168;p23"/>
          <p:cNvCxnSpPr>
            <a:stCxn id="167" idx="3"/>
            <a:endCxn id="164" idx="1"/>
          </p:cNvCxnSpPr>
          <p:nvPr/>
        </p:nvCxnSpPr>
        <p:spPr>
          <a:xfrm>
            <a:off x="2780249" y="2989000"/>
            <a:ext cx="799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9450" y="1208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678100" y="1807400"/>
            <a:ext cx="7869900" cy="29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9306" lvl="0" marL="457200" rtl="0" algn="l">
              <a:spcBef>
                <a:spcPts val="0"/>
              </a:spcBef>
              <a:spcAft>
                <a:spcPts val="0"/>
              </a:spcAft>
              <a:buSzPts val="1271"/>
              <a:buChar char="●"/>
            </a:pPr>
            <a:r>
              <a:rPr b="1" lang="en" sz="1270"/>
              <a:t>OpenCV: </a:t>
            </a:r>
            <a:endParaRPr b="1" sz="1270"/>
          </a:p>
          <a:p>
            <a:pPr indent="-309306" lvl="1" marL="1371600" rtl="0" algn="l">
              <a:spcBef>
                <a:spcPts val="0"/>
              </a:spcBef>
              <a:spcAft>
                <a:spcPts val="0"/>
              </a:spcAft>
              <a:buSzPts val="1271"/>
              <a:buChar char="○"/>
            </a:pPr>
            <a:r>
              <a:rPr lang="en" sz="1270"/>
              <a:t>Utilized for managing image and video data. </a:t>
            </a:r>
            <a:endParaRPr sz="1270"/>
          </a:p>
          <a:p>
            <a:pPr indent="-309306" lvl="1" marL="1371600" rtl="0" algn="l">
              <a:spcBef>
                <a:spcPts val="0"/>
              </a:spcBef>
              <a:spcAft>
                <a:spcPts val="0"/>
              </a:spcAft>
              <a:buSzPts val="1271"/>
              <a:buChar char="○"/>
            </a:pPr>
            <a:r>
              <a:rPr lang="en" sz="1270"/>
              <a:t>Performs crucial operations such as frame extraction and pre-processing. </a:t>
            </a:r>
            <a:endParaRPr sz="1270"/>
          </a:p>
          <a:p>
            <a:pPr indent="-309306" lvl="0" marL="457200" rtl="0" algn="l">
              <a:spcBef>
                <a:spcPts val="0"/>
              </a:spcBef>
              <a:spcAft>
                <a:spcPts val="0"/>
              </a:spcAft>
              <a:buSzPts val="1271"/>
              <a:buChar char="●"/>
            </a:pPr>
            <a:r>
              <a:rPr b="1" lang="en" sz="1270"/>
              <a:t>Google MediaPipe: </a:t>
            </a:r>
            <a:endParaRPr b="1" sz="1270"/>
          </a:p>
          <a:p>
            <a:pPr indent="-309306" lvl="1" marL="1371600" rtl="0" algn="l">
              <a:spcBef>
                <a:spcPts val="0"/>
              </a:spcBef>
              <a:spcAft>
                <a:spcPts val="0"/>
              </a:spcAft>
              <a:buSzPts val="1271"/>
              <a:buChar char="○"/>
            </a:pPr>
            <a:r>
              <a:rPr lang="en" sz="1270"/>
              <a:t>Employed for its advanced capabilities in Hand Landmark Detection. </a:t>
            </a:r>
            <a:endParaRPr sz="1270"/>
          </a:p>
          <a:p>
            <a:pPr indent="-309306" lvl="1" marL="1371600" rtl="0" algn="l">
              <a:spcBef>
                <a:spcPts val="0"/>
              </a:spcBef>
              <a:spcAft>
                <a:spcPts val="0"/>
              </a:spcAft>
              <a:buSzPts val="1271"/>
              <a:buChar char="○"/>
            </a:pPr>
            <a:r>
              <a:rPr lang="en" sz="1270"/>
              <a:t>Provides accurate and efficient processing of hand gestures. </a:t>
            </a:r>
            <a:endParaRPr sz="1270"/>
          </a:p>
          <a:p>
            <a:pPr indent="-309306" lvl="0" marL="457200" rtl="0" algn="l">
              <a:spcBef>
                <a:spcPts val="0"/>
              </a:spcBef>
              <a:spcAft>
                <a:spcPts val="0"/>
              </a:spcAft>
              <a:buSzPts val="1271"/>
              <a:buChar char="●"/>
            </a:pPr>
            <a:r>
              <a:rPr b="1" lang="en" sz="1270"/>
              <a:t>Scikit-learn: </a:t>
            </a:r>
            <a:endParaRPr b="1" sz="1270"/>
          </a:p>
          <a:p>
            <a:pPr indent="-309306" lvl="1" marL="1371600" rtl="0" algn="l">
              <a:spcBef>
                <a:spcPts val="0"/>
              </a:spcBef>
              <a:spcAft>
                <a:spcPts val="0"/>
              </a:spcAft>
              <a:buSzPts val="1271"/>
              <a:buChar char="○"/>
            </a:pPr>
            <a:r>
              <a:rPr lang="en" sz="1270"/>
              <a:t>Used for training and deploying the Random Forest Classifier. </a:t>
            </a:r>
            <a:endParaRPr sz="1270"/>
          </a:p>
          <a:p>
            <a:pPr indent="-309306" lvl="1" marL="1371600" rtl="0" algn="l">
              <a:spcBef>
                <a:spcPts val="0"/>
              </a:spcBef>
              <a:spcAft>
                <a:spcPts val="0"/>
              </a:spcAft>
              <a:buSzPts val="1271"/>
              <a:buChar char="○"/>
            </a:pPr>
            <a:r>
              <a:rPr lang="en" sz="1270"/>
              <a:t>Chosen for its robust machine learning tools that simplify model development. </a:t>
            </a:r>
            <a:endParaRPr sz="1270"/>
          </a:p>
          <a:p>
            <a:pPr indent="-309306" lvl="0" marL="457200" rtl="0" algn="l">
              <a:spcBef>
                <a:spcPts val="0"/>
              </a:spcBef>
              <a:spcAft>
                <a:spcPts val="0"/>
              </a:spcAft>
              <a:buSzPts val="1271"/>
              <a:buChar char="●"/>
            </a:pPr>
            <a:r>
              <a:rPr b="1" lang="en" sz="1270"/>
              <a:t>StreamLit: </a:t>
            </a:r>
            <a:endParaRPr b="1" sz="1270"/>
          </a:p>
          <a:p>
            <a:pPr indent="-309306" lvl="1" marL="1371600" rtl="0" algn="l">
              <a:spcBef>
                <a:spcPts val="0"/>
              </a:spcBef>
              <a:spcAft>
                <a:spcPts val="0"/>
              </a:spcAft>
              <a:buSzPts val="1271"/>
              <a:buChar char="○"/>
            </a:pPr>
            <a:r>
              <a:rPr lang="en" sz="1270"/>
              <a:t>Facilitates the rapid development of interactive web applications. </a:t>
            </a:r>
            <a:endParaRPr sz="1270"/>
          </a:p>
          <a:p>
            <a:pPr indent="-309306" lvl="1" marL="1371600" rtl="0" algn="l">
              <a:spcBef>
                <a:spcPts val="0"/>
              </a:spcBef>
              <a:spcAft>
                <a:spcPts val="0"/>
              </a:spcAft>
              <a:buSzPts val="1271"/>
              <a:buChar char="○"/>
            </a:pPr>
            <a:r>
              <a:rPr lang="en" sz="1270"/>
              <a:t>Allows for easy integration of machine learning models with web interfaces.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230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7650" y="1910100"/>
            <a:ext cx="76887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Code Deployment on Mobile Devices: </a:t>
            </a:r>
            <a:endParaRPr b="1"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Ensure the code is optimized for mobile platforms to facilitate seamless operation and accessibility. 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Enhanced Letter Detection:</a:t>
            </a:r>
            <a:endParaRPr b="1"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Implement advanced algorithms to detect similar ASL letters with improved accuracy, enhancing user experience and learning. 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Training a Comprehensive Model: </a:t>
            </a:r>
            <a:endParaRPr b="1"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Develop a machine learning model capable of recognizing entire ASL words, not just individual letters, for a more complete understanding. 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Migrate UI to ReactJs</a:t>
            </a:r>
            <a:r>
              <a:rPr lang="en" sz="1250"/>
              <a:t>:</a:t>
            </a:r>
            <a:endParaRPr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Streamlit is not suitable for interactive applications which needs to react to user inputs.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 sz="1250"/>
              <a:t>Interactive Learning Interface: </a:t>
            </a:r>
            <a:endParaRPr b="1" sz="1250"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○"/>
            </a:pPr>
            <a:r>
              <a:rPr lang="en" sz="1250"/>
              <a:t>Design a game-like interface that makes learning ASL engaging and interactive, helping users to learn through play.</a:t>
            </a:r>
            <a:endParaRPr sz="12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729450" y="1223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727650" y="1888100"/>
            <a:ext cx="7688700" cy="25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Rahul - ML Inference Pipeline: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Responsible for the ML inference pipeline, incorporating the HandLandmark model and Random Forest for real-time gesture recognition. Also contributed with the UI.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Partesh - Training Data Pipeline: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Developed the training data pipeline to generate and preprocess data necessary for training the models efficiently. Also performed evaluation of the model.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Baibhav - UI Design and Integration: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Leaded the design of the user interface, focusing on user-friendliness, while also handling the technical integration with backend services for seamless functionality.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736200" y="2304150"/>
            <a:ext cx="1671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718050" y="2304150"/>
            <a:ext cx="1707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Members​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​Rahul Musalay​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Baibhav Kumar Pathak​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Parthesh Parikh​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223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statement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836750"/>
            <a:ext cx="7688700" cy="27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Communication Barrier: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Over 5% of the world's population, or 430 million people, are hearing or speaking impaired. Many rely on sign language as their primary mode of communication, which is not universally understood.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Inclusivity and Accessibility Issues: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lack of sign language comprehension contributes to inadequate accessibility in educational, workplace, and public environments. This results in significant disadvantages for deaf individuals in social, educational, and professional contexts.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Challenges in Learning Sign Language: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Acquiring proficiency in American Sign Language (ASL) presents a considerable challenge for English speakers, akin to learning Japanese, due to its complexity and distinct structure.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problem of communication barriers faced by the hearing or speaking impaired population is a significant global challenge affecting millions of individuals.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Deaf individuals often encounter obstacles in accessing essential services and opportunities due to limited understanding and use of sign language by the general population.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Lack of accessibility prevents equal opportunities and perpetuates disadvantages for this marginalized community.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By equipping deaf individuals with tools that enhance their ability to communicate, we empower them to lead more independent lives.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6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Develop a automated software based </a:t>
            </a:r>
            <a:r>
              <a:rPr lang="en" sz="1400"/>
              <a:t>system that can recognize and interpret American Sign Language (ASL) gestures captured through a camera or video feed. </a:t>
            </a:r>
            <a:br>
              <a:rPr lang="en" sz="1400"/>
            </a:b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This will eliminate the need for human interpreters and the steep learning curve of ASL. </a:t>
            </a:r>
            <a:br>
              <a:rPr lang="en" sz="1400"/>
            </a:b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A  user-friendly interface accessible via mobile applications or web platforms, allowing users to interact with the Sign Language Converter system easily.</a:t>
            </a:r>
            <a:br>
              <a:rPr lang="en" sz="1400"/>
            </a:b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Convert the recognized sign language gestures into letters in real time. Then form words and sentences by appending the letters.</a:t>
            </a:r>
            <a:br>
              <a:rPr lang="en" sz="1400"/>
            </a:b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Provide a way for Non-ASL speakers to learn and signs and communicate back.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1230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Language Detection 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907725"/>
            <a:ext cx="51525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Live Video Stream Capture: </a:t>
            </a:r>
            <a:endParaRPr b="1"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Utilize a live video stream from a camera to capture ASL signs in real-time. 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Image Processing and Prediction: </a:t>
            </a:r>
            <a:endParaRPr b="1"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Process captured images using Computer Vision techniques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Employ Machine Learning algorithms to predict the signed letter accurately. 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Feedback and Reference Tools: </a:t>
            </a:r>
            <a:endParaRPr b="1"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Provide reference images for each ASL letter on the user interface. 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Display a confidence score for the predicted letter to assist users in verifying and improving their signing accuracy.</a:t>
            </a:r>
            <a:endParaRPr sz="1400"/>
          </a:p>
        </p:txBody>
      </p:sp>
      <p:pic>
        <p:nvPicPr>
          <p:cNvPr descr="A close-up of hands with letters&#10;&#10;Description automatically generated"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8325" y="2269662"/>
            <a:ext cx="2795250" cy="19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ASL Signs with our Tool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42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Importance of Two-Way Communication in ASL: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Effective communication in American Sign Language (ASL) involves both reading and signing skills.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Incorporation of Reference Images: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Provide reference images of ASL letter signs on the web user interface to assist users in learning correct hand positions.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Accuracy Feedback: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Display the "Accuracy" of the signed letter on the web UI, creating a feedback loop that helps users refine their signing skills.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7650" y="1215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Landmark Detection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670675" y="1751125"/>
            <a:ext cx="44796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Pre-trained Model Usage: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Utilize the pre-trained Google MediaPipe model for initial processing.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Palm Detection: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Employs a Single Shot Detector (SSD) Model specifically designed to detect the palm within the video feed.</a:t>
            </a:r>
            <a:endParaRPr sz="1400"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-3100" r="3100" t="0"/>
          <a:stretch/>
        </p:blipFill>
        <p:spPr>
          <a:xfrm>
            <a:off x="4900800" y="2023838"/>
            <a:ext cx="3788273" cy="13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70675" y="3316475"/>
            <a:ext cx="814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Hand Landmark Extraction: </a:t>
            </a:r>
            <a:endParaRPr b="1"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From the cropped palm image,  we use the Hand Landmark Model to extract 21 distinct points, mapping the key features of the hand. 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b="1" lang="en">
                <a:solidFill>
                  <a:schemeClr val="accent1"/>
                </a:solidFill>
              </a:rPr>
              <a:t>Mobile Device Compatibility: </a:t>
            </a:r>
            <a:endParaRPr b="1"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Implement</a:t>
            </a:r>
            <a:r>
              <a:rPr lang="en">
                <a:solidFill>
                  <a:schemeClr val="accent1"/>
                </a:solidFill>
              </a:rPr>
              <a:t> the solution using a TensorFlow Lite (TFLite) model to ensure compatibility and efficient performance on low-compute mobile devices.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26925" y="1327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50" y="2743325"/>
            <a:ext cx="2198074" cy="12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0" l="2448" r="0" t="2448"/>
          <a:stretch/>
        </p:blipFill>
        <p:spPr>
          <a:xfrm>
            <a:off x="4548421" y="2784149"/>
            <a:ext cx="2107824" cy="1182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1"/>
          <p:cNvCxnSpPr>
            <a:stCxn id="140" idx="3"/>
          </p:cNvCxnSpPr>
          <p:nvPr/>
        </p:nvCxnSpPr>
        <p:spPr>
          <a:xfrm flipH="1" rot="10800000">
            <a:off x="2287324" y="3371400"/>
            <a:ext cx="492000" cy="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 txBox="1"/>
          <p:nvPr/>
        </p:nvSpPr>
        <p:spPr>
          <a:xfrm>
            <a:off x="7238550" y="2540225"/>
            <a:ext cx="17049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x: 0.27769408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y: 0.8786072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b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x: 0.3502475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y: 0.8326882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x: 0.27769408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y: 0.8786072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4" name="Google Shape;144;p21"/>
          <p:cNvCxnSpPr>
            <a:stCxn id="145" idx="3"/>
          </p:cNvCxnSpPr>
          <p:nvPr/>
        </p:nvCxnSpPr>
        <p:spPr>
          <a:xfrm flipH="1" rot="10800000">
            <a:off x="4023713" y="3371413"/>
            <a:ext cx="524700" cy="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2779313" y="2869363"/>
            <a:ext cx="1244400" cy="101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MediPipe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latin typeface="Lato"/>
                <a:ea typeface="Lato"/>
                <a:cs typeface="Lato"/>
                <a:sym typeface="Lato"/>
              </a:rPr>
              <a:t>HandLandmark Model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21"/>
          <p:cNvCxnSpPr>
            <a:stCxn id="141" idx="3"/>
          </p:cNvCxnSpPr>
          <p:nvPr/>
        </p:nvCxnSpPr>
        <p:spPr>
          <a:xfrm>
            <a:off x="6656245" y="3375637"/>
            <a:ext cx="5910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1"/>
          <p:cNvSpPr txBox="1"/>
          <p:nvPr/>
        </p:nvSpPr>
        <p:spPr>
          <a:xfrm>
            <a:off x="511075" y="2420325"/>
            <a:ext cx="10299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Raw Image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661225" y="2420325"/>
            <a:ext cx="1613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Hand Landmarks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7127250" y="2151900"/>
            <a:ext cx="19275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XY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coordinates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(Letter)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