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59" r:id="rId9"/>
    <p:sldId id="266" r:id="rId10"/>
    <p:sldId id="260" r:id="rId11"/>
    <p:sldId id="261" r:id="rId12"/>
    <p:sldId id="263" r:id="rId13"/>
    <p:sldId id="262" r:id="rId14"/>
    <p:sldId id="267" r:id="rId15"/>
    <p:sldId id="268" r:id="rId16"/>
    <p:sldId id="26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4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4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6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1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18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2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19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8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0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9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73AB67-671F-4E9C-827A-8FF847E187C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3DDF2D-3CB9-47B0-BAC3-E5A653BB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1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CC63-8016-16F6-A05A-B1FB3BEE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Algorithmic Trading Model for BTC/USDT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0331C-DEBF-7B88-3DCD-4D33E1026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Maximizing Returns with Effective Risk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4F247-A8B8-A5F5-B840-E97B20971FA7}"/>
              </a:ext>
            </a:extLst>
          </p:cNvPr>
          <p:cNvSpPr txBox="1"/>
          <p:nvPr/>
        </p:nvSpPr>
        <p:spPr>
          <a:xfrm>
            <a:off x="5536163" y="4739268"/>
            <a:ext cx="1800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/>
              <a:t>Team Blind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Aayush Ujjwal</a:t>
            </a:r>
          </a:p>
          <a:p>
            <a:pPr algn="just"/>
            <a:r>
              <a:rPr lang="en-US" dirty="0"/>
              <a:t>Pavithra M</a:t>
            </a:r>
          </a:p>
          <a:p>
            <a:pPr algn="just"/>
            <a:r>
              <a:rPr lang="en-US" dirty="0" err="1"/>
              <a:t>Ratikesh</a:t>
            </a:r>
            <a:r>
              <a:rPr lang="en-US" dirty="0"/>
              <a:t> Singh</a:t>
            </a:r>
          </a:p>
          <a:p>
            <a:pPr algn="just"/>
            <a:r>
              <a:rPr lang="en-US" dirty="0"/>
              <a:t>Suraj Kumar</a:t>
            </a:r>
          </a:p>
        </p:txBody>
      </p:sp>
    </p:spTree>
    <p:extLst>
      <p:ext uri="{BB962C8B-B14F-4D97-AF65-F5344CB8AC3E}">
        <p14:creationId xmlns:p14="http://schemas.microsoft.com/office/powerpoint/2010/main" val="218443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E322-3EA7-03F5-BF62-951FBA91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- Final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73EF-A217-C8EA-4CDC-31DC6157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signal assignment based on indicator conditions.</a:t>
            </a:r>
          </a:p>
          <a:p>
            <a:r>
              <a:rPr lang="en-US" dirty="0"/>
              <a:t>Signal Definitions:  </a:t>
            </a:r>
            <a:r>
              <a:rPr lang="en-US" b="1" dirty="0"/>
              <a:t>Strong buy, buy, sell, strong sell, or hold</a:t>
            </a:r>
            <a:r>
              <a:rPr lang="en-US" dirty="0"/>
              <a:t>.</a:t>
            </a:r>
          </a:p>
          <a:p>
            <a:r>
              <a:rPr lang="en-US" dirty="0"/>
              <a:t>This signal serves as our guiding principle for </a:t>
            </a:r>
            <a:r>
              <a:rPr lang="en-US" b="1" dirty="0"/>
              <a:t>executing trades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6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CF51-A735-4C76-1F8D-83C0528C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- Risk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0288-E251-0E65-E6A1-5FDEF534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 Risk </a:t>
            </a:r>
            <a:r>
              <a:rPr lang="en-US" dirty="0"/>
              <a:t>Mode: Executing strong buy and strong sell trades.</a:t>
            </a:r>
          </a:p>
          <a:p>
            <a:r>
              <a:rPr lang="en-US" b="1" dirty="0"/>
              <a:t>High Risk </a:t>
            </a:r>
            <a:r>
              <a:rPr lang="en-US" dirty="0"/>
              <a:t>Mode: Executing buy and sell trades.</a:t>
            </a:r>
          </a:p>
          <a:p>
            <a:r>
              <a:rPr lang="en-US" dirty="0"/>
              <a:t>This adaptability allows us to navigate different market scenarios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06409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A6C8-0140-1B08-58CF-7A77F478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558D-76B8-FADF-CFCC-5240D5E7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9281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Rules:</a:t>
            </a:r>
          </a:p>
          <a:p>
            <a:pPr lvl="1"/>
            <a:r>
              <a:rPr lang="en-US" dirty="0"/>
              <a:t>Stop Loss:</a:t>
            </a:r>
          </a:p>
          <a:p>
            <a:pPr lvl="2"/>
            <a:r>
              <a:rPr lang="en-US" dirty="0"/>
              <a:t>Varied between </a:t>
            </a:r>
            <a:r>
              <a:rPr lang="en-US" b="1" dirty="0"/>
              <a:t>1% to 8%</a:t>
            </a:r>
            <a:r>
              <a:rPr lang="en-US" dirty="0"/>
              <a:t> to manage downside risk.</a:t>
            </a:r>
          </a:p>
          <a:p>
            <a:pPr lvl="1"/>
            <a:r>
              <a:rPr lang="en-US" dirty="0"/>
              <a:t>Buy Trade Execution:</a:t>
            </a:r>
          </a:p>
          <a:p>
            <a:pPr lvl="2"/>
            <a:r>
              <a:rPr lang="en-US" dirty="0"/>
              <a:t>Low Risk Strong Buy: </a:t>
            </a:r>
            <a:r>
              <a:rPr lang="en-US" b="1" dirty="0"/>
              <a:t>Invest entire wallet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High Risk Strong Buy: </a:t>
            </a:r>
            <a:r>
              <a:rPr lang="en-US" b="1" dirty="0"/>
              <a:t>Invest half of the wallet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Low Risk Buy: </a:t>
            </a:r>
            <a:r>
              <a:rPr lang="en-US" b="1" dirty="0"/>
              <a:t>Invest 2% of the wallet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Sell Trade Execution:</a:t>
            </a:r>
          </a:p>
          <a:p>
            <a:pPr lvl="2"/>
            <a:r>
              <a:rPr lang="en-US" dirty="0"/>
              <a:t>Low Risk Sell: </a:t>
            </a:r>
            <a:r>
              <a:rPr lang="en-US" b="1" dirty="0"/>
              <a:t>Sell all holdings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Low Risk Strong Sell: </a:t>
            </a:r>
            <a:r>
              <a:rPr lang="en-US" b="1" dirty="0"/>
              <a:t>Sell all holdings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Otherwise: </a:t>
            </a:r>
            <a:r>
              <a:rPr lang="en-US" b="1" dirty="0"/>
              <a:t>Hold the existing holdings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41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ECE8-6BE4-2D29-6B19-EF0CA9BB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21B1-28FE-DD60-B372-18900516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Conducting extensive </a:t>
            </a:r>
            <a:r>
              <a:rPr lang="en-US" b="1" dirty="0" err="1"/>
              <a:t>backtesting</a:t>
            </a:r>
            <a:r>
              <a:rPr lang="en-US" dirty="0"/>
              <a:t> using historical data</a:t>
            </a:r>
          </a:p>
          <a:p>
            <a:r>
              <a:rPr lang="en-US" dirty="0"/>
              <a:t>Evaluating performance with a focus on </a:t>
            </a:r>
            <a:r>
              <a:rPr lang="en-US" b="1" dirty="0"/>
              <a:t>transaction costs </a:t>
            </a:r>
            <a:r>
              <a:rPr lang="en-US" dirty="0"/>
              <a:t>and </a:t>
            </a:r>
            <a:r>
              <a:rPr lang="en-US" b="1" dirty="0"/>
              <a:t>slippage</a:t>
            </a:r>
          </a:p>
          <a:p>
            <a:r>
              <a:rPr lang="en-US" dirty="0"/>
              <a:t>Considering costs at a rate of </a:t>
            </a:r>
            <a:r>
              <a:rPr lang="en-US" b="1" i="1" u="sng" dirty="0"/>
              <a:t>0.15</a:t>
            </a:r>
            <a:r>
              <a:rPr lang="en-US" dirty="0"/>
              <a:t> percent per transaction</a:t>
            </a:r>
          </a:p>
          <a:p>
            <a:r>
              <a:rPr lang="en-US" dirty="0"/>
              <a:t>Compute </a:t>
            </a:r>
            <a:r>
              <a:rPr lang="en-US" b="1" dirty="0"/>
              <a:t>Gross Profit/loss</a:t>
            </a:r>
            <a:r>
              <a:rPr lang="en-US" dirty="0"/>
              <a:t>, </a:t>
            </a:r>
            <a:r>
              <a:rPr lang="en-US" b="1" dirty="0"/>
              <a:t>Net Profit</a:t>
            </a:r>
            <a:r>
              <a:rPr lang="en-US" dirty="0"/>
              <a:t>, </a:t>
            </a:r>
            <a:r>
              <a:rPr lang="en-US" b="1" dirty="0"/>
              <a:t>Total Closed Trades</a:t>
            </a:r>
            <a:r>
              <a:rPr lang="en-US" dirty="0"/>
              <a:t>, </a:t>
            </a:r>
            <a:r>
              <a:rPr lang="en-US" b="1" dirty="0"/>
              <a:t>Win Rate</a:t>
            </a:r>
            <a:r>
              <a:rPr lang="en-US" dirty="0"/>
              <a:t>, and </a:t>
            </a:r>
            <a:r>
              <a:rPr lang="en-US" b="1" dirty="0"/>
              <a:t>Max Drawdown </a:t>
            </a:r>
            <a:r>
              <a:rPr lang="en-US" dirty="0"/>
              <a:t>for performance assessment.</a:t>
            </a:r>
          </a:p>
          <a:p>
            <a:r>
              <a:rPr lang="en-US" dirty="0"/>
              <a:t>Average </a:t>
            </a:r>
            <a:r>
              <a:rPr lang="en-US" b="1" dirty="0"/>
              <a:t>Winning/Losing </a:t>
            </a:r>
            <a:r>
              <a:rPr lang="en-US" dirty="0"/>
              <a:t>Trades</a:t>
            </a:r>
            <a:r>
              <a:rPr lang="en-US" b="1" dirty="0"/>
              <a:t>, Buy and Hold</a:t>
            </a:r>
            <a:r>
              <a:rPr lang="en-US" dirty="0"/>
              <a:t> Return, Largest </a:t>
            </a:r>
            <a:r>
              <a:rPr lang="en-US" b="1" dirty="0"/>
              <a:t>Losing</a:t>
            </a:r>
            <a:r>
              <a:rPr lang="en-US" dirty="0"/>
              <a:t> /</a:t>
            </a:r>
            <a:r>
              <a:rPr lang="en-US" b="1" dirty="0"/>
              <a:t>Winning</a:t>
            </a:r>
            <a:r>
              <a:rPr lang="en-US" dirty="0"/>
              <a:t> Trades for risk and reward insights.</a:t>
            </a:r>
          </a:p>
        </p:txBody>
      </p:sp>
    </p:spTree>
    <p:extLst>
      <p:ext uri="{BB962C8B-B14F-4D97-AF65-F5344CB8AC3E}">
        <p14:creationId xmlns:p14="http://schemas.microsoft.com/office/powerpoint/2010/main" val="7531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8119D0-E2ED-9800-766C-7D1F5E077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57" y="3210616"/>
            <a:ext cx="4480569" cy="2971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AF389-1252-4FF1-FA3F-F928AF6F0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43" y="67717"/>
            <a:ext cx="4325121" cy="2971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83CBFE-6EC0-2982-D3F7-6C629AAE9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61" y="1358764"/>
            <a:ext cx="4351397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64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C375F-293E-6CD2-7A04-BC732D9B2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66" y="184362"/>
            <a:ext cx="4498857" cy="29718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EB244-844B-DC7B-CE95-63039B757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336" y="376353"/>
            <a:ext cx="4407417" cy="2971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731DC2-12E9-27AB-C50B-DEA91A7AD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03" y="3348159"/>
            <a:ext cx="3232934" cy="34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48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644C-B210-B849-0136-32AD1735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C9BD-AF24-F6BB-3F78-35C6F9AB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Fine-Tuning </a:t>
            </a:r>
            <a:r>
              <a:rPr lang="en-US" b="1" dirty="0"/>
              <a:t>short look back period </a:t>
            </a:r>
            <a:r>
              <a:rPr lang="en-US" dirty="0"/>
              <a:t>and </a:t>
            </a:r>
            <a:r>
              <a:rPr lang="en-US" b="1" dirty="0"/>
              <a:t>long look back period </a:t>
            </a:r>
            <a:r>
              <a:rPr lang="en-US" dirty="0"/>
              <a:t>for SMA strategy and similarly for EMA and Mean Reversion strategies. </a:t>
            </a:r>
          </a:p>
          <a:p>
            <a:r>
              <a:rPr lang="en-US" dirty="0"/>
              <a:t>Fine-tuning </a:t>
            </a:r>
            <a:r>
              <a:rPr lang="en-US" b="1" dirty="0"/>
              <a:t>stoploss levels </a:t>
            </a:r>
            <a:r>
              <a:rPr lang="en-US" dirty="0"/>
              <a:t>based on </a:t>
            </a:r>
            <a:r>
              <a:rPr lang="en-US" dirty="0" err="1"/>
              <a:t>backtesting</a:t>
            </a:r>
            <a:r>
              <a:rPr lang="en-US" dirty="0"/>
              <a:t> results.</a:t>
            </a:r>
          </a:p>
          <a:p>
            <a:r>
              <a:rPr lang="en-US" dirty="0"/>
              <a:t>Optimizing </a:t>
            </a:r>
            <a:r>
              <a:rPr lang="en-US" b="1" dirty="0"/>
              <a:t>high-risk and low-risk mode thresholds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20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6C77-CD0E-4691-FD49-256B307B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11" y="243332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115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922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71C3-F42D-5129-99E2-96F0390C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Volatility: Algorithmic Trading in the BTC/USDT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22BB-6B0C-69F6-9877-B87173938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model for dynamic BTC/USDT market.</a:t>
            </a:r>
          </a:p>
          <a:p>
            <a:r>
              <a:rPr lang="en-US" dirty="0"/>
              <a:t>Navigate volatility using algorithmic trading strategies.</a:t>
            </a:r>
          </a:p>
          <a:p>
            <a:r>
              <a:rPr lang="en-US" dirty="0"/>
              <a:t>Model design, rationale, </a:t>
            </a:r>
            <a:r>
              <a:rPr lang="en-US" dirty="0" err="1"/>
              <a:t>backtesting</a:t>
            </a:r>
            <a:r>
              <a:rPr lang="en-US" dirty="0"/>
              <a:t>, risk management approach.</a:t>
            </a:r>
          </a:p>
          <a:p>
            <a:r>
              <a:rPr lang="en-US" dirty="0"/>
              <a:t>BTC/USDT demands sophisticated strategies. Showcase efficacy.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4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5944-6A8C-7256-B1E0-8B9E0275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8A9C-3EBB-6D45-BFCF-8CF8EECB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preprocessed historical BTC/USDT data.</a:t>
            </a:r>
          </a:p>
          <a:p>
            <a:r>
              <a:rPr lang="en-US" dirty="0"/>
              <a:t>Timeframe: </a:t>
            </a:r>
            <a:r>
              <a:rPr lang="en-US" b="1" dirty="0"/>
              <a:t>January 1, 2018, to January 31, 2022</a:t>
            </a:r>
            <a:r>
              <a:rPr lang="en-US" dirty="0"/>
              <a:t>.</a:t>
            </a:r>
          </a:p>
          <a:p>
            <a:r>
              <a:rPr lang="en-US" dirty="0"/>
              <a:t>Eight diverse frequency datasets, ranging from </a:t>
            </a:r>
            <a:r>
              <a:rPr lang="en-US" b="1" dirty="0"/>
              <a:t>3 min – 6 hour </a:t>
            </a:r>
            <a:r>
              <a:rPr lang="en-US" dirty="0"/>
              <a:t>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2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353D-A83C-7C6E-DB96-A4BAFCB9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8A8C1-5DFF-DABB-E7E2-44E697801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70" y="2667000"/>
            <a:ext cx="4957597" cy="3124200"/>
          </a:xfrm>
        </p:spPr>
      </p:pic>
    </p:spTree>
    <p:extLst>
      <p:ext uri="{BB962C8B-B14F-4D97-AF65-F5344CB8AC3E}">
        <p14:creationId xmlns:p14="http://schemas.microsoft.com/office/powerpoint/2010/main" val="144287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6A2-625C-DC0C-6659-1AFEFFE6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0960C-D207-89EE-FFC3-E2DABD6FD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22" y="2667000"/>
            <a:ext cx="4044294" cy="3124200"/>
          </a:xfrm>
        </p:spPr>
      </p:pic>
    </p:spTree>
    <p:extLst>
      <p:ext uri="{BB962C8B-B14F-4D97-AF65-F5344CB8AC3E}">
        <p14:creationId xmlns:p14="http://schemas.microsoft.com/office/powerpoint/2010/main" val="306781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D290-D3E5-0551-BA9B-EF722000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5EA7D-9079-22EB-D991-EB279117A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74" y="2667000"/>
            <a:ext cx="4854789" cy="3124200"/>
          </a:xfrm>
        </p:spPr>
      </p:pic>
    </p:spTree>
    <p:extLst>
      <p:ext uri="{BB962C8B-B14F-4D97-AF65-F5344CB8AC3E}">
        <p14:creationId xmlns:p14="http://schemas.microsoft.com/office/powerpoint/2010/main" val="365525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C940-8FCF-257B-9E41-8DF196B9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91430B-FC0B-CF92-91B8-8435B54EA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70" y="2667000"/>
            <a:ext cx="4957597" cy="3124200"/>
          </a:xfrm>
        </p:spPr>
      </p:pic>
    </p:spTree>
    <p:extLst>
      <p:ext uri="{BB962C8B-B14F-4D97-AF65-F5344CB8AC3E}">
        <p14:creationId xmlns:p14="http://schemas.microsoft.com/office/powerpoint/2010/main" val="67389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26EF-271B-FF02-A931-55DF10AB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-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5929-B72D-C07E-FC34-78290AB9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Buy-Sell-Hold Indicators:</a:t>
            </a:r>
          </a:p>
          <a:p>
            <a:pPr lvl="1"/>
            <a:r>
              <a:rPr lang="en-US" dirty="0"/>
              <a:t>Indicators Used: </a:t>
            </a:r>
            <a:r>
              <a:rPr lang="en-US" b="1" dirty="0"/>
              <a:t>SMA, EMA, Mean Reversion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Final Signal: Generated using </a:t>
            </a:r>
            <a:r>
              <a:rPr lang="en-US" b="1" dirty="0"/>
              <a:t>bitwise</a:t>
            </a:r>
            <a:r>
              <a:rPr lang="en-US" dirty="0"/>
              <a:t> conditions.</a:t>
            </a:r>
          </a:p>
          <a:p>
            <a:pPr lvl="1"/>
            <a:r>
              <a:rPr lang="en-US" dirty="0"/>
              <a:t>This final signal guides our trading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0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128600F-B5EA-79F4-D73C-7E73681DD3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3" y="685801"/>
            <a:ext cx="4494327" cy="22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BA0D669-A461-E4E7-C90B-577EB6E5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97" y="685799"/>
            <a:ext cx="4494327" cy="22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E0A9CC4-FE64-5E37-6D8F-0E1ECFB95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50" y="3428999"/>
            <a:ext cx="4494327" cy="28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E06BF18-6C1E-F8C2-D40B-B668811C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47" y="3428999"/>
            <a:ext cx="4713254" cy="28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220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608</TotalTime>
  <Words>416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Algorithmic Trading Model for BTC/USDT Market</vt:lpstr>
      <vt:lpstr>Navigating Volatility: Algorithmic Trading in the BTC/USDT Market</vt:lpstr>
      <vt:lpstr>Data Used </vt:lpstr>
      <vt:lpstr>PowerPoint Presentation</vt:lpstr>
      <vt:lpstr>PowerPoint Presentation</vt:lpstr>
      <vt:lpstr>PowerPoint Presentation</vt:lpstr>
      <vt:lpstr>PowerPoint Presentation</vt:lpstr>
      <vt:lpstr>Model Design - Indicators</vt:lpstr>
      <vt:lpstr>PowerPoint Presentation</vt:lpstr>
      <vt:lpstr>Model Design - Final Signal</vt:lpstr>
      <vt:lpstr>Model Design - Risk Modes</vt:lpstr>
      <vt:lpstr>Risk Management</vt:lpstr>
      <vt:lpstr>Backtesting</vt:lpstr>
      <vt:lpstr>PowerPoint Presentation</vt:lpstr>
      <vt:lpstr>PowerPoint Presentation</vt:lpstr>
      <vt:lpstr>Optimization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Trading Model for BTC/USDT Market</dc:title>
  <dc:creator>Aayush Ujjwal</dc:creator>
  <cp:lastModifiedBy>Aayush Ujjwal</cp:lastModifiedBy>
  <cp:revision>6</cp:revision>
  <dcterms:created xsi:type="dcterms:W3CDTF">2024-01-12T14:10:04Z</dcterms:created>
  <dcterms:modified xsi:type="dcterms:W3CDTF">2024-02-18T14:53:47Z</dcterms:modified>
</cp:coreProperties>
</file>