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64" r:id="rId7"/>
    <p:sldId id="265" r:id="rId8"/>
    <p:sldId id="261" r:id="rId9"/>
    <p:sldId id="259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making</a:t>
            </a:r>
            <a:r>
              <a:rPr lang="de-DE" baseline="0" dirty="0" smtClean="0"/>
              <a:t> sense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symbols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successfully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mapping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extremely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Subsequently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poses</a:t>
            </a:r>
            <a:r>
              <a:rPr lang="de-DE" baseline="0" dirty="0" smtClean="0"/>
              <a:t> immense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. Not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severe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limitation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society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developmental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disorder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coined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developmental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dyslexia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6de5d6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6de5d6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lab </a:t>
            </a:r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I‘m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MSc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6de5d6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6de5d6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6de5d6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6de5d6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Assumes that choices are made by continuously sampling noisy decision evidence accumulating until a decision boundary is reached in favor of one of two alternatives.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Key advantage: simultaneously fitting response time (RT; and the distributions thereof) and accuracy (or choice direction)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Bayesian Approach: We assume prior beliefs/distributions and update the priors into posterior distributions given the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Our theta set</a:t>
            </a:r>
            <a:r>
              <a:rPr lang="de" dirty="0" smtClean="0"/>
              <a:t>:</a:t>
            </a:r>
            <a:br>
              <a:rPr lang="de" dirty="0" smtClean="0"/>
            </a:br>
            <a:endParaRPr lang="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 </a:t>
            </a:r>
            <a:r>
              <a:rPr lang="de" sz="1050" dirty="0">
                <a:solidFill>
                  <a:schemeClr val="dk1"/>
                </a:solidFill>
                <a:highlight>
                  <a:srgbClr val="FFFFFF"/>
                </a:highlight>
              </a:rPr>
              <a:t>This implementation estimates the drift rate, boundary separation, starting point, and non-decision time; but not the between- and within-trial variances in these parameters.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 dirty="0">
                <a:solidFill>
                  <a:schemeClr val="dk1"/>
                </a:solidFill>
                <a:highlight>
                  <a:srgbClr val="FFFFFF"/>
                </a:highlight>
              </a:rPr>
              <a:t>Goal: Statements such as Threshold/boundary separation is significantly higher in dyslexics, suggesting they need to accumulate more evidence before making a decision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46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6de5d63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6de5d63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 benefit of using the DDM as the choice rule in an RL model is that a combined model can capture various factors, including the sensitivity to expected rewards, how they are updated by prediction errors, and the trade-off between speed versus accuracy during response selection. This endeavor can help decompose mechanisms of choice and learning in a richer way than could be accomplished by either RL or DDM models </a:t>
            </a:r>
            <a:r>
              <a:rPr lang="de" dirty="0" smtClean="0"/>
              <a:t>alone</a:t>
            </a:r>
            <a:r>
              <a:rPr lang="el-GR" dirty="0" smtClean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de-DE" dirty="0" smtClean="0"/>
              <a:t>Wiener first-passage time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de-DE" dirty="0" smtClean="0"/>
              <a:t>Drift</a:t>
            </a:r>
            <a:r>
              <a:rPr lang="de-DE" baseline="0" dirty="0" smtClean="0"/>
              <a:t> rate </a:t>
            </a:r>
            <a:r>
              <a:rPr lang="de-DE" baseline="0" dirty="0" err="1" smtClean="0"/>
              <a:t>varies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rewards</a:t>
            </a:r>
            <a:r>
              <a:rPr lang="de-DE" baseline="0" dirty="0" smtClean="0"/>
              <a:t>, m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scaling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6de5d63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6de5d63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6de5d6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6de5d6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Assumes that choices are made by continuously sampling noisy decision evidence accumulating until a decision boundary is reached in favor of one of two alternatives.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Key advantage: simultaneously fitting response time (RT; and the distributions thereof) and accuracy (or choice direction)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Bayesian Approach: We assume prior beliefs/distributions and update the priors into posterior distributions given the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Our theta set</a:t>
            </a:r>
            <a:r>
              <a:rPr lang="de" dirty="0" smtClean="0"/>
              <a:t>:</a:t>
            </a:r>
            <a:br>
              <a:rPr lang="de" dirty="0" smtClean="0"/>
            </a:br>
            <a:endParaRPr lang="de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 </a:t>
            </a:r>
            <a:r>
              <a:rPr lang="de" sz="1050" dirty="0">
                <a:solidFill>
                  <a:schemeClr val="dk1"/>
                </a:solidFill>
                <a:highlight>
                  <a:srgbClr val="FFFFFF"/>
                </a:highlight>
              </a:rPr>
              <a:t>This implementation estimates the drift rate, boundary separation, starting point, and non-decision time; but not the between- and within-trial variances in these parameters.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 dirty="0">
                <a:solidFill>
                  <a:schemeClr val="dk1"/>
                </a:solidFill>
                <a:highlight>
                  <a:srgbClr val="FFFFFF"/>
                </a:highlight>
              </a:rPr>
              <a:t>Goal: Statements such as Threshold/boundary separation is significantly higher in dyslexics, suggesting they need to accumulate more evidence before making a decision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6de5d63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6de5d63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 benefit of using the DDM as the choice rule in an RL model is that a combined model can capture various factors, including the sensitivity to expected rewards, how they are updated by prediction errors, and the trade-off between speed versus accuracy during response selection. This endeavor can help decompose mechanisms of choice and learning in a richer way than could be accomplished by either RL or DDM models </a:t>
            </a:r>
            <a:r>
              <a:rPr lang="de" dirty="0" smtClean="0"/>
              <a:t>alone</a:t>
            </a:r>
            <a:r>
              <a:rPr lang="el-GR" dirty="0" smtClean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de-DE" dirty="0" smtClean="0"/>
              <a:t>Wiener first-passage time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de-DE" dirty="0" smtClean="0"/>
              <a:t>Drift</a:t>
            </a:r>
            <a:r>
              <a:rPr lang="de-DE" baseline="0" dirty="0" smtClean="0"/>
              <a:t> rate </a:t>
            </a:r>
            <a:r>
              <a:rPr lang="de-DE" baseline="0" dirty="0" err="1" smtClean="0"/>
              <a:t>varies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rewards</a:t>
            </a:r>
            <a:r>
              <a:rPr lang="de-DE" baseline="0" dirty="0" smtClean="0"/>
              <a:t>, m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scaling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2391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24FF-0A8A-45AB-A5C1-918910408D3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A22-FD0E-418D-BB44-3D617D7D2E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 smtClean="0"/>
              <a:t>Variability </a:t>
            </a:r>
            <a:r>
              <a:rPr lang="de" sz="3000" dirty="0"/>
              <a:t>in grapheme-phoneme association </a:t>
            </a:r>
            <a:r>
              <a:rPr lang="de" sz="3000" dirty="0" smtClean="0"/>
              <a:t>learning</a:t>
            </a: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Patrick </a:t>
            </a:r>
            <a:r>
              <a:rPr lang="de" sz="1800" dirty="0" smtClean="0"/>
              <a:t>Haller, </a:t>
            </a:r>
            <a:r>
              <a:rPr lang="de" sz="1800" dirty="0" smtClean="0"/>
              <a:t>Msc candidate</a:t>
            </a:r>
            <a:r>
              <a:rPr lang="de" sz="1800" dirty="0" smtClean="0"/>
              <a:t>,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Department of Child and Adolescent Psychiatry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University of Zurich, Switzerland</a:t>
            </a:r>
            <a:endParaRPr sz="1800" dirty="0"/>
          </a:p>
        </p:txBody>
      </p:sp>
      <p:sp>
        <p:nvSpPr>
          <p:cNvPr id="4" name="Google Shape;54;p13"/>
          <p:cNvSpPr txBox="1">
            <a:spLocks/>
          </p:cNvSpPr>
          <p:nvPr/>
        </p:nvSpPr>
        <p:spPr>
          <a:xfrm>
            <a:off x="311700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 err="1" smtClean="0"/>
              <a:t>Vǂriabi</a:t>
            </a:r>
            <a:r>
              <a:rPr lang="hy-AM" sz="3000" dirty="0"/>
              <a:t>խ</a:t>
            </a:r>
            <a:r>
              <a:rPr lang="en-US" sz="3000" dirty="0" smtClean="0"/>
              <a:t>ty </a:t>
            </a:r>
            <a:r>
              <a:rPr lang="en-US" sz="3000" dirty="0" smtClean="0"/>
              <a:t>in </a:t>
            </a:r>
            <a:r>
              <a:rPr lang="en-US" sz="3000" dirty="0" err="1" smtClean="0"/>
              <a:t>gra¢eme</a:t>
            </a:r>
            <a:r>
              <a:rPr lang="en-US" sz="3000" dirty="0" smtClean="0"/>
              <a:t>-¢</a:t>
            </a:r>
            <a:r>
              <a:rPr lang="en-US" sz="3000" dirty="0" err="1" smtClean="0"/>
              <a:t>onem</a:t>
            </a:r>
            <a:r>
              <a:rPr lang="en-US" sz="3000" dirty="0" smtClean="0"/>
              <a:t> </a:t>
            </a:r>
            <a:r>
              <a:rPr lang="en-US" sz="3000" dirty="0" err="1"/>
              <a:t>asoccciatiƺn</a:t>
            </a:r>
            <a:r>
              <a:rPr lang="en-US" sz="3000" dirty="0"/>
              <a:t> </a:t>
            </a:r>
            <a:r>
              <a:rPr lang="en-US" sz="3000" dirty="0" err="1" smtClean="0"/>
              <a:t>l$rning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dirty="0"/>
              <a:t>Modeling of behavioural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Google Shape;8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dirty="0"/>
                  <a:t>Reinforcement learning drift diffusion (RLDD)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𝑊𝐹𝑃𝑇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𝑇𝑒𝑟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sz="1000" dirty="0" smtClean="0"/>
                  <a:t>		</a:t>
                </a:r>
                <a:r>
                  <a:rPr lang="de-DE" sz="1000" dirty="0" smtClean="0"/>
                  <a:t>	(</a:t>
                </a:r>
                <a:r>
                  <a:rPr lang="de-DE" sz="1000" dirty="0" smtClean="0"/>
                  <a:t>1)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000" b="0" i="1" baseline="-25000" smtClean="0">
                            <a:latin typeface="Cambria Math" panose="02040503050406030204" pitchFamily="18" charset="0"/>
                          </a:rPr>
                          <m:t>𝑢𝑝𝑝𝑒𝑟</m:t>
                        </m:r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𝑉𝑙𝑜</m:t>
                        </m:r>
                        <m:r>
                          <a:rPr lang="de-DE" sz="1000" b="0" i="1" baseline="-25000" smtClean="0">
                            <a:latin typeface="Cambria Math" panose="02040503050406030204" pitchFamily="18" charset="0"/>
                          </a:rPr>
                          <m:t>𝑤𝑒𝑟</m:t>
                        </m:r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1000" dirty="0" smtClean="0"/>
                  <a:t>, V: </a:t>
                </a:r>
                <a:r>
                  <a:rPr lang="de-DE" sz="1000" dirty="0" err="1" smtClean="0"/>
                  <a:t>reward</a:t>
                </a:r>
                <a:r>
                  <a:rPr lang="de-DE" sz="1000" dirty="0" smtClean="0"/>
                  <a:t> </a:t>
                </a:r>
                <a:r>
                  <a:rPr lang="de-DE" sz="1000" dirty="0" err="1" smtClean="0"/>
                  <a:t>expectations</a:t>
                </a:r>
                <a:r>
                  <a:rPr lang="de-DE" sz="1000" dirty="0" smtClean="0"/>
                  <a:t>	(2)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1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𝑉𝑖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10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𝑅𝑒𝑤𝑎𝑟𝑑𝑖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𝑉𝑖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000" dirty="0" smtClean="0"/>
                  <a:t>	(3)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endParaRPr lang="de-DE" sz="10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endParaRPr sz="1000" dirty="0"/>
              </a:p>
            </p:txBody>
          </p:sp>
        </mc:Choice>
        <mc:Fallback>
          <p:sp>
            <p:nvSpPr>
              <p:cNvPr id="83" name="Google Shape;8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Background</a:t>
            </a:r>
            <a:r>
              <a:rPr lang="de" dirty="0"/>
              <a:t> </a:t>
            </a:r>
            <a:r>
              <a:rPr lang="de" dirty="0" smtClean="0"/>
              <a:t>&amp; Aims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97728"/>
            <a:ext cx="8520600" cy="29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Dyslexia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de" dirty="0" smtClean="0"/>
              <a:t>Disorder </a:t>
            </a:r>
            <a:r>
              <a:rPr lang="de" dirty="0"/>
              <a:t>of reading acquisition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de" dirty="0"/>
              <a:t>Prevalence range </a:t>
            </a:r>
            <a:r>
              <a:rPr lang="de" dirty="0" smtClean="0"/>
              <a:t>5 – 10</a:t>
            </a:r>
            <a:r>
              <a:rPr lang="de" dirty="0"/>
              <a:t>%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de" dirty="0"/>
              <a:t>Multi-causal </a:t>
            </a:r>
            <a:r>
              <a:rPr lang="de" dirty="0" smtClean="0"/>
              <a:t>nature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Problems </a:t>
            </a:r>
            <a:r>
              <a:rPr lang="de" dirty="0"/>
              <a:t>linking letters </a:t>
            </a:r>
            <a:r>
              <a:rPr lang="de" dirty="0" smtClean="0"/>
              <a:t>with </a:t>
            </a:r>
            <a:r>
              <a:rPr lang="de" dirty="0" smtClean="0"/>
              <a:t>corresponding </a:t>
            </a:r>
            <a:r>
              <a:rPr lang="de" dirty="0"/>
              <a:t>speech sounds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 smtClean="0">
                <a:sym typeface="Wingdings" panose="05000000000000000000" pitchFamily="2" charset="2"/>
              </a:rPr>
              <a:t> </a:t>
            </a:r>
            <a:r>
              <a:rPr lang="de" dirty="0" smtClean="0"/>
              <a:t>characterizing </a:t>
            </a:r>
            <a:r>
              <a:rPr lang="de" dirty="0"/>
              <a:t>individual differences in learning how to read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 smtClean="0">
                <a:sym typeface="Wingdings" panose="05000000000000000000" pitchFamily="2" charset="2"/>
              </a:rPr>
              <a:t> </a:t>
            </a:r>
            <a:r>
              <a:rPr lang="de" dirty="0" smtClean="0"/>
              <a:t>disentangle </a:t>
            </a:r>
            <a:r>
              <a:rPr lang="de" dirty="0"/>
              <a:t>dynamics of grapheme-phoneme association </a:t>
            </a:r>
            <a:r>
              <a:rPr lang="de" dirty="0" smtClean="0"/>
              <a:t>learning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de" dirty="0" smtClean="0"/>
          </a:p>
          <a:p>
            <a:r>
              <a:rPr lang="de" dirty="0" smtClean="0"/>
              <a:t>Neurobiological correlates of variability?</a:t>
            </a:r>
            <a:endParaRPr lang="de"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de" dirty="0" smtClean="0"/>
          </a:p>
          <a:p>
            <a:pPr marL="425450" indent="-285750">
              <a:buSzPts val="1400"/>
            </a:pPr>
            <a:endParaRPr lang="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115" y="1514480"/>
            <a:ext cx="630741" cy="299443"/>
          </a:xfrm>
          <a:prstGeom prst="rect">
            <a:avLst/>
          </a:prstGeom>
        </p:spPr>
      </p:pic>
      <p:pic>
        <p:nvPicPr>
          <p:cNvPr id="4098" name="Picture 2" descr="Image result for br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00" y="1281259"/>
            <a:ext cx="1044345" cy="93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gen 3"/>
          <p:cNvSpPr/>
          <p:nvPr/>
        </p:nvSpPr>
        <p:spPr>
          <a:xfrm rot="17758374">
            <a:off x="4525199" y="1186901"/>
            <a:ext cx="2195247" cy="1405591"/>
          </a:xfrm>
          <a:prstGeom prst="arc">
            <a:avLst>
              <a:gd name="adj1" fmla="val 16200000"/>
              <a:gd name="adj2" fmla="val 1029255"/>
            </a:avLst>
          </a:prstGeom>
          <a:ln>
            <a:solidFill>
              <a:srgbClr val="A5C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A5CDC5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6324924" y="1122668"/>
            <a:ext cx="68675" cy="167063"/>
          </a:xfrm>
          <a:prstGeom prst="straightConnector1">
            <a:avLst/>
          </a:prstGeom>
          <a:ln>
            <a:solidFill>
              <a:srgbClr val="A5CD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720575" y="577486"/>
            <a:ext cx="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A5CDC5"/>
                </a:solidFill>
              </a:rPr>
              <a:t>?</a:t>
            </a:r>
            <a:endParaRPr lang="de-CH" b="1" dirty="0">
              <a:solidFill>
                <a:srgbClr val="A5CDC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Methods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8998"/>
            <a:ext cx="8520600" cy="29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 smtClean="0"/>
              <a:t>Learning task completed during fMRI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Study design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 smtClean="0"/>
              <a:t>Test </a:t>
            </a:r>
            <a:r>
              <a:rPr lang="de" dirty="0"/>
              <a:t>ability to learn sound - symbol associations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Decision whether presented pair is correct or not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Learning of correct pairs </a:t>
            </a:r>
            <a:r>
              <a:rPr lang="de" dirty="0" smtClean="0"/>
              <a:t>via (deterministic) feedback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2 blocks à 36 trials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 smtClean="0"/>
              <a:t>Proof of concept subjects</a:t>
            </a:r>
            <a:r>
              <a:rPr lang="de" dirty="0" smtClean="0"/>
              <a:t>: </a:t>
            </a:r>
            <a:r>
              <a:rPr lang="de" dirty="0"/>
              <a:t>~ 15 </a:t>
            </a:r>
            <a:r>
              <a:rPr lang="de" dirty="0" smtClean="0"/>
              <a:t>adults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 smtClean="0"/>
              <a:t>Core </a:t>
            </a:r>
            <a:r>
              <a:rPr lang="de" dirty="0"/>
              <a:t>study: </a:t>
            </a:r>
            <a:r>
              <a:rPr lang="de" dirty="0" smtClean="0"/>
              <a:t>20-25</a:t>
            </a:r>
            <a:r>
              <a:rPr lang="de" dirty="0" smtClean="0"/>
              <a:t> </a:t>
            </a:r>
            <a:r>
              <a:rPr lang="de" dirty="0"/>
              <a:t>children (</a:t>
            </a:r>
            <a:r>
              <a:rPr lang="de" dirty="0" smtClean="0"/>
              <a:t>1</a:t>
            </a:r>
            <a:r>
              <a:rPr lang="de" baseline="30000" dirty="0" smtClean="0"/>
              <a:t>st</a:t>
            </a:r>
            <a:r>
              <a:rPr lang="de" dirty="0" smtClean="0"/>
              <a:t> – 3</a:t>
            </a:r>
            <a:r>
              <a:rPr lang="de" baseline="30000" dirty="0" smtClean="0"/>
              <a:t>rd</a:t>
            </a:r>
            <a:r>
              <a:rPr lang="de" dirty="0" smtClean="0"/>
              <a:t> </a:t>
            </a:r>
            <a:r>
              <a:rPr lang="de" dirty="0"/>
              <a:t>grade</a:t>
            </a:r>
            <a:r>
              <a:rPr lang="de" dirty="0" smtClean="0"/>
              <a:t>)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061" y="3024710"/>
            <a:ext cx="3179494" cy="120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Image result for mri uz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60" y="978695"/>
            <a:ext cx="2148195" cy="15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Modeling of behavioural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249875"/>
            <a:ext cx="8520600" cy="2937600"/>
          </a:xfrm>
          <a:prstGeom prst="rect">
            <a:avLst/>
          </a:prstGeom>
        </p:spPr>
        <p:txBody>
          <a:bodyPr spcFirstLastPara="1" wrap="square" lIns="91425" tIns="90000" rIns="91425" bIns="1260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dirty="0" smtClean="0"/>
              <a:t>Basic performance analysis: accuracy and reaction time (RT) </a:t>
            </a:r>
            <a:r>
              <a:rPr lang="de-CH" dirty="0" err="1" smtClean="0"/>
              <a:t>analysis</a:t>
            </a:r>
            <a:endParaRPr lang="de-CH"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CH" dirty="0"/>
              <a:t>M</a:t>
            </a:r>
            <a:r>
              <a:rPr lang="de-CH" dirty="0" smtClean="0"/>
              <a:t>ay </a:t>
            </a:r>
            <a:r>
              <a:rPr lang="de-CH" dirty="0"/>
              <a:t>not capture actual differences among dyslexics vs. </a:t>
            </a:r>
            <a:r>
              <a:rPr lang="de-CH" dirty="0" err="1"/>
              <a:t>typical</a:t>
            </a:r>
            <a:r>
              <a:rPr lang="de-CH" dirty="0"/>
              <a:t> </a:t>
            </a:r>
            <a:r>
              <a:rPr lang="de-CH" dirty="0" err="1" smtClean="0"/>
              <a:t>readers</a:t>
            </a:r>
            <a:endParaRPr lang="de-CH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dirty="0" smtClean="0"/>
              <a:t>Drift </a:t>
            </a:r>
            <a:r>
              <a:rPr lang="de-CH" dirty="0" smtClean="0"/>
              <a:t>Diffusion Model: </a:t>
            </a:r>
            <a:r>
              <a:rPr lang="de-CH" dirty="0"/>
              <a:t>simultaneously fitting response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accuracy</a:t>
            </a:r>
            <a:endParaRPr lang="de-CH" dirty="0" smtClean="0"/>
          </a:p>
          <a:p>
            <a:pPr lvl="1" indent="-342900">
              <a:spcBef>
                <a:spcPts val="0"/>
              </a:spcBef>
              <a:buSzPts val="1800"/>
              <a:buFont typeface="Arial"/>
              <a:buChar char="●"/>
            </a:pPr>
            <a:r>
              <a:rPr lang="de-CH" dirty="0" err="1"/>
              <a:t>Hierarchical</a:t>
            </a:r>
            <a:r>
              <a:rPr lang="de-CH" dirty="0"/>
              <a:t> </a:t>
            </a:r>
            <a:r>
              <a:rPr lang="de-CH" dirty="0" err="1"/>
              <a:t>Bayesian</a:t>
            </a:r>
            <a:r>
              <a:rPr lang="de-CH" dirty="0"/>
              <a:t> Analysis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 </a:t>
            </a:r>
            <a:r>
              <a:rPr lang="de-CH" dirty="0" err="1" smtClean="0"/>
              <a:t>estimation</a:t>
            </a:r>
            <a:endParaRPr lang="de-CH"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59" y="2767144"/>
            <a:ext cx="2487532" cy="1902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75096"/>
              </p:ext>
            </p:extLst>
          </p:nvPr>
        </p:nvGraphicFramePr>
        <p:xfrm>
          <a:off x="1299116" y="2767145"/>
          <a:ext cx="3373244" cy="1693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503">
                  <a:extLst>
                    <a:ext uri="{9D8B030D-6E8A-4147-A177-3AD203B41FA5}">
                      <a16:colId xmlns:a16="http://schemas.microsoft.com/office/drawing/2014/main" val="2866013262"/>
                    </a:ext>
                  </a:extLst>
                </a:gridCol>
                <a:gridCol w="1565858">
                  <a:extLst>
                    <a:ext uri="{9D8B030D-6E8A-4147-A177-3AD203B41FA5}">
                      <a16:colId xmlns:a16="http://schemas.microsoft.com/office/drawing/2014/main" val="3823111450"/>
                    </a:ext>
                  </a:extLst>
                </a:gridCol>
                <a:gridCol w="1110883">
                  <a:extLst>
                    <a:ext uri="{9D8B030D-6E8A-4147-A177-3AD203B41FA5}">
                      <a16:colId xmlns:a16="http://schemas.microsoft.com/office/drawing/2014/main" val="3349147325"/>
                    </a:ext>
                  </a:extLst>
                </a:gridCol>
              </a:tblGrid>
              <a:tr h="240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smtClean="0">
                          <a:effectLst/>
                        </a:rPr>
                        <a:t>Parameter</a:t>
                      </a:r>
                      <a:endParaRPr lang="de-CH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smtClean="0">
                          <a:effectLst/>
                        </a:rPr>
                        <a:t>Encoding</a:t>
                      </a:r>
                      <a:endParaRPr lang="de-CH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 smtClean="0">
                          <a:effectLst/>
                        </a:rPr>
                        <a:t>Constraints</a:t>
                      </a:r>
                      <a:endParaRPr lang="de-CH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56350"/>
                  </a:ext>
                </a:extLst>
              </a:tr>
              <a:tr h="363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alpha</a:t>
                      </a:r>
                      <a:r>
                        <a:rPr lang="de-CH" sz="800" dirty="0">
                          <a:effectLst/>
                        </a:rPr>
                        <a:t> (a)</a:t>
                      </a:r>
                      <a:endParaRPr lang="de-CH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Boundary </a:t>
                      </a:r>
                      <a:r>
                        <a:rPr lang="en-US" sz="800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separation;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Speed-accuracy </a:t>
                      </a:r>
                      <a:r>
                        <a:rPr lang="en-US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trade-off 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0 &lt; </a:t>
                      </a:r>
                      <a:r>
                        <a:rPr lang="de-CH" sz="800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alpha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extLst>
                  <a:ext uri="{0D108BD9-81ED-4DB2-BD59-A6C34878D82A}">
                    <a16:rowId xmlns:a16="http://schemas.microsoft.com/office/drawing/2014/main" val="2177428589"/>
                  </a:ext>
                </a:extLst>
              </a:tr>
              <a:tr h="363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effectLst/>
                        </a:rPr>
                        <a:t>beta</a:t>
                      </a:r>
                      <a:r>
                        <a:rPr lang="de-CH" sz="800" dirty="0">
                          <a:effectLst/>
                        </a:rPr>
                        <a:t> (b)</a:t>
                      </a:r>
                      <a:endParaRPr lang="de-CH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 Initial bias, for either response 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0 &lt; </a:t>
                      </a:r>
                      <a:r>
                        <a:rPr lang="de-CH" sz="800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beta</a:t>
                      </a:r>
                      <a:r>
                        <a:rPr lang="de-CH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 &lt; 1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extLst>
                  <a:ext uri="{0D108BD9-81ED-4DB2-BD59-A6C34878D82A}">
                    <a16:rowId xmlns:a16="http://schemas.microsoft.com/office/drawing/2014/main" val="1789641294"/>
                  </a:ext>
                </a:extLst>
              </a:tr>
              <a:tr h="363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delta (v)</a:t>
                      </a:r>
                      <a:endParaRPr lang="de-CH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Drift rate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de-DE" sz="800" baseline="0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de-DE" sz="800" baseline="0" dirty="0" err="1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extLst>
                  <a:ext uri="{0D108BD9-81ED-4DB2-BD59-A6C34878D82A}">
                    <a16:rowId xmlns:a16="http://schemas.microsoft.com/office/drawing/2014/main" val="775565372"/>
                  </a:ext>
                </a:extLst>
              </a:tr>
              <a:tr h="363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tau (</a:t>
                      </a:r>
                      <a:r>
                        <a:rPr lang="de-CH" sz="800" dirty="0" err="1">
                          <a:effectLst/>
                        </a:rPr>
                        <a:t>ter</a:t>
                      </a:r>
                      <a:r>
                        <a:rPr lang="de-CH" sz="800" dirty="0">
                          <a:effectLst/>
                        </a:rPr>
                        <a:t>)</a:t>
                      </a:r>
                      <a:endParaRPr lang="de-CH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>
                    <a:solidFill>
                      <a:srgbClr val="A5CD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Non-decision time + Motor response time + encoding time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0 &lt; </a:t>
                      </a:r>
                      <a:r>
                        <a:rPr lang="de-CH" sz="800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tau</a:t>
                      </a:r>
                      <a:r>
                        <a:rPr lang="de-CH" sz="800" baseline="0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</a:rPr>
                        <a:t> [s]</a:t>
                      </a:r>
                      <a:endParaRPr lang="de-CH" sz="800" dirty="0">
                        <a:solidFill>
                          <a:schemeClr val="accent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23" marR="59223" marT="0" marB="0"/>
                </a:tc>
                <a:extLst>
                  <a:ext uri="{0D108BD9-81ED-4DB2-BD59-A6C34878D82A}">
                    <a16:rowId xmlns:a16="http://schemas.microsoft.com/office/drawing/2014/main" val="3807959145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7624698" y="4338298"/>
            <a:ext cx="212405" cy="212405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7624697" y="2896074"/>
            <a:ext cx="212405" cy="212405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7785760" y="2896074"/>
            <a:ext cx="585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Yes</a:t>
            </a:r>
            <a:endParaRPr lang="de-CH" sz="1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85759" y="4337380"/>
            <a:ext cx="585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No</a:t>
            </a:r>
            <a:endParaRPr lang="de-CH" sz="1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6133171" y="2718675"/>
            <a:ext cx="1364608" cy="489084"/>
          </a:xfrm>
          <a:prstGeom prst="straightConnector1">
            <a:avLst/>
          </a:prstGeom>
          <a:ln>
            <a:solidFill>
              <a:srgbClr val="A5CD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507514" y="2500980"/>
            <a:ext cx="864218" cy="217246"/>
          </a:xfrm>
          <a:prstGeom prst="rect">
            <a:avLst/>
          </a:prstGeom>
          <a:noFill/>
          <a:ln>
            <a:solidFill>
              <a:srgbClr val="A5CDC5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A5CDC5"/>
                </a:solidFill>
              </a:rPr>
              <a:t>RT </a:t>
            </a:r>
            <a:r>
              <a:rPr lang="de-DE" sz="800" dirty="0" err="1" smtClean="0">
                <a:solidFill>
                  <a:srgbClr val="A5CDC5"/>
                </a:solidFill>
              </a:rPr>
              <a:t>distribution</a:t>
            </a:r>
            <a:endParaRPr lang="de-CH" sz="800" dirty="0">
              <a:solidFill>
                <a:srgbClr val="A5CD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dirty="0"/>
              <a:t>Modeling of behavioural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Reinforcement learning drift diffusion (RLDD) </a:t>
            </a:r>
            <a:r>
              <a:rPr lang="en-US" dirty="0" smtClean="0"/>
              <a:t>model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Simultaneous </a:t>
            </a:r>
            <a:r>
              <a:rPr lang="en-US" dirty="0"/>
              <a:t>estimation of reinforcement-learning and drift diffusion model parameters</a:t>
            </a:r>
            <a:r>
              <a:rPr lang="en-US" sz="600" dirty="0"/>
              <a:t> </a:t>
            </a:r>
            <a:r>
              <a:rPr lang="en-US" sz="1200" dirty="0"/>
              <a:t>[3</a:t>
            </a:r>
            <a:r>
              <a:rPr lang="en-US" sz="1200" dirty="0" smtClean="0"/>
              <a:t>]</a:t>
            </a:r>
          </a:p>
          <a:p>
            <a:pPr lvl="1">
              <a:spcBef>
                <a:spcPts val="0"/>
              </a:spcBef>
            </a:pPr>
            <a:r>
              <a:rPr lang="en-US" sz="1200" dirty="0" smtClean="0"/>
              <a:t>Additional parameter: Learning rate</a:t>
            </a: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Extraction </a:t>
            </a:r>
            <a:r>
              <a:rPr lang="en-US" dirty="0" smtClean="0"/>
              <a:t>of trial-by-trial model-based </a:t>
            </a:r>
            <a:r>
              <a:rPr lang="en-US" dirty="0" err="1" smtClean="0"/>
              <a:t>regressors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dirty="0" smtClean="0"/>
              <a:t>Correlate </a:t>
            </a:r>
            <a:r>
              <a:rPr lang="en-US" dirty="0"/>
              <a:t>with neural </a:t>
            </a:r>
            <a:r>
              <a:rPr lang="en-US" dirty="0" smtClean="0"/>
              <a:t>activity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e.g. is decision threshold modulated on a trial-to-trial basis as a function of </a:t>
            </a:r>
            <a:br>
              <a:rPr lang="en-US" dirty="0"/>
            </a:br>
            <a:r>
              <a:rPr lang="en-US" dirty="0"/>
              <a:t>BOLD signals from ROI (e.g. parts of auditory association cortex </a:t>
            </a:r>
            <a:r>
              <a:rPr lang="en-US" sz="1200" dirty="0"/>
              <a:t>[2</a:t>
            </a:r>
            <a:r>
              <a:rPr lang="en-US" sz="1200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pilot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(n=8)</a:t>
            </a:r>
            <a:endParaRPr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13" y="1992762"/>
            <a:ext cx="1455506" cy="203770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1" y="1990719"/>
            <a:ext cx="1453642" cy="203509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79" y="1992017"/>
            <a:ext cx="1454434" cy="2036207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81" y="1993125"/>
            <a:ext cx="1453643" cy="203509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47" y="1992762"/>
            <a:ext cx="1453902" cy="2035462"/>
          </a:xfrm>
          <a:prstGeom prst="rect">
            <a:avLst/>
          </a:prstGeom>
        </p:spPr>
      </p:pic>
      <p:sp>
        <p:nvSpPr>
          <p:cNvPr id="29" name="Google Shape;82;p17"/>
          <p:cNvSpPr txBox="1">
            <a:spLocks/>
          </p:cNvSpPr>
          <p:nvPr/>
        </p:nvSpPr>
        <p:spPr>
          <a:xfrm>
            <a:off x="472511" y="1164924"/>
            <a:ext cx="1453642" cy="680668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Parameter distribution</a:t>
            </a:r>
            <a:endParaRPr lang="en-US" sz="11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Google Shape;82;p17"/>
          <p:cNvSpPr txBox="1">
            <a:spLocks/>
          </p:cNvSpPr>
          <p:nvPr/>
        </p:nvSpPr>
        <p:spPr>
          <a:xfrm>
            <a:off x="2077981" y="1164924"/>
            <a:ext cx="6328732" cy="292543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Parameters per individual subject</a:t>
            </a:r>
          </a:p>
        </p:txBody>
      </p:sp>
      <p:sp>
        <p:nvSpPr>
          <p:cNvPr id="31" name="Google Shape;82;p17"/>
          <p:cNvSpPr txBox="1">
            <a:spLocks/>
          </p:cNvSpPr>
          <p:nvPr/>
        </p:nvSpPr>
        <p:spPr>
          <a:xfrm>
            <a:off x="2077981" y="4176532"/>
            <a:ext cx="1453642" cy="386242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high alpha ~ high accuracy</a:t>
            </a:r>
            <a:endParaRPr lang="en-US" sz="8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2" name="Google Shape;82;p17"/>
          <p:cNvSpPr txBox="1">
            <a:spLocks/>
          </p:cNvSpPr>
          <p:nvPr/>
        </p:nvSpPr>
        <p:spPr>
          <a:xfrm>
            <a:off x="6953071" y="4175424"/>
            <a:ext cx="1453642" cy="387350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High tau ~ slow encoding, execution</a:t>
            </a:r>
            <a:endParaRPr lang="en-US" sz="7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3" name="Google Shape;82;p17"/>
          <p:cNvSpPr txBox="1">
            <a:spLocks/>
          </p:cNvSpPr>
          <p:nvPr/>
        </p:nvSpPr>
        <p:spPr>
          <a:xfrm>
            <a:off x="3742130" y="4176532"/>
            <a:ext cx="1453642" cy="386242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beta &gt; 0.5 ~ bias towards “upper” response</a:t>
            </a:r>
            <a:endParaRPr lang="en-US" sz="8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Google Shape;82;p17"/>
          <p:cNvSpPr txBox="1">
            <a:spLocks/>
          </p:cNvSpPr>
          <p:nvPr/>
        </p:nvSpPr>
        <p:spPr>
          <a:xfrm>
            <a:off x="5329377" y="4176532"/>
            <a:ext cx="1453642" cy="387350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Delta close to 0 ~ ambiguous stimulus or weak ability</a:t>
            </a:r>
            <a:endParaRPr lang="en-US" sz="7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858069" y="2044620"/>
            <a:ext cx="355600" cy="33208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Google Shape;82;p17"/>
          <p:cNvSpPr txBox="1">
            <a:spLocks/>
          </p:cNvSpPr>
          <p:nvPr/>
        </p:nvSpPr>
        <p:spPr>
          <a:xfrm>
            <a:off x="2077981" y="4175424"/>
            <a:ext cx="1453642" cy="387350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high alpha ~ high accuracy</a:t>
            </a:r>
            <a:endParaRPr lang="en-US" sz="7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7" name="Google Shape;82;p17"/>
          <p:cNvSpPr txBox="1">
            <a:spLocks/>
          </p:cNvSpPr>
          <p:nvPr/>
        </p:nvSpPr>
        <p:spPr>
          <a:xfrm>
            <a:off x="3742130" y="4175424"/>
            <a:ext cx="1453642" cy="387350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beta &gt; 0.5 ~ bias towards “upper” response</a:t>
            </a:r>
            <a:endParaRPr lang="en-US" sz="7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8" name="Google Shape;82;p17"/>
          <p:cNvSpPr txBox="1">
            <a:spLocks/>
          </p:cNvSpPr>
          <p:nvPr/>
        </p:nvSpPr>
        <p:spPr>
          <a:xfrm>
            <a:off x="6953071" y="1562093"/>
            <a:ext cx="1453642" cy="283499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Non-decision time</a:t>
            </a:r>
            <a:endParaRPr lang="en-US" sz="8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9" name="Google Shape;82;p17"/>
          <p:cNvSpPr txBox="1">
            <a:spLocks/>
          </p:cNvSpPr>
          <p:nvPr/>
        </p:nvSpPr>
        <p:spPr>
          <a:xfrm>
            <a:off x="5329377" y="1563201"/>
            <a:ext cx="1453642" cy="283499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Drift rate</a:t>
            </a:r>
            <a:endParaRPr lang="en-US" sz="8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0" name="Google Shape;82;p17"/>
          <p:cNvSpPr txBox="1">
            <a:spLocks/>
          </p:cNvSpPr>
          <p:nvPr/>
        </p:nvSpPr>
        <p:spPr>
          <a:xfrm>
            <a:off x="2077981" y="1562093"/>
            <a:ext cx="1453642" cy="283499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Boundary separation</a:t>
            </a:r>
            <a:endParaRPr lang="en-US" sz="8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1" name="Google Shape;82;p17"/>
          <p:cNvSpPr txBox="1">
            <a:spLocks/>
          </p:cNvSpPr>
          <p:nvPr/>
        </p:nvSpPr>
        <p:spPr>
          <a:xfrm>
            <a:off x="3742130" y="1562093"/>
            <a:ext cx="1453642" cy="283499"/>
          </a:xfrm>
          <a:prstGeom prst="rect">
            <a:avLst/>
          </a:prstGeom>
          <a:solidFill>
            <a:srgbClr val="A5CDC5">
              <a:alpha val="9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Initial bias</a:t>
            </a:r>
            <a:endParaRPr lang="en-US" sz="8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699" y="795980"/>
            <a:ext cx="8520600" cy="84180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32" y="1909136"/>
            <a:ext cx="1739590" cy="80282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75" y="2159574"/>
            <a:ext cx="1538649" cy="631558"/>
          </a:xfrm>
          <a:prstGeom prst="rect">
            <a:avLst/>
          </a:prstGeom>
        </p:spPr>
      </p:pic>
      <p:sp>
        <p:nvSpPr>
          <p:cNvPr id="6" name="Google Shape;60;p14"/>
          <p:cNvSpPr txBox="1">
            <a:spLocks/>
          </p:cNvSpPr>
          <p:nvPr/>
        </p:nvSpPr>
        <p:spPr>
          <a:xfrm>
            <a:off x="1332436" y="2882958"/>
            <a:ext cx="64791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CH" sz="2000" dirty="0">
                <a:solidFill>
                  <a:srgbClr val="A5CDC5"/>
                </a:solidFill>
              </a:rPr>
              <a:t>https://</a:t>
            </a:r>
            <a:r>
              <a:rPr lang="de-CH" sz="2000" dirty="0" smtClean="0">
                <a:solidFill>
                  <a:srgbClr val="A5CDC5"/>
                </a:solidFill>
              </a:rPr>
              <a:t>www.kjpd.uzh.ch/de/multimod/neuroimaging.html</a:t>
            </a:r>
          </a:p>
          <a:p>
            <a:pPr algn="l"/>
            <a:endParaRPr lang="de-CH" sz="2000" dirty="0">
              <a:solidFill>
                <a:srgbClr val="A5CD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/>
              <a:t>[1] </a:t>
            </a:r>
            <a:r>
              <a:rPr lang="de" dirty="0"/>
              <a:t> </a:t>
            </a:r>
            <a:r>
              <a:rPr lang="de" sz="1200" dirty="0"/>
              <a:t>Ahn, W.-Y., Haines, N., &amp; Zhang, L. (2017). Revealing neuro-computational mechanisms of reinforcement learning and decision-making with the hBayesDM package. Computational Psychiatry, 1, 24-57.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 dirty="0"/>
              <a:t>[2]</a:t>
            </a:r>
            <a:r>
              <a:rPr lang="de" dirty="0"/>
              <a:t> </a:t>
            </a:r>
            <a:r>
              <a:rPr lang="de" sz="1200" dirty="0"/>
              <a:t>Karipidis, Iliana I., et al. "Simulating reading acquisition: the link between reading outcome and multimodal brain signatures of letter–speech sound learning in prereaders." Scientific reports 8.1 (2018): 7121.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 dirty="0"/>
              <a:t>[3] Pedersen, Mads Lund, Michael J. Frank, and Guido Biele. "The drift diffusion model as the choice rule in reinforcement learning." Psychonomic bulletin &amp; review 24.4 (2017): 1234-1251.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Modeling of behavioural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Google Shape;74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49875"/>
                <a:ext cx="8520600" cy="2937600"/>
              </a:xfrm>
              <a:prstGeom prst="rect">
                <a:avLst/>
              </a:prstGeom>
            </p:spPr>
            <p:txBody>
              <a:bodyPr spcFirstLastPara="1" wrap="square" lIns="91425" tIns="90000" rIns="91425" bIns="126000" anchor="t" anchorCtr="0">
                <a:noAutofit/>
              </a:bodyPr>
              <a:lstStyle/>
              <a:p>
                <a:pPr lvl="0"/>
                <a:r>
                  <a:rPr lang="de-CH" dirty="0" err="1" smtClean="0"/>
                  <a:t>Hierarchical</a:t>
                </a:r>
                <a:r>
                  <a:rPr lang="de-CH" dirty="0" smtClean="0"/>
                  <a:t> </a:t>
                </a:r>
                <a:r>
                  <a:rPr lang="de-CH" dirty="0"/>
                  <a:t>Bayesian Analysis </a:t>
                </a:r>
                <a:r>
                  <a:rPr lang="de-CH" dirty="0" err="1" smtClean="0"/>
                  <a:t>for</a:t>
                </a:r>
                <a:r>
                  <a:rPr lang="de-CH" dirty="0" smtClean="0"/>
                  <a:t> DDM </a:t>
                </a:r>
                <a:r>
                  <a:rPr lang="de-CH" dirty="0"/>
                  <a:t>parameter </a:t>
                </a:r>
                <a:r>
                  <a:rPr lang="de-CH" dirty="0" err="1"/>
                  <a:t>estimation</a:t>
                </a:r>
                <a:r>
                  <a:rPr lang="de-CH" dirty="0" smtClean="0"/>
                  <a:t>:</a:t>
                </a:r>
                <a:br>
                  <a:rPr lang="de-CH" dirty="0" smtClean="0"/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de-DE" sz="1400" i="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de-DE" sz="1400" i="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de-DE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de-DE" sz="14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de-DE" sz="1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de-DE" sz="1400" i="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</m:t>
                        </m:r>
                        <m: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de-DE" sz="1400" b="0" i="0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de-DE" sz="1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de-DE" sz="1400" i="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de-DE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de-DE" sz="1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</m:t>
                            </m:r>
                            <m: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400" b="0" i="0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p>
                                <m:r>
                                  <a:rPr lang="de-DE" sz="1400" b="0" i="0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de-DE" sz="1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400" i="0" baseline="-25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de-DE" sz="1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el-GR" sz="1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m:rPr>
                                <m:sty m:val="p"/>
                              </m:rPr>
                              <a:rPr lang="de-DE" sz="1400" i="0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 sz="1400" i="0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den>
                    </m:f>
                  </m:oMath>
                </a14:m>
                <a:r>
                  <a:rPr lang="de-DE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de-DE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de-DE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4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CH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P(D|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CH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CH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CH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CH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CH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l-GR" dirty="0"/>
                  <a:t>= {</a:t>
                </a:r>
                <a:r>
                  <a:rPr lang="de-CH" dirty="0"/>
                  <a:t>v,z,a,</a:t>
                </a:r>
                <a:r>
                  <a:rPr lang="el-GR" dirty="0"/>
                  <a:t>τ}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l-GR" dirty="0"/>
                  <a:t> = {μ</a:t>
                </a:r>
                <a:r>
                  <a:rPr lang="el-GR" baseline="-25000" dirty="0"/>
                  <a:t>(.)</a:t>
                </a:r>
                <a:r>
                  <a:rPr lang="el-GR" dirty="0"/>
                  <a:t>, σ</a:t>
                </a:r>
                <a:r>
                  <a:rPr lang="el-GR" baseline="-25000" dirty="0"/>
                  <a:t>(.)</a:t>
                </a:r>
                <a:r>
                  <a:rPr lang="el-GR" dirty="0"/>
                  <a:t>}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de-CH" dirty="0"/>
                  <a:t>Implementation: hBayesDM </a:t>
                </a:r>
                <a:r>
                  <a:rPr lang="de-CH" sz="1200" dirty="0"/>
                  <a:t>[1]</a:t>
                </a:r>
                <a:endParaRPr sz="1200" dirty="0"/>
              </a:p>
            </p:txBody>
          </p:sp>
        </mc:Choice>
        <mc:Fallback>
          <p:sp>
            <p:nvSpPr>
              <p:cNvPr id="74" name="Google Shape;74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49875"/>
                <a:ext cx="8520600" cy="293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Bildschirmpräsentation (16:9)</PresentationFormat>
  <Paragraphs>107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Times New Roman</vt:lpstr>
      <vt:lpstr>Wingdings</vt:lpstr>
      <vt:lpstr>Simple Dark</vt:lpstr>
      <vt:lpstr>Variability in grapheme-phoneme association learning</vt:lpstr>
      <vt:lpstr>Background &amp; Aims</vt:lpstr>
      <vt:lpstr>Methods</vt:lpstr>
      <vt:lpstr>Modeling of behavioural data  </vt:lpstr>
      <vt:lpstr>Modeling of behavioural data </vt:lpstr>
      <vt:lpstr>First modeling attempts with pilot data (n=8)</vt:lpstr>
      <vt:lpstr>Thank you for your attention!</vt:lpstr>
      <vt:lpstr>References</vt:lpstr>
      <vt:lpstr>Modeling of behavioural data  </vt:lpstr>
      <vt:lpstr>Modeling of behavioural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variability in grapheme-phoneme association learning in adult and adolescent brains</dc:title>
  <dc:creator>Patrick Haller (phalle)</dc:creator>
  <cp:lastModifiedBy>Patrick Haller (phalle)</cp:lastModifiedBy>
  <cp:revision>25</cp:revision>
  <dcterms:modified xsi:type="dcterms:W3CDTF">2019-03-22T15:06:52Z</dcterms:modified>
</cp:coreProperties>
</file>