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8C8DE-95F4-4CCE-8818-E6D3DDC2046D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F6F1C-4341-4AA8-A229-A7774B2FF3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53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F6F1C-4341-4AA8-A229-A7774B2FF32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160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836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3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12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7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6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76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8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9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7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1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2DE1-179E-4D15-943F-B5AC425B8136}" type="datetimeFigureOut">
              <a:rPr lang="de-CH" smtClean="0"/>
              <a:t>04.07.2019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A5F-5AC4-4820-93CF-ACFC6EFA31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Piloting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School </a:t>
            </a:r>
            <a:r>
              <a:rPr lang="de-DE" dirty="0" err="1" smtClean="0"/>
              <a:t>class</a:t>
            </a:r>
            <a:r>
              <a:rPr lang="de-DE" dirty="0" smtClean="0"/>
              <a:t> Kloten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11./18.06.2019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947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242060"/>
            <a:ext cx="3340072" cy="439132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2x3 (24)</a:t>
            </a:r>
            <a:endParaRPr lang="de-CH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1742569"/>
            <a:ext cx="3333622" cy="3027551"/>
          </a:xfrm>
        </p:spPr>
        <p:txBody>
          <a:bodyPr>
            <a:noAutofit/>
          </a:bodyPr>
          <a:lstStyle/>
          <a:p>
            <a:pPr lvl="0"/>
            <a:r>
              <a:rPr lang="de-CH" sz="1500" dirty="0" smtClean="0"/>
              <a:t>5 </a:t>
            </a:r>
            <a:r>
              <a:rPr lang="de-CH" sz="1500" dirty="0" err="1" smtClean="0"/>
              <a:t>incomplete</a:t>
            </a:r>
            <a:r>
              <a:rPr lang="de-CH" sz="1500" dirty="0" smtClean="0"/>
              <a:t> </a:t>
            </a:r>
            <a:r>
              <a:rPr lang="de-CH" sz="1500" dirty="0" err="1" smtClean="0"/>
              <a:t>blocks</a:t>
            </a:r>
            <a:endParaRPr lang="de-CH" sz="1500" dirty="0" smtClean="0"/>
          </a:p>
          <a:p>
            <a:pPr lvl="0"/>
            <a:r>
              <a:rPr lang="de-CH" sz="1500" dirty="0" smtClean="0"/>
              <a:t>6 </a:t>
            </a:r>
            <a:r>
              <a:rPr lang="de-CH" sz="1500" dirty="0" err="1" smtClean="0"/>
              <a:t>subjects</a:t>
            </a:r>
            <a:r>
              <a:rPr lang="de-CH" sz="1500" dirty="0" smtClean="0"/>
              <a:t> </a:t>
            </a:r>
            <a:r>
              <a:rPr lang="de-CH" sz="1500" dirty="0" err="1" smtClean="0"/>
              <a:t>only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r>
              <a:rPr lang="de-CH" sz="1500" dirty="0" smtClean="0"/>
              <a:t> 1 block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</a:t>
            </a:r>
            <a:r>
              <a:rPr lang="de-CH" sz="1500" dirty="0" err="1" smtClean="0"/>
              <a:t>accuracy</a:t>
            </a:r>
            <a:endParaRPr lang="de-CH" sz="1500" dirty="0" smtClean="0"/>
          </a:p>
          <a:p>
            <a:pPr lvl="1"/>
            <a:r>
              <a:rPr lang="de-CH" sz="1500" dirty="0" smtClean="0"/>
              <a:t>B1: </a:t>
            </a:r>
            <a:r>
              <a:rPr lang="de-CH" sz="1500" dirty="0"/>
              <a:t>0.64 ± </a:t>
            </a:r>
            <a:r>
              <a:rPr lang="de-CH" sz="1500" dirty="0" smtClean="0"/>
              <a:t>0.15</a:t>
            </a:r>
            <a:endParaRPr lang="de-CH" sz="1500" dirty="0" smtClean="0"/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0.73 ± </a:t>
            </a:r>
            <a:r>
              <a:rPr lang="de-CH" sz="1500" dirty="0" smtClean="0"/>
              <a:t>0.18</a:t>
            </a:r>
            <a:endParaRPr lang="de-CH" sz="1500" dirty="0" smtClean="0"/>
          </a:p>
          <a:p>
            <a:pPr lvl="1"/>
            <a:r>
              <a:rPr lang="de-CH" sz="1500" dirty="0" smtClean="0"/>
              <a:t>Overall: </a:t>
            </a:r>
            <a:r>
              <a:rPr lang="de-CH" sz="1500" dirty="0" smtClean="0"/>
              <a:t>0.68 ± 0.17</a:t>
            </a:r>
            <a:endParaRPr lang="de-CH" sz="1500" dirty="0" smtClean="0"/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RT</a:t>
            </a:r>
          </a:p>
          <a:p>
            <a:pPr lvl="1"/>
            <a:r>
              <a:rPr lang="de-CH" sz="1500" dirty="0" smtClean="0"/>
              <a:t>B1: </a:t>
            </a:r>
            <a:r>
              <a:rPr lang="de-CH" sz="1500" dirty="0"/>
              <a:t>1.24s ± 0.15</a:t>
            </a:r>
            <a:endParaRPr lang="de-CH" sz="1500" dirty="0" smtClean="0"/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1.26s ± 0.18</a:t>
            </a:r>
            <a:endParaRPr lang="de-CH" sz="1500" dirty="0" smtClean="0"/>
          </a:p>
          <a:p>
            <a:pPr lvl="1"/>
            <a:r>
              <a:rPr lang="de-CH" sz="1500" dirty="0" smtClean="0"/>
              <a:t>Overall: </a:t>
            </a:r>
            <a:r>
              <a:rPr lang="de-CH" sz="1500" dirty="0"/>
              <a:t>1.25s ± </a:t>
            </a:r>
            <a:r>
              <a:rPr lang="de-CH" sz="1500" dirty="0" smtClean="0"/>
              <a:t>0.16</a:t>
            </a:r>
            <a:endParaRPr lang="de-CH" sz="1500" dirty="0" smtClean="0"/>
          </a:p>
          <a:p>
            <a:endParaRPr lang="de-CH" sz="15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34424" y="1226409"/>
            <a:ext cx="3329426" cy="46069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2x3 (32)</a:t>
            </a:r>
            <a:endParaRPr lang="de-CH" sz="2000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992188" y="2103070"/>
            <a:ext cx="32798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7389813" y="1690688"/>
            <a:ext cx="386697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12" name="Textplatzhalter 4"/>
          <p:cNvSpPr txBox="1">
            <a:spLocks/>
          </p:cNvSpPr>
          <p:nvPr/>
        </p:nvSpPr>
        <p:spPr>
          <a:xfrm>
            <a:off x="7652279" y="1242060"/>
            <a:ext cx="3609642" cy="44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2x4 (32)</a:t>
            </a:r>
            <a:endParaRPr lang="de-CH" sz="2000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4272013" y="1735455"/>
            <a:ext cx="3340072" cy="3033409"/>
          </a:xfrm>
        </p:spPr>
        <p:txBody>
          <a:bodyPr>
            <a:normAutofit/>
          </a:bodyPr>
          <a:lstStyle/>
          <a:p>
            <a:r>
              <a:rPr lang="de-DE" sz="1500" dirty="0" smtClean="0"/>
              <a:t>0 </a:t>
            </a:r>
            <a:r>
              <a:rPr lang="de-DE" sz="1500" dirty="0" err="1" smtClean="0"/>
              <a:t>incomplete</a:t>
            </a:r>
            <a:r>
              <a:rPr lang="de-DE" sz="1500" dirty="0" smtClean="0"/>
              <a:t> </a:t>
            </a:r>
            <a:r>
              <a:rPr lang="de-DE" sz="1500" dirty="0" err="1" smtClean="0"/>
              <a:t>blocks</a:t>
            </a:r>
            <a:endParaRPr lang="de-DE" sz="1500" dirty="0" smtClean="0"/>
          </a:p>
          <a:p>
            <a:r>
              <a:rPr lang="de-DE" sz="1500" dirty="0" smtClean="0"/>
              <a:t>All </a:t>
            </a:r>
            <a:r>
              <a:rPr lang="de-DE" sz="1500" dirty="0" err="1" smtClean="0"/>
              <a:t>subjects</a:t>
            </a:r>
            <a:r>
              <a:rPr lang="de-DE" sz="1500" dirty="0" smtClean="0"/>
              <a:t> </a:t>
            </a:r>
            <a:r>
              <a:rPr lang="de-DE" sz="1500" dirty="0" err="1" smtClean="0"/>
              <a:t>completed</a:t>
            </a:r>
            <a:r>
              <a:rPr lang="de-DE" sz="1500" dirty="0" smtClean="0"/>
              <a:t> all </a:t>
            </a:r>
            <a:r>
              <a:rPr lang="de-DE" sz="1500" dirty="0" err="1" smtClean="0"/>
              <a:t>blocks</a:t>
            </a:r>
            <a:endParaRPr lang="de-DE" sz="1500" dirty="0" smtClean="0"/>
          </a:p>
          <a:p>
            <a:r>
              <a:rPr lang="de-DE" sz="1500" dirty="0" err="1" smtClean="0"/>
              <a:t>Mean</a:t>
            </a:r>
            <a:r>
              <a:rPr lang="de-DE" sz="1500" dirty="0" smtClean="0"/>
              <a:t> </a:t>
            </a:r>
            <a:r>
              <a:rPr lang="de-DE" sz="1500" dirty="0" err="1" smtClean="0"/>
              <a:t>accuracy</a:t>
            </a:r>
            <a:r>
              <a:rPr lang="de-DE" sz="1500" dirty="0" smtClean="0"/>
              <a:t>:</a:t>
            </a:r>
          </a:p>
          <a:p>
            <a:pPr lvl="1"/>
            <a:r>
              <a:rPr lang="de-DE" sz="1500" dirty="0" smtClean="0"/>
              <a:t>B1: </a:t>
            </a:r>
            <a:r>
              <a:rPr lang="de-DE" sz="1500" dirty="0" smtClean="0"/>
              <a:t>0.68 </a:t>
            </a:r>
            <a:r>
              <a:rPr lang="de-CH" sz="1500" dirty="0"/>
              <a:t>± </a:t>
            </a:r>
            <a:r>
              <a:rPr lang="de-CH" sz="1500" dirty="0" smtClean="0"/>
              <a:t>0.27</a:t>
            </a:r>
            <a:endParaRPr lang="de-DE" sz="1500" dirty="0" smtClean="0"/>
          </a:p>
          <a:p>
            <a:pPr lvl="1"/>
            <a:r>
              <a:rPr lang="de-DE" sz="1500" dirty="0" smtClean="0"/>
              <a:t>B2: </a:t>
            </a:r>
            <a:r>
              <a:rPr lang="de-DE" sz="1500" dirty="0" smtClean="0"/>
              <a:t>0.68 </a:t>
            </a:r>
            <a:r>
              <a:rPr lang="de-CH" sz="1500" dirty="0" smtClean="0"/>
              <a:t>± 0.22</a:t>
            </a:r>
            <a:endParaRPr lang="de-DE" sz="1500" dirty="0" smtClean="0"/>
          </a:p>
          <a:p>
            <a:pPr lvl="1"/>
            <a:r>
              <a:rPr lang="de-DE" sz="1500" dirty="0" smtClean="0"/>
              <a:t>Overall: </a:t>
            </a:r>
            <a:r>
              <a:rPr lang="de-DE" sz="1500" dirty="0" smtClean="0"/>
              <a:t>0.68 </a:t>
            </a:r>
            <a:r>
              <a:rPr lang="de-CH" sz="1500" dirty="0"/>
              <a:t>± </a:t>
            </a:r>
            <a:r>
              <a:rPr lang="de-CH" sz="1500" dirty="0" smtClean="0"/>
              <a:t>0.24</a:t>
            </a:r>
            <a:endParaRPr lang="de-DE" sz="1500" dirty="0" smtClean="0"/>
          </a:p>
          <a:p>
            <a:r>
              <a:rPr lang="de-DE" sz="1500" dirty="0" err="1" smtClean="0"/>
              <a:t>Mean</a:t>
            </a:r>
            <a:r>
              <a:rPr lang="de-DE" sz="1500" dirty="0" smtClean="0"/>
              <a:t> RT:</a:t>
            </a:r>
          </a:p>
          <a:p>
            <a:pPr lvl="1"/>
            <a:r>
              <a:rPr lang="de-DE" sz="1500" dirty="0" smtClean="0"/>
              <a:t>B1: </a:t>
            </a:r>
            <a:r>
              <a:rPr lang="de-DE" sz="1500" dirty="0" smtClean="0"/>
              <a:t>1.27 </a:t>
            </a:r>
            <a:r>
              <a:rPr lang="de-CH" sz="1500" dirty="0"/>
              <a:t>± </a:t>
            </a:r>
            <a:r>
              <a:rPr lang="de-DE" sz="1500" dirty="0" smtClean="0"/>
              <a:t>0.16</a:t>
            </a:r>
            <a:endParaRPr lang="de-DE" sz="1500" dirty="0" smtClean="0"/>
          </a:p>
          <a:p>
            <a:pPr lvl="1"/>
            <a:r>
              <a:rPr lang="de-DE" sz="1500" dirty="0" smtClean="0"/>
              <a:t>B2: </a:t>
            </a:r>
            <a:r>
              <a:rPr lang="de-DE" sz="1500" dirty="0" smtClean="0"/>
              <a:t>1.27 </a:t>
            </a:r>
            <a:r>
              <a:rPr lang="de-CH" sz="1500" dirty="0"/>
              <a:t>± </a:t>
            </a:r>
            <a:r>
              <a:rPr lang="de-DE" sz="1500" dirty="0" smtClean="0"/>
              <a:t>0.14</a:t>
            </a:r>
            <a:endParaRPr lang="de-DE" sz="1500" dirty="0" smtClean="0"/>
          </a:p>
          <a:p>
            <a:pPr lvl="1"/>
            <a:r>
              <a:rPr lang="de-DE" sz="1500" dirty="0" smtClean="0"/>
              <a:t>Overall: </a:t>
            </a:r>
            <a:r>
              <a:rPr lang="de-DE" sz="1500" dirty="0" smtClean="0"/>
              <a:t>1.27 </a:t>
            </a:r>
            <a:r>
              <a:rPr lang="de-CH" sz="1500" dirty="0"/>
              <a:t>± </a:t>
            </a:r>
            <a:r>
              <a:rPr lang="de-DE" sz="1500" dirty="0" smtClean="0"/>
              <a:t>0.15</a:t>
            </a:r>
            <a:endParaRPr lang="de-DE" sz="1500" dirty="0"/>
          </a:p>
        </p:txBody>
      </p:sp>
      <p:sp>
        <p:nvSpPr>
          <p:cNvPr id="14" name="Inhaltsplatzhalter 3"/>
          <p:cNvSpPr>
            <a:spLocks noGrp="1"/>
          </p:cNvSpPr>
          <p:nvPr>
            <p:ph sz="half" idx="2"/>
          </p:nvPr>
        </p:nvSpPr>
        <p:spPr>
          <a:xfrm>
            <a:off x="7704238" y="1735455"/>
            <a:ext cx="3340072" cy="3033409"/>
          </a:xfrm>
        </p:spPr>
        <p:txBody>
          <a:bodyPr>
            <a:noAutofit/>
          </a:bodyPr>
          <a:lstStyle/>
          <a:p>
            <a:r>
              <a:rPr lang="de-DE" sz="1500" dirty="0"/>
              <a:t>0 </a:t>
            </a:r>
            <a:r>
              <a:rPr lang="de-DE" sz="1500" dirty="0" err="1"/>
              <a:t>incomplete</a:t>
            </a:r>
            <a:r>
              <a:rPr lang="de-DE" sz="1500" dirty="0"/>
              <a:t> </a:t>
            </a:r>
            <a:r>
              <a:rPr lang="de-DE" sz="1500" dirty="0" err="1"/>
              <a:t>blocks</a:t>
            </a:r>
            <a:endParaRPr lang="de-DE" sz="1500" dirty="0"/>
          </a:p>
          <a:p>
            <a:pPr lvl="0"/>
            <a:r>
              <a:rPr lang="de-CH" sz="1500" dirty="0" smtClean="0"/>
              <a:t>3 </a:t>
            </a:r>
            <a:r>
              <a:rPr lang="de-CH" sz="1500" dirty="0" err="1" smtClean="0"/>
              <a:t>subjects</a:t>
            </a:r>
            <a:r>
              <a:rPr lang="de-CH" sz="1500" dirty="0" smtClean="0"/>
              <a:t> </a:t>
            </a:r>
            <a:r>
              <a:rPr lang="de-CH" sz="1500" dirty="0" err="1" smtClean="0"/>
              <a:t>only</a:t>
            </a:r>
            <a:r>
              <a:rPr lang="de-CH" sz="1500" dirty="0" smtClean="0"/>
              <a:t> </a:t>
            </a:r>
            <a:r>
              <a:rPr lang="de-CH" sz="1500" dirty="0" err="1" smtClean="0"/>
              <a:t>completed</a:t>
            </a:r>
            <a:r>
              <a:rPr lang="de-CH" sz="1500" dirty="0" smtClean="0"/>
              <a:t> 1 block</a:t>
            </a:r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</a:t>
            </a:r>
            <a:r>
              <a:rPr lang="de-CH" sz="1500" dirty="0" err="1" smtClean="0"/>
              <a:t>accuracy</a:t>
            </a:r>
            <a:r>
              <a:rPr lang="de-CH" sz="1500" dirty="0" smtClean="0"/>
              <a:t>:</a:t>
            </a:r>
          </a:p>
          <a:p>
            <a:pPr lvl="1"/>
            <a:r>
              <a:rPr lang="de-CH" sz="1500" dirty="0" smtClean="0"/>
              <a:t>B1</a:t>
            </a:r>
            <a:r>
              <a:rPr lang="de-CH" sz="1500" dirty="0" smtClean="0"/>
              <a:t>:  </a:t>
            </a:r>
            <a:r>
              <a:rPr lang="de-CH" sz="1500" dirty="0"/>
              <a:t>0.62  ± </a:t>
            </a:r>
            <a:r>
              <a:rPr lang="de-CH" sz="1500" dirty="0" smtClean="0"/>
              <a:t>0.23</a:t>
            </a:r>
            <a:endParaRPr lang="de-CH" sz="1500" dirty="0" smtClean="0"/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0.67 ± </a:t>
            </a:r>
            <a:r>
              <a:rPr lang="de-CH" sz="1500" dirty="0" smtClean="0"/>
              <a:t>0.11</a:t>
            </a:r>
            <a:endParaRPr lang="de-CH" sz="1500" dirty="0" smtClean="0"/>
          </a:p>
          <a:p>
            <a:pPr lvl="1"/>
            <a:r>
              <a:rPr lang="de-CH" sz="1500" dirty="0" smtClean="0"/>
              <a:t>Overall: </a:t>
            </a:r>
            <a:r>
              <a:rPr lang="de-CH" sz="1500" dirty="0" smtClean="0"/>
              <a:t>0.64 ±  0.19</a:t>
            </a:r>
            <a:endParaRPr lang="de-CH" sz="1500" dirty="0" smtClean="0"/>
          </a:p>
          <a:p>
            <a:pPr lvl="0"/>
            <a:r>
              <a:rPr lang="de-CH" sz="1500" dirty="0" err="1" smtClean="0"/>
              <a:t>Mean</a:t>
            </a:r>
            <a:r>
              <a:rPr lang="de-CH" sz="1500" dirty="0" smtClean="0"/>
              <a:t> RT:</a:t>
            </a:r>
          </a:p>
          <a:p>
            <a:pPr lvl="1"/>
            <a:r>
              <a:rPr lang="de-CH" sz="1500" dirty="0" smtClean="0"/>
              <a:t>B1: </a:t>
            </a:r>
            <a:r>
              <a:rPr lang="de-CH" sz="1500" dirty="0"/>
              <a:t>1.27s ± </a:t>
            </a:r>
            <a:r>
              <a:rPr lang="de-DE" sz="1500" dirty="0" smtClean="0"/>
              <a:t>0.16</a:t>
            </a:r>
            <a:endParaRPr lang="de-CH" sz="1500" dirty="0" smtClean="0"/>
          </a:p>
          <a:p>
            <a:pPr lvl="1"/>
            <a:r>
              <a:rPr lang="de-CH" sz="1500" dirty="0" smtClean="0"/>
              <a:t>B2: </a:t>
            </a:r>
            <a:r>
              <a:rPr lang="de-CH" sz="1500" dirty="0"/>
              <a:t>1.29s ± </a:t>
            </a:r>
            <a:r>
              <a:rPr lang="de-DE" sz="1500" dirty="0" smtClean="0"/>
              <a:t>0.16</a:t>
            </a:r>
            <a:endParaRPr lang="de-CH" sz="1500" dirty="0" smtClean="0"/>
          </a:p>
          <a:p>
            <a:pPr lvl="1"/>
            <a:r>
              <a:rPr lang="de-CH" sz="1500" dirty="0" smtClean="0"/>
              <a:t>Overall: </a:t>
            </a:r>
            <a:r>
              <a:rPr lang="de-CH" sz="1500" dirty="0" smtClean="0"/>
              <a:t>1.28s ± </a:t>
            </a:r>
            <a:r>
              <a:rPr lang="de-DE" sz="1500" dirty="0" smtClean="0"/>
              <a:t>0.16</a:t>
            </a:r>
            <a:endParaRPr lang="de-DE" sz="1500" dirty="0" smtClean="0"/>
          </a:p>
          <a:p>
            <a:endParaRPr lang="de-CH" sz="1500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6355"/>
              </p:ext>
            </p:extLst>
          </p:nvPr>
        </p:nvGraphicFramePr>
        <p:xfrm>
          <a:off x="1686363" y="5072711"/>
          <a:ext cx="7873148" cy="122301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858383">
                  <a:extLst>
                    <a:ext uri="{9D8B030D-6E8A-4147-A177-3AD203B41FA5}">
                      <a16:colId xmlns:a16="http://schemas.microsoft.com/office/drawing/2014/main" val="1719791314"/>
                    </a:ext>
                  </a:extLst>
                </a:gridCol>
                <a:gridCol w="1269330">
                  <a:extLst>
                    <a:ext uri="{9D8B030D-6E8A-4147-A177-3AD203B41FA5}">
                      <a16:colId xmlns:a16="http://schemas.microsoft.com/office/drawing/2014/main" val="4260069895"/>
                    </a:ext>
                  </a:extLst>
                </a:gridCol>
                <a:gridCol w="1434404">
                  <a:extLst>
                    <a:ext uri="{9D8B030D-6E8A-4147-A177-3AD203B41FA5}">
                      <a16:colId xmlns:a16="http://schemas.microsoft.com/office/drawing/2014/main" val="142547064"/>
                    </a:ext>
                  </a:extLst>
                </a:gridCol>
                <a:gridCol w="1394439">
                  <a:extLst>
                    <a:ext uri="{9D8B030D-6E8A-4147-A177-3AD203B41FA5}">
                      <a16:colId xmlns:a16="http://schemas.microsoft.com/office/drawing/2014/main" val="2741594847"/>
                    </a:ext>
                  </a:extLst>
                </a:gridCol>
                <a:gridCol w="1464812">
                  <a:extLst>
                    <a:ext uri="{9D8B030D-6E8A-4147-A177-3AD203B41FA5}">
                      <a16:colId xmlns:a16="http://schemas.microsoft.com/office/drawing/2014/main" val="3353548296"/>
                    </a:ext>
                  </a:extLst>
                </a:gridCol>
                <a:gridCol w="1451780">
                  <a:extLst>
                    <a:ext uri="{9D8B030D-6E8A-4147-A177-3AD203B41FA5}">
                      <a16:colId xmlns:a16="http://schemas.microsoft.com/office/drawing/2014/main" val="4188406064"/>
                    </a:ext>
                  </a:extLst>
                </a:gridCol>
              </a:tblGrid>
              <a:tr h="480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 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n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n_trials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mean</a:t>
                      </a:r>
                      <a:r>
                        <a:rPr lang="de-CH" sz="1500" dirty="0">
                          <a:effectLst/>
                        </a:rPr>
                        <a:t> RT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mean accuracy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err="1">
                          <a:effectLst/>
                        </a:rPr>
                        <a:t>Missed</a:t>
                      </a:r>
                      <a:r>
                        <a:rPr lang="de-CH" sz="1500" dirty="0">
                          <a:effectLst/>
                        </a:rPr>
                        <a:t> (</a:t>
                      </a:r>
                      <a:r>
                        <a:rPr lang="de-CH" sz="1500" dirty="0" err="1">
                          <a:effectLst/>
                        </a:rPr>
                        <a:t>fraction</a:t>
                      </a:r>
                      <a:r>
                        <a:rPr lang="de-CH" sz="1500" dirty="0">
                          <a:effectLst/>
                        </a:rPr>
                        <a:t>)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75630535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2x3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16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1.25 </a:t>
                      </a:r>
                      <a:r>
                        <a:rPr lang="de-CH" sz="1500" dirty="0" smtClean="0"/>
                        <a:t>± 0.16</a:t>
                      </a: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smtClean="0">
                          <a:effectLst/>
                        </a:rPr>
                        <a:t>0.68 </a:t>
                      </a:r>
                      <a:r>
                        <a:rPr lang="de-CH" sz="1500" dirty="0" smtClean="0"/>
                        <a:t>± 0.17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0.1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1109059191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2x3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32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1.27 </a:t>
                      </a:r>
                      <a:r>
                        <a:rPr lang="de-CH" sz="1500" dirty="0" smtClean="0"/>
                        <a:t>± </a:t>
                      </a:r>
                      <a:r>
                        <a:rPr lang="de-DE" sz="1500" dirty="0" smtClean="0"/>
                        <a:t>0.15</a:t>
                      </a: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0.68 </a:t>
                      </a:r>
                      <a:r>
                        <a:rPr lang="de-CH" sz="1500" dirty="0" smtClean="0"/>
                        <a:t>± 0.24</a:t>
                      </a:r>
                      <a:endParaRPr lang="de-CH" sz="15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0.14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2742316959"/>
                  </a:ext>
                </a:extLst>
              </a:tr>
              <a:tr h="234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2x4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17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>
                          <a:effectLst/>
                        </a:rPr>
                        <a:t>32</a:t>
                      </a:r>
                      <a:endParaRPr lang="de-CH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 smtClean="0">
                          <a:effectLst/>
                        </a:rPr>
                        <a:t>1.28 </a:t>
                      </a:r>
                      <a:r>
                        <a:rPr lang="de-CH" sz="1500" dirty="0" smtClean="0"/>
                        <a:t>± </a:t>
                      </a:r>
                      <a:r>
                        <a:rPr lang="de-DE" sz="1500" dirty="0" smtClean="0"/>
                        <a:t>0.16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500" dirty="0" smtClean="0">
                          <a:effectLst/>
                        </a:rPr>
                        <a:t>0.64 </a:t>
                      </a:r>
                      <a:r>
                        <a:rPr lang="de-CH" sz="1500" dirty="0" smtClean="0"/>
                        <a:t>± </a:t>
                      </a:r>
                      <a:r>
                        <a:rPr lang="de-DE" sz="1500" dirty="0" smtClean="0"/>
                        <a:t>0.19</a:t>
                      </a:r>
                    </a:p>
                  </a:txBody>
                  <a:tcPr marL="93831" marR="9383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1500" dirty="0">
                          <a:effectLst/>
                        </a:rPr>
                        <a:t>0.1</a:t>
                      </a:r>
                      <a:endParaRPr lang="de-CH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831" marR="93831" marT="0" marB="0"/>
                </a:tc>
                <a:extLst>
                  <a:ext uri="{0D108BD9-81ED-4DB2-BD59-A6C34878D82A}">
                    <a16:rowId xmlns:a16="http://schemas.microsoft.com/office/drawing/2014/main" val="27700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55" y="1525509"/>
            <a:ext cx="3422713" cy="36652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1" y="1525509"/>
            <a:ext cx="3422713" cy="36652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13" y="1525509"/>
            <a:ext cx="3422713" cy="366526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538207" y="5059680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  <p:sp>
        <p:nvSpPr>
          <p:cNvPr id="3" name="Textfeld 2"/>
          <p:cNvSpPr txBox="1"/>
          <p:nvPr/>
        </p:nvSpPr>
        <p:spPr>
          <a:xfrm>
            <a:off x="1921247" y="4993640"/>
            <a:ext cx="497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tertile</a:t>
            </a:r>
            <a:endParaRPr lang="de-CH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9317727" y="5023137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39420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  <a:r>
              <a:rPr lang="de-DE" dirty="0" err="1" smtClean="0"/>
              <a:t>trajectories</a:t>
            </a:r>
            <a:r>
              <a:rPr lang="de-DE" dirty="0" smtClean="0"/>
              <a:t> per block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34" y="1874703"/>
            <a:ext cx="3415975" cy="36580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4703"/>
            <a:ext cx="3415975" cy="36580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668" y="1874703"/>
            <a:ext cx="3415975" cy="365805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104127" y="5414873"/>
            <a:ext cx="497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tertile</a:t>
            </a:r>
            <a:endParaRPr lang="de-CH" sz="800" dirty="0"/>
          </a:p>
        </p:txBody>
      </p:sp>
      <p:sp>
        <p:nvSpPr>
          <p:cNvPr id="8" name="Textfeld 7"/>
          <p:cNvSpPr txBox="1"/>
          <p:nvPr/>
        </p:nvSpPr>
        <p:spPr>
          <a:xfrm>
            <a:off x="5809483" y="5411698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  <p:sp>
        <p:nvSpPr>
          <p:cNvPr id="9" name="Textfeld 8"/>
          <p:cNvSpPr txBox="1"/>
          <p:nvPr/>
        </p:nvSpPr>
        <p:spPr>
          <a:xfrm>
            <a:off x="9414882" y="5411698"/>
            <a:ext cx="5730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quartile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5051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2x4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75080"/>
              </p:ext>
            </p:extLst>
          </p:nvPr>
        </p:nvGraphicFramePr>
        <p:xfrm>
          <a:off x="4039288" y="1692910"/>
          <a:ext cx="1431360" cy="342041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77120">
                  <a:extLst>
                    <a:ext uri="{9D8B030D-6E8A-4147-A177-3AD203B41FA5}">
                      <a16:colId xmlns:a16="http://schemas.microsoft.com/office/drawing/2014/main" val="3359782596"/>
                    </a:ext>
                  </a:extLst>
                </a:gridCol>
                <a:gridCol w="477120">
                  <a:extLst>
                    <a:ext uri="{9D8B030D-6E8A-4147-A177-3AD203B41FA5}">
                      <a16:colId xmlns:a16="http://schemas.microsoft.com/office/drawing/2014/main" val="550116040"/>
                    </a:ext>
                  </a:extLst>
                </a:gridCol>
                <a:gridCol w="477120">
                  <a:extLst>
                    <a:ext uri="{9D8B030D-6E8A-4147-A177-3AD203B41FA5}">
                      <a16:colId xmlns:a16="http://schemas.microsoft.com/office/drawing/2014/main" val="1523451918"/>
                    </a:ext>
                  </a:extLst>
                </a:gridCol>
              </a:tblGrid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Subj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Block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Accuracy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6789095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494155993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2x4-02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0.71875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619898129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2x4-03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0.90625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86695288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2x4-06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0.37500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702961843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2x4-07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0.59375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655911100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2x4-08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0.28125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115294061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2x4-09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3076219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0.62500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99431778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0.28125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651444410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2x4-12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55668412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2x4-13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0.68750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1553293371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2x4-14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1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673163645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2x4-16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0.87500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384870929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2x4-17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0.40625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2271883774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2x4-18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0.15625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4276625961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2x4-19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701385900"/>
                  </a:ext>
                </a:extLst>
              </a:tr>
              <a:tr h="1900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2x4-20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1</a:t>
                      </a:r>
                      <a:endParaRPr lang="de-CH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0.84375</a:t>
                      </a:r>
                      <a:endParaRPr lang="de-CH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77" marR="60477" marT="0" marB="0"/>
                </a:tc>
                <a:extLst>
                  <a:ext uri="{0D108BD9-81ED-4DB2-BD59-A6C34878D82A}">
                    <a16:rowId xmlns:a16="http://schemas.microsoft.com/office/drawing/2014/main" val="3905924875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60660"/>
              </p:ext>
            </p:extLst>
          </p:nvPr>
        </p:nvGraphicFramePr>
        <p:xfrm>
          <a:off x="9439160" y="1650697"/>
          <a:ext cx="1774254" cy="321943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91418">
                  <a:extLst>
                    <a:ext uri="{9D8B030D-6E8A-4147-A177-3AD203B41FA5}">
                      <a16:colId xmlns:a16="http://schemas.microsoft.com/office/drawing/2014/main" val="3025133571"/>
                    </a:ext>
                  </a:extLst>
                </a:gridCol>
                <a:gridCol w="591418">
                  <a:extLst>
                    <a:ext uri="{9D8B030D-6E8A-4147-A177-3AD203B41FA5}">
                      <a16:colId xmlns:a16="http://schemas.microsoft.com/office/drawing/2014/main" val="599618291"/>
                    </a:ext>
                  </a:extLst>
                </a:gridCol>
                <a:gridCol w="591418">
                  <a:extLst>
                    <a:ext uri="{9D8B030D-6E8A-4147-A177-3AD203B41FA5}">
                      <a16:colId xmlns:a16="http://schemas.microsoft.com/office/drawing/2014/main" val="3574749504"/>
                    </a:ext>
                  </a:extLst>
                </a:gridCol>
              </a:tblGrid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Subj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Block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Accuracy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337761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2x4-01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883548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0.71875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84926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2x4-03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0.75000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471800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2x4-06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0.40625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449152"/>
                  </a:ext>
                </a:extLst>
              </a:tr>
              <a:tr h="229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2x4-07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0.78125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815926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2x4-08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216427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0.68750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588833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2x4-11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2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0.53125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1047315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2x4-13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0.56250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452852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2x4-16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0.65625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307778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2x4-17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0.65625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550915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2x4-18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0.62500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274439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2x4-19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0.84375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515090"/>
                  </a:ext>
                </a:extLst>
              </a:tr>
              <a:tr h="213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2x4-20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>
                          <a:effectLst/>
                        </a:rPr>
                        <a:t>2</a:t>
                      </a:r>
                      <a:endParaRPr lang="de-CH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700" dirty="0">
                          <a:effectLst/>
                        </a:rPr>
                        <a:t>0.68750</a:t>
                      </a:r>
                      <a:endParaRPr lang="de-CH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300495"/>
                  </a:ext>
                </a:extLst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0" y="1650696"/>
            <a:ext cx="3470002" cy="361902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14" y="1690688"/>
            <a:ext cx="3431659" cy="35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2x3 [32]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552127"/>
              </p:ext>
            </p:extLst>
          </p:nvPr>
        </p:nvGraphicFramePr>
        <p:xfrm>
          <a:off x="4079263" y="1712914"/>
          <a:ext cx="1842594" cy="269702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4198">
                  <a:extLst>
                    <a:ext uri="{9D8B030D-6E8A-4147-A177-3AD203B41FA5}">
                      <a16:colId xmlns:a16="http://schemas.microsoft.com/office/drawing/2014/main" val="1962351213"/>
                    </a:ext>
                  </a:extLst>
                </a:gridCol>
                <a:gridCol w="614198">
                  <a:extLst>
                    <a:ext uri="{9D8B030D-6E8A-4147-A177-3AD203B41FA5}">
                      <a16:colId xmlns:a16="http://schemas.microsoft.com/office/drawing/2014/main" val="2795430193"/>
                    </a:ext>
                  </a:extLst>
                </a:gridCol>
                <a:gridCol w="614198">
                  <a:extLst>
                    <a:ext uri="{9D8B030D-6E8A-4147-A177-3AD203B41FA5}">
                      <a16:colId xmlns:a16="http://schemas.microsoft.com/office/drawing/2014/main" val="2660146504"/>
                    </a:ext>
                  </a:extLst>
                </a:gridCol>
              </a:tblGrid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 err="1">
                          <a:effectLst/>
                        </a:rPr>
                        <a:t>Accuracy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78916584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2x3-01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737175564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0.93750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862782593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1.00000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837357518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0.75000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000506912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0.90625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809346045"/>
                  </a:ext>
                </a:extLst>
              </a:tr>
              <a:tr h="12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974095130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0.37500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62987096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2x3-08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0.25000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390066405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2x3-09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49371822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2x3-10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0.31250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2627241702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0.50000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172824925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00" dirty="0">
                          <a:effectLst/>
                        </a:rPr>
                        <a:t>0.78125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81" marR="66981" marT="0" marB="0"/>
                </a:tc>
                <a:extLst>
                  <a:ext uri="{0D108BD9-81ED-4DB2-BD59-A6C34878D82A}">
                    <a16:rowId xmlns:a16="http://schemas.microsoft.com/office/drawing/2014/main" val="3335164052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11807"/>
              </p:ext>
            </p:extLst>
          </p:nvPr>
        </p:nvGraphicFramePr>
        <p:xfrm>
          <a:off x="9585506" y="1690688"/>
          <a:ext cx="1886586" cy="28479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28862">
                  <a:extLst>
                    <a:ext uri="{9D8B030D-6E8A-4147-A177-3AD203B41FA5}">
                      <a16:colId xmlns:a16="http://schemas.microsoft.com/office/drawing/2014/main" val="1010281105"/>
                    </a:ext>
                  </a:extLst>
                </a:gridCol>
                <a:gridCol w="628862">
                  <a:extLst>
                    <a:ext uri="{9D8B030D-6E8A-4147-A177-3AD203B41FA5}">
                      <a16:colId xmlns:a16="http://schemas.microsoft.com/office/drawing/2014/main" val="3989386844"/>
                    </a:ext>
                  </a:extLst>
                </a:gridCol>
                <a:gridCol w="628862">
                  <a:extLst>
                    <a:ext uri="{9D8B030D-6E8A-4147-A177-3AD203B41FA5}">
                      <a16:colId xmlns:a16="http://schemas.microsoft.com/office/drawing/2014/main" val="217616124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Block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 err="1">
                          <a:effectLst/>
                        </a:rPr>
                        <a:t>Accuracy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4049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0.87500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5455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0.81250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2927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0.40625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45067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0.87500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3934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1.00000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9012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0.53125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0588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0.46875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4537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0.59375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5442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2x3-09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0.65625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3923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0.34375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5993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0.96875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5608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0.68750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717418"/>
                  </a:ext>
                </a:extLst>
              </a:tr>
            </a:tbl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49" y="1690688"/>
            <a:ext cx="3553540" cy="39291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5" y="1704975"/>
            <a:ext cx="3540617" cy="39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 smtClean="0"/>
              <a:t>trajectories</a:t>
            </a:r>
            <a:r>
              <a:rPr lang="de-DE" dirty="0" smtClean="0"/>
              <a:t> 2x3 [24]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58468"/>
              </p:ext>
            </p:extLst>
          </p:nvPr>
        </p:nvGraphicFramePr>
        <p:xfrm>
          <a:off x="4084320" y="1590675"/>
          <a:ext cx="1967229" cy="328612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743">
                  <a:extLst>
                    <a:ext uri="{9D8B030D-6E8A-4147-A177-3AD203B41FA5}">
                      <a16:colId xmlns:a16="http://schemas.microsoft.com/office/drawing/2014/main" val="1647017396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3822272232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297363953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 err="1">
                          <a:effectLst/>
                        </a:rPr>
                        <a:t>Subj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82572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4712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0.5833333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3058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1393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5341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0.5416667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5308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0.4166667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0771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0.6666667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089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4800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0.3333333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9620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0015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0.6666667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06331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9575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0.5000000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48852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1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0.7500000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3290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19086"/>
              </p:ext>
            </p:extLst>
          </p:nvPr>
        </p:nvGraphicFramePr>
        <p:xfrm>
          <a:off x="9797201" y="1468303"/>
          <a:ext cx="1967229" cy="240982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55743">
                  <a:extLst>
                    <a:ext uri="{9D8B030D-6E8A-4147-A177-3AD203B41FA5}">
                      <a16:colId xmlns:a16="http://schemas.microsoft.com/office/drawing/2014/main" val="4040106635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1149383042"/>
                    </a:ext>
                  </a:extLst>
                </a:gridCol>
                <a:gridCol w="655743">
                  <a:extLst>
                    <a:ext uri="{9D8B030D-6E8A-4147-A177-3AD203B41FA5}">
                      <a16:colId xmlns:a16="http://schemas.microsoft.com/office/drawing/2014/main" val="28813674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Subj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Block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Accuracy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8862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2x3-01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2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4833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0.6250000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445631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0.7916667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08936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2x3-06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94837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2x3-08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0.8333333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20883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0.7500000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039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2x3-14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0.4583333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01745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2x3-15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0.8750000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9458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2x3-17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0.9583333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71986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2x3-18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>
                          <a:effectLst/>
                        </a:rPr>
                        <a:t>2</a:t>
                      </a:r>
                      <a:endParaRPr lang="de-CH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CH" sz="850" dirty="0">
                          <a:effectLst/>
                        </a:rPr>
                        <a:t>0.7083333</a:t>
                      </a:r>
                      <a:endParaRPr lang="de-CH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23463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11750" y="2795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3" y="1462588"/>
            <a:ext cx="3569427" cy="39466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74" y="1462588"/>
            <a:ext cx="3569427" cy="39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Breitbild</PresentationFormat>
  <Paragraphs>327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</vt:lpstr>
      <vt:lpstr>Piloting data School class Kloten</vt:lpstr>
      <vt:lpstr>Overview</vt:lpstr>
      <vt:lpstr>Mean accuracy</vt:lpstr>
      <vt:lpstr>Individual accuracy trajectories per block</vt:lpstr>
      <vt:lpstr>Learning trajectories 2x4</vt:lpstr>
      <vt:lpstr>Learning trajectories 2x3 [32]</vt:lpstr>
      <vt:lpstr>Learning trajectories 2x3 [24]</vt:lpstr>
    </vt:vector>
  </TitlesOfParts>
  <Company>University of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Haller (phalle)</dc:creator>
  <cp:lastModifiedBy>Patrick Haller (phalle)</cp:lastModifiedBy>
  <cp:revision>27</cp:revision>
  <dcterms:created xsi:type="dcterms:W3CDTF">2019-06-19T11:38:38Z</dcterms:created>
  <dcterms:modified xsi:type="dcterms:W3CDTF">2019-07-04T11:05:13Z</dcterms:modified>
</cp:coreProperties>
</file>