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3" r:id="rId6"/>
    <p:sldId id="266" r:id="rId7"/>
    <p:sldId id="265" r:id="rId8"/>
    <p:sldId id="268" r:id="rId9"/>
    <p:sldId id="269" r:id="rId10"/>
    <p:sldId id="270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0" autoAdjust="0"/>
    <p:restoredTop sz="94660"/>
  </p:normalViewPr>
  <p:slideViewPr>
    <p:cSldViewPr snapToGrid="0">
      <p:cViewPr>
        <p:scale>
          <a:sx n="100" d="100"/>
          <a:sy n="100" d="100"/>
        </p:scale>
        <p:origin x="1624" y="1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8" d="100"/>
          <a:sy n="128" d="100"/>
        </p:scale>
        <p:origin x="3944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859EB-5591-45B1-BE40-46D0316D882C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8D7DA-23EE-4886-AE85-47264A0CA3C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69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D7DA-23EE-4886-AE85-47264A0CA3C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11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Assume you were</a:t>
            </a:r>
            <a:r>
              <a:rPr lang="en-GB" baseline="0" dirty="0" smtClean="0"/>
              <a:t> on a cruise and in the middle of nowhere, you suffer a shipwreck.</a:t>
            </a:r>
            <a:br>
              <a:rPr lang="en-GB" baseline="0" dirty="0" smtClean="0"/>
            </a:br>
            <a:r>
              <a:rPr lang="en-GB" baseline="0" dirty="0" smtClean="0"/>
              <a:t>You wake up on an island and find a city not far from the shore. As you come closer people are very friendly, greet you but you don’t speak their language. </a:t>
            </a:r>
            <a:br>
              <a:rPr lang="en-GB" baseline="0" dirty="0" smtClean="0"/>
            </a:br>
            <a:r>
              <a:rPr lang="en-GB" baseline="0" dirty="0" smtClean="0"/>
              <a:t>… and you have to learn the values of  these bills. You observe people paying different things with these bills.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… so you would categorize the bill on the right as “valuable” and the ones on the right as “less valuable”.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D7DA-23EE-4886-AE85-47264A0CA3C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015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>
                <a:sym typeface="Wingdings" panose="05000000000000000000" pitchFamily="2" charset="2"/>
              </a:rPr>
              <a:t>Which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identities</a:t>
            </a:r>
            <a:r>
              <a:rPr lang="de-CH" dirty="0" smtClean="0">
                <a:sym typeface="Wingdings" panose="05000000000000000000" pitchFamily="2" charset="2"/>
              </a:rPr>
              <a:t> / </a:t>
            </a:r>
            <a:r>
              <a:rPr lang="de-CH" dirty="0" err="1" smtClean="0">
                <a:sym typeface="Wingdings" panose="05000000000000000000" pitchFamily="2" charset="2"/>
              </a:rPr>
              <a:t>categories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are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meaning</a:t>
            </a:r>
            <a:r>
              <a:rPr lang="de-CH" dirty="0" smtClean="0">
                <a:sym typeface="Wingdings" panose="05000000000000000000" pitchFamily="2" charset="2"/>
              </a:rPr>
              <a:t>- </a:t>
            </a:r>
            <a:r>
              <a:rPr lang="de-CH" dirty="0" err="1" smtClean="0">
                <a:sym typeface="Wingdings" panose="05000000000000000000" pitchFamily="2" charset="2"/>
              </a:rPr>
              <a:t>and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useful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for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us</a:t>
            </a:r>
            <a:r>
              <a:rPr lang="de-CH" dirty="0" smtClean="0">
                <a:sym typeface="Wingdings" panose="05000000000000000000" pitchFamily="2" charset="2"/>
              </a:rPr>
              <a:t>:</a:t>
            </a:r>
            <a:r>
              <a:rPr lang="de-CH" baseline="0" dirty="0" smtClean="0">
                <a:sym typeface="Wingdings" panose="05000000000000000000" pitchFamily="2" charset="2"/>
              </a:rPr>
              <a:t> Training </a:t>
            </a:r>
            <a:r>
              <a:rPr lang="de-CH" baseline="0" dirty="0" err="1" smtClean="0">
                <a:sym typeface="Wingdings" panose="05000000000000000000" pitchFamily="2" charset="2"/>
              </a:rPr>
              <a:t>particular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err="1" smtClean="0">
                <a:sym typeface="Wingdings" panose="05000000000000000000" pitchFamily="2" charset="2"/>
              </a:rPr>
              <a:t>situations</a:t>
            </a:r>
            <a:r>
              <a:rPr lang="de-CH" baseline="0" dirty="0" smtClean="0">
                <a:sym typeface="Wingdings" panose="05000000000000000000" pitchFamily="2" charset="2"/>
              </a:rPr>
              <a:t> will </a:t>
            </a:r>
            <a:r>
              <a:rPr lang="de-CH" baseline="0" dirty="0" err="1" smtClean="0">
                <a:sym typeface="Wingdings" panose="05000000000000000000" pitchFamily="2" charset="2"/>
              </a:rPr>
              <a:t>enable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err="1" smtClean="0">
                <a:sym typeface="Wingdings" panose="05000000000000000000" pitchFamily="2" charset="2"/>
              </a:rPr>
              <a:t>us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err="1" smtClean="0">
                <a:sym typeface="Wingdings" panose="05000000000000000000" pitchFamily="2" charset="2"/>
              </a:rPr>
              <a:t>to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err="1" smtClean="0">
                <a:sym typeface="Wingdings" panose="05000000000000000000" pitchFamily="2" charset="2"/>
              </a:rPr>
              <a:t>categorize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err="1" smtClean="0">
                <a:sym typeface="Wingdings" panose="05000000000000000000" pitchFamily="2" charset="2"/>
              </a:rPr>
              <a:t>certain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err="1" smtClean="0">
                <a:sym typeface="Wingdings" panose="05000000000000000000" pitchFamily="2" charset="2"/>
              </a:rPr>
              <a:t>objects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err="1" smtClean="0">
                <a:sym typeface="Wingdings" panose="05000000000000000000" pitchFamily="2" charset="2"/>
              </a:rPr>
              <a:t>more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err="1" smtClean="0">
                <a:sym typeface="Wingdings" panose="05000000000000000000" pitchFamily="2" charset="2"/>
              </a:rPr>
              <a:t>fine-grained</a:t>
            </a:r>
            <a:endParaRPr lang="de-CH" dirty="0" smtClean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D7DA-23EE-4886-AE85-47264A0CA3C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90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All</a:t>
            </a:r>
            <a:r>
              <a:rPr lang="en-GB" baseline="0" dirty="0" smtClean="0"/>
              <a:t> these tasks were completed during fMRI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D7DA-23EE-4886-AE85-47264A0CA3C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631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D7DA-23EE-4886-AE85-47264A0CA3C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539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3 aspects of</a:t>
            </a:r>
            <a:r>
              <a:rPr lang="en-GB" baseline="0" dirty="0" smtClean="0"/>
              <a:t> geometric representation of these neural responses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D7DA-23EE-4886-AE85-47264A0CA3C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48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E9CE-EDCF-4458-91DE-5BAD6381F551}" type="datetimeFigureOut">
              <a:rPr lang="de-CH" smtClean="0"/>
              <a:t>10.09.2019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6BEA-D682-4D98-AABF-2A92923F1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018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E9CE-EDCF-4458-91DE-5BAD6381F551}" type="datetimeFigureOut">
              <a:rPr lang="de-CH" smtClean="0"/>
              <a:t>10.09.2019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6BEA-D682-4D98-AABF-2A92923F1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92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E9CE-EDCF-4458-91DE-5BAD6381F551}" type="datetimeFigureOut">
              <a:rPr lang="de-CH" smtClean="0"/>
              <a:t>10.09.2019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6BEA-D682-4D98-AABF-2A92923F1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033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E9CE-EDCF-4458-91DE-5BAD6381F551}" type="datetimeFigureOut">
              <a:rPr lang="de-CH" smtClean="0"/>
              <a:t>10.09.2019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6BEA-D682-4D98-AABF-2A92923F1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411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E9CE-EDCF-4458-91DE-5BAD6381F551}" type="datetimeFigureOut">
              <a:rPr lang="de-CH" smtClean="0"/>
              <a:t>10.09.2019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6BEA-D682-4D98-AABF-2A92923F1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27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E9CE-EDCF-4458-91DE-5BAD6381F551}" type="datetimeFigureOut">
              <a:rPr lang="de-CH" smtClean="0"/>
              <a:t>10.09.2019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6BEA-D682-4D98-AABF-2A92923F1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589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E9CE-EDCF-4458-91DE-5BAD6381F551}" type="datetimeFigureOut">
              <a:rPr lang="de-CH" smtClean="0"/>
              <a:t>10.09.2019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6BEA-D682-4D98-AABF-2A92923F1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214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E9CE-EDCF-4458-91DE-5BAD6381F551}" type="datetimeFigureOut">
              <a:rPr lang="de-CH" smtClean="0"/>
              <a:t>10.09.2019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6BEA-D682-4D98-AABF-2A92923F1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708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E9CE-EDCF-4458-91DE-5BAD6381F551}" type="datetimeFigureOut">
              <a:rPr lang="de-CH" smtClean="0"/>
              <a:t>10.09.2019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6BEA-D682-4D98-AABF-2A92923F1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725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E9CE-EDCF-4458-91DE-5BAD6381F551}" type="datetimeFigureOut">
              <a:rPr lang="de-CH" smtClean="0"/>
              <a:t>10.09.2019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6BEA-D682-4D98-AABF-2A92923F1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964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E9CE-EDCF-4458-91DE-5BAD6381F551}" type="datetimeFigureOut">
              <a:rPr lang="de-CH" smtClean="0"/>
              <a:t>10.09.2019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6BEA-D682-4D98-AABF-2A92923F1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473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0E9CE-EDCF-4458-91DE-5BAD6381F551}" type="datetimeFigureOut">
              <a:rPr lang="de-CH" smtClean="0"/>
              <a:t>10.09.2019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A6BEA-D682-4D98-AABF-2A92923F1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31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1122362"/>
            <a:ext cx="9008533" cy="247365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152372"/>
            <a:ext cx="9144000" cy="1655762"/>
          </a:xfrm>
        </p:spPr>
        <p:txBody>
          <a:bodyPr/>
          <a:lstStyle/>
          <a:p>
            <a:r>
              <a:rPr lang="de-DE" dirty="0" smtClean="0"/>
              <a:t>INI Journal Club, 10.10.2019</a:t>
            </a:r>
          </a:p>
          <a:p>
            <a:r>
              <a:rPr lang="de-DE" dirty="0" smtClean="0"/>
              <a:t>Patrick Haller</a:t>
            </a:r>
          </a:p>
        </p:txBody>
      </p:sp>
    </p:spTree>
    <p:extLst>
      <p:ext uri="{BB962C8B-B14F-4D97-AF65-F5344CB8AC3E}">
        <p14:creationId xmlns:p14="http://schemas.microsoft.com/office/powerpoint/2010/main" val="320295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Geometric representations </a:t>
            </a:r>
            <a:r>
              <a:rPr lang="en-GB" dirty="0" smtClean="0"/>
              <a:t>(2)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Embedding dimension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Assign</a:t>
            </a:r>
            <a:r>
              <a:rPr lang="de-DE" dirty="0" smtClean="0"/>
              <a:t>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label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 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9037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9" t="6747" r="28203" b="46466"/>
          <a:stretch/>
        </p:blipFill>
        <p:spPr>
          <a:xfrm>
            <a:off x="6943008" y="4288873"/>
            <a:ext cx="3909401" cy="178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5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Background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5269" y="1477173"/>
            <a:ext cx="2790825" cy="184785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318" y="1477173"/>
            <a:ext cx="2918883" cy="185835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3425" y="1477173"/>
            <a:ext cx="3011133" cy="1858356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318" y="3435002"/>
            <a:ext cx="743171" cy="739132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7" b="14939"/>
          <a:stretch/>
        </p:blipFill>
        <p:spPr>
          <a:xfrm>
            <a:off x="1075269" y="3404142"/>
            <a:ext cx="778932" cy="769992"/>
          </a:xfrm>
          <a:prstGeom prst="rect">
            <a:avLst/>
          </a:prstGeom>
        </p:spPr>
      </p:pic>
      <p:sp>
        <p:nvSpPr>
          <p:cNvPr id="20" name="Pfeil nach rechts 19"/>
          <p:cNvSpPr/>
          <p:nvPr/>
        </p:nvSpPr>
        <p:spPr>
          <a:xfrm>
            <a:off x="1928813" y="3651355"/>
            <a:ext cx="381000" cy="26639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Pfeil nach rechts 20"/>
          <p:cNvSpPr/>
          <p:nvPr/>
        </p:nvSpPr>
        <p:spPr>
          <a:xfrm>
            <a:off x="4994161" y="3651352"/>
            <a:ext cx="381000" cy="26639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Pfeil nach rechts 21"/>
          <p:cNvSpPr/>
          <p:nvPr/>
        </p:nvSpPr>
        <p:spPr>
          <a:xfrm>
            <a:off x="8169746" y="3651351"/>
            <a:ext cx="381000" cy="26639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Textfeld 22"/>
          <p:cNvSpPr txBox="1"/>
          <p:nvPr/>
        </p:nvSpPr>
        <p:spPr>
          <a:xfrm>
            <a:off x="2487538" y="3553718"/>
            <a:ext cx="894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~5</a:t>
            </a:r>
            <a:r>
              <a:rPr lang="de-DE" sz="2400" dirty="0" smtClean="0"/>
              <a:t> $</a:t>
            </a:r>
            <a:endParaRPr lang="de-CH" sz="2400" dirty="0"/>
          </a:p>
        </p:txBody>
      </p:sp>
      <p:sp>
        <p:nvSpPr>
          <p:cNvPr id="24" name="Textfeld 23"/>
          <p:cNvSpPr txBox="1"/>
          <p:nvPr/>
        </p:nvSpPr>
        <p:spPr>
          <a:xfrm>
            <a:off x="5543098" y="3568386"/>
            <a:ext cx="894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~1 $</a:t>
            </a:r>
            <a:endParaRPr lang="de-CH" sz="2400" dirty="0"/>
          </a:p>
        </p:txBody>
      </p:sp>
      <p:sp>
        <p:nvSpPr>
          <p:cNvPr id="25" name="Textfeld 24"/>
          <p:cNvSpPr txBox="1"/>
          <p:nvPr/>
        </p:nvSpPr>
        <p:spPr>
          <a:xfrm>
            <a:off x="8698431" y="3568386"/>
            <a:ext cx="173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~500 $</a:t>
            </a:r>
            <a:endParaRPr lang="de-CH" sz="2400" dirty="0"/>
          </a:p>
        </p:txBody>
      </p:sp>
      <p:sp>
        <p:nvSpPr>
          <p:cNvPr id="27" name="Textfeld 26"/>
          <p:cNvSpPr txBox="1"/>
          <p:nvPr/>
        </p:nvSpPr>
        <p:spPr>
          <a:xfrm>
            <a:off x="914400" y="4673601"/>
            <a:ext cx="9180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Mapping of value (and identity) onto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Categorisation: </a:t>
            </a:r>
          </a:p>
        </p:txBody>
      </p:sp>
      <p:sp>
        <p:nvSpPr>
          <p:cNvPr id="30" name="AutoShape 6" descr="Image result for mobile phone cartoon"/>
          <p:cNvSpPr>
            <a:spLocks noChangeAspect="1" noChangeArrowheads="1"/>
          </p:cNvSpPr>
          <p:nvPr/>
        </p:nvSpPr>
        <p:spPr bwMode="auto">
          <a:xfrm>
            <a:off x="155575" y="-982663"/>
            <a:ext cx="2228850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85" y="3551822"/>
            <a:ext cx="561531" cy="53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7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Background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de-CH" dirty="0" err="1" smtClean="0"/>
              <a:t>Activity</a:t>
            </a:r>
            <a:r>
              <a:rPr lang="de-CH" dirty="0" smtClean="0"/>
              <a:t> </a:t>
            </a:r>
            <a:r>
              <a:rPr lang="de-CH" dirty="0" err="1" smtClean="0"/>
              <a:t>pattern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neural</a:t>
            </a:r>
            <a:r>
              <a:rPr lang="de-CH" dirty="0" smtClean="0"/>
              <a:t> </a:t>
            </a:r>
            <a:r>
              <a:rPr lang="de-CH" dirty="0" err="1" smtClean="0"/>
              <a:t>circuitry</a:t>
            </a:r>
            <a:r>
              <a:rPr lang="de-CH" dirty="0" smtClean="0"/>
              <a:t> </a:t>
            </a:r>
            <a:r>
              <a:rPr lang="de-CH" dirty="0" smtClean="0">
                <a:sym typeface="Wingdings" panose="05000000000000000000" pitchFamily="2" charset="2"/>
              </a:rPr>
              <a:t></a:t>
            </a:r>
          </a:p>
          <a:p>
            <a:r>
              <a:rPr lang="de-CH" dirty="0" err="1" smtClean="0">
                <a:sym typeface="Wingdings" panose="05000000000000000000" pitchFamily="2" charset="2"/>
              </a:rPr>
              <a:t>Which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identities</a:t>
            </a:r>
            <a:r>
              <a:rPr lang="de-CH" dirty="0" smtClean="0">
                <a:sym typeface="Wingdings" panose="05000000000000000000" pitchFamily="2" charset="2"/>
              </a:rPr>
              <a:t> / </a:t>
            </a:r>
            <a:r>
              <a:rPr lang="de-CH" dirty="0" err="1" smtClean="0">
                <a:sym typeface="Wingdings" panose="05000000000000000000" pitchFamily="2" charset="2"/>
              </a:rPr>
              <a:t>categories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are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meaning</a:t>
            </a:r>
            <a:r>
              <a:rPr lang="de-CH" dirty="0" smtClean="0">
                <a:sym typeface="Wingdings" panose="05000000000000000000" pitchFamily="2" charset="2"/>
              </a:rPr>
              <a:t>- </a:t>
            </a:r>
            <a:r>
              <a:rPr lang="de-CH" dirty="0" err="1" smtClean="0">
                <a:sym typeface="Wingdings" panose="05000000000000000000" pitchFamily="2" charset="2"/>
              </a:rPr>
              <a:t>and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useful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for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us</a:t>
            </a:r>
            <a:r>
              <a:rPr lang="de-CH" dirty="0" smtClean="0">
                <a:sym typeface="Wingdings" panose="05000000000000000000" pitchFamily="2" charset="2"/>
              </a:rPr>
              <a:t>?</a:t>
            </a:r>
          </a:p>
          <a:p>
            <a:r>
              <a:rPr lang="de-CH" dirty="0" err="1" smtClean="0">
                <a:sym typeface="Wingdings" panose="05000000000000000000" pitchFamily="2" charset="2"/>
              </a:rPr>
              <a:t>Constraints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of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visual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system</a:t>
            </a:r>
            <a:endParaRPr lang="de-CH" dirty="0" smtClean="0">
              <a:sym typeface="Wingdings" panose="05000000000000000000" pitchFamily="2" charset="2"/>
            </a:endParaRPr>
          </a:p>
          <a:p>
            <a:pPr lvl="1"/>
            <a:r>
              <a:rPr lang="de-CH" dirty="0" err="1" smtClean="0">
                <a:sym typeface="Wingdings" panose="05000000000000000000" pitchFamily="2" charset="2"/>
              </a:rPr>
              <a:t>Number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of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neurons</a:t>
            </a:r>
            <a:endParaRPr lang="de-CH" dirty="0" smtClean="0">
              <a:sym typeface="Wingdings" panose="05000000000000000000" pitchFamily="2" charset="2"/>
            </a:endParaRPr>
          </a:p>
          <a:p>
            <a:pPr lvl="1"/>
            <a:r>
              <a:rPr lang="de-CH" dirty="0" err="1" smtClean="0">
                <a:sym typeface="Wingdings" panose="05000000000000000000" pitchFamily="2" charset="2"/>
              </a:rPr>
              <a:t>Metabolic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energy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required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for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neural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activity</a:t>
            </a:r>
            <a:endParaRPr lang="de-CH" dirty="0">
              <a:sym typeface="Wingdings" panose="05000000000000000000" pitchFamily="2" charset="2"/>
            </a:endParaRPr>
          </a:p>
          <a:p>
            <a:r>
              <a:rPr lang="de-CH" dirty="0" smtClean="0">
                <a:sym typeface="Wingdings" panose="05000000000000000000" pitchFamily="2" charset="2"/>
              </a:rPr>
              <a:t>Barlow: </a:t>
            </a:r>
            <a:r>
              <a:rPr lang="de-CH" dirty="0" err="1" smtClean="0">
                <a:sym typeface="Wingdings" panose="05000000000000000000" pitchFamily="2" charset="2"/>
              </a:rPr>
              <a:t>Efficient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coding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hypothesis</a:t>
            </a:r>
            <a:endParaRPr lang="de-CH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/>
              <a:t>spikes in the sensory system formed a neural code for efficiently representing sensory information</a:t>
            </a:r>
          </a:p>
          <a:p>
            <a:pPr lvl="1"/>
            <a:r>
              <a:rPr lang="en-US" dirty="0" smtClean="0"/>
              <a:t>By efficient Barlow meant that the code minimized the number of spikes needed to transmit a given signal. </a:t>
            </a:r>
            <a:endParaRPr lang="de-CH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3364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Goal of study 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Many studies that looked at coding efficiency in neural responses to low-level sensory stimuli</a:t>
            </a:r>
          </a:p>
          <a:p>
            <a:r>
              <a:rPr lang="en-GB" smtClean="0"/>
              <a:t>Similar principles of efficiency for more abstract representations such as cogition?</a:t>
            </a:r>
          </a:p>
          <a:p>
            <a:r>
              <a:rPr lang="en-GB" smtClean="0"/>
              <a:t>What is the space and organization of that mapping?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06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Experimental paradigm: tasks</a:t>
            </a:r>
            <a:endParaRPr lang="en-GB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7371" y="2818342"/>
            <a:ext cx="2119082" cy="3182937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8336069" y="1602185"/>
            <a:ext cx="2750079" cy="823912"/>
          </a:xfrm>
        </p:spPr>
        <p:txBody>
          <a:bodyPr>
            <a:normAutofit/>
          </a:bodyPr>
          <a:lstStyle/>
          <a:p>
            <a:r>
              <a:rPr lang="en-GB" sz="2200" dirty="0" smtClean="0"/>
              <a:t>Value judgement task</a:t>
            </a:r>
            <a:endParaRPr lang="en-GB" sz="2200" dirty="0"/>
          </a:p>
        </p:txBody>
      </p:sp>
      <p:sp>
        <p:nvSpPr>
          <p:cNvPr id="8" name="Textplatzhalter 2"/>
          <p:cNvSpPr txBox="1">
            <a:spLocks/>
          </p:cNvSpPr>
          <p:nvPr/>
        </p:nvSpPr>
        <p:spPr>
          <a:xfrm>
            <a:off x="4451720" y="1602185"/>
            <a:ext cx="2750079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 smtClean="0"/>
              <a:t>Learning phase</a:t>
            </a:r>
            <a:endParaRPr lang="en-GB" sz="22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8052" y="2509838"/>
            <a:ext cx="4258252" cy="326851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5"/>
          <a:srcRect l="8284" t="20265" r="9343"/>
          <a:stretch/>
        </p:blipFill>
        <p:spPr>
          <a:xfrm>
            <a:off x="7856907" y="2509838"/>
            <a:ext cx="3946591" cy="2604029"/>
          </a:xfrm>
          <a:prstGeom prst="rect">
            <a:avLst/>
          </a:prstGeom>
        </p:spPr>
      </p:pic>
      <p:sp>
        <p:nvSpPr>
          <p:cNvPr id="12" name="Textplatzhalter 2"/>
          <p:cNvSpPr txBox="1">
            <a:spLocks/>
          </p:cNvSpPr>
          <p:nvPr/>
        </p:nvSpPr>
        <p:spPr>
          <a:xfrm>
            <a:off x="719771" y="1754585"/>
            <a:ext cx="2750079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 smtClean="0"/>
              <a:t>Shape - Value correspondences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237806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Experimental paradigm: protocol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14625"/>
          </a:xfrm>
        </p:spPr>
        <p:txBody>
          <a:bodyPr/>
          <a:lstStyle/>
          <a:p>
            <a:r>
              <a:rPr lang="en-GB" dirty="0" smtClean="0"/>
              <a:t>Experiment conducted over </a:t>
            </a:r>
            <a:r>
              <a:rPr lang="en-GB" b="1" dirty="0" smtClean="0"/>
              <a:t>4 consecutive days</a:t>
            </a:r>
          </a:p>
          <a:p>
            <a:r>
              <a:rPr lang="en-GB" dirty="0" smtClean="0"/>
              <a:t>Each day</a:t>
            </a:r>
          </a:p>
          <a:p>
            <a:pPr marL="914400" lvl="1" indent="-457200">
              <a:buFont typeface="+mj-lt"/>
              <a:buAutoNum type="arabicParenBoth"/>
            </a:pPr>
            <a:r>
              <a:rPr lang="en-GB" dirty="0" smtClean="0"/>
              <a:t>Size judgement task</a:t>
            </a:r>
          </a:p>
          <a:p>
            <a:pPr marL="914400" lvl="1" indent="-457200">
              <a:buFont typeface="+mj-lt"/>
              <a:buAutoNum type="arabicParenBoth"/>
            </a:pPr>
            <a:r>
              <a:rPr lang="en-GB" dirty="0" smtClean="0"/>
              <a:t>Learning phase (3 blocks)</a:t>
            </a:r>
          </a:p>
          <a:p>
            <a:pPr marL="914400" lvl="1" indent="-457200">
              <a:buFont typeface="+mj-lt"/>
              <a:buAutoNum type="arabicParenBoth"/>
            </a:pPr>
            <a:r>
              <a:rPr lang="en-GB" dirty="0" smtClean="0"/>
              <a:t>Size judgement task</a:t>
            </a:r>
          </a:p>
          <a:p>
            <a:pPr marL="914400" lvl="1" indent="-457200">
              <a:buFont typeface="+mj-lt"/>
              <a:buAutoNum type="arabicParenBoth"/>
            </a:pPr>
            <a:r>
              <a:rPr lang="en-GB" b="1" dirty="0" smtClean="0"/>
              <a:t>Value judgement task</a:t>
            </a:r>
          </a:p>
          <a:p>
            <a:pPr marL="914400" lvl="1" indent="-457200">
              <a:buFont typeface="+mj-lt"/>
              <a:buAutoNum type="arabicParenBoth"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650" y="2528141"/>
            <a:ext cx="3167062" cy="330031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793831" y="5828459"/>
            <a:ext cx="1854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Sample data for value judgement task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728768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From BOLD signal …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6160823" cy="4351338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GB" dirty="0" err="1" smtClean="0"/>
              <a:t>Parcellation</a:t>
            </a:r>
            <a:r>
              <a:rPr lang="en-GB" dirty="0" smtClean="0"/>
              <a:t> in 83 ROI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GB" dirty="0" smtClean="0"/>
              <a:t>Obtain BOLD time series for each ROI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endParaRPr lang="en-GB" dirty="0"/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GB" dirty="0" smtClean="0"/>
              <a:t>Interpolation: 2/s </a:t>
            </a:r>
            <a:r>
              <a:rPr lang="en-GB" dirty="0" smtClean="0">
                <a:sym typeface="Wingdings" panose="05000000000000000000" pitchFamily="2" charset="2"/>
              </a:rPr>
              <a:t> 1/1.75s (stimulus frequency)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endParaRPr lang="en-GB" dirty="0">
              <a:sym typeface="Wingdings" panose="05000000000000000000" pitchFamily="2" charset="2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GB" dirty="0" smtClean="0"/>
              <a:t>Deconvolve hemodynamic response function from BOLD time series</a:t>
            </a: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20" t="50894" r="36230" b="11601"/>
          <a:stretch/>
        </p:blipFill>
        <p:spPr>
          <a:xfrm>
            <a:off x="9559923" y="1341374"/>
            <a:ext cx="822231" cy="1094888"/>
          </a:xfrm>
          <a:prstGeom prst="rect">
            <a:avLst/>
          </a:prstGeom>
        </p:spPr>
      </p:pic>
      <p:pic>
        <p:nvPicPr>
          <p:cNvPr id="5" name="Inhaltsplatzhalt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20" r="32133" b="80190"/>
          <a:stretch/>
        </p:blipFill>
        <p:spPr>
          <a:xfrm>
            <a:off x="6999022" y="1459399"/>
            <a:ext cx="1396622" cy="862012"/>
          </a:xfrm>
          <a:prstGeom prst="rect">
            <a:avLst/>
          </a:prstGeom>
        </p:spPr>
      </p:pic>
      <p:pic>
        <p:nvPicPr>
          <p:cNvPr id="6" name="Inhaltsplatzhalt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20" t="22145" r="32133" b="53046"/>
          <a:stretch/>
        </p:blipFill>
        <p:spPr>
          <a:xfrm>
            <a:off x="8256465" y="1341374"/>
            <a:ext cx="1250005" cy="96617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/>
          <a:srcRect t="8445"/>
          <a:stretch/>
        </p:blipFill>
        <p:spPr>
          <a:xfrm>
            <a:off x="7209708" y="2472216"/>
            <a:ext cx="2668246" cy="162028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9022" y="4647090"/>
            <a:ext cx="2189044" cy="157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28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… to approximate neural responses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11950" cy="4410075"/>
          </a:xfrm>
        </p:spPr>
        <p:txBody>
          <a:bodyPr/>
          <a:lstStyle/>
          <a:p>
            <a:r>
              <a:rPr lang="en-GB" dirty="0" smtClean="0"/>
              <a:t>Each stimulus: 83-dimensional vector containing approximate neural responses from each ROI</a:t>
            </a:r>
          </a:p>
          <a:p>
            <a:r>
              <a:rPr lang="en-GB" dirty="0" smtClean="0"/>
              <a:t>How can we quantify the geometric organisation of these neural responses?</a:t>
            </a:r>
          </a:p>
          <a:p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800" y="1690688"/>
            <a:ext cx="2813050" cy="172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60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Geometric representations (1)</a:t>
            </a:r>
            <a:br>
              <a:rPr lang="en-GB" sz="3600" dirty="0" smtClean="0"/>
            </a:br>
            <a:r>
              <a:rPr lang="en-GB" sz="3600" dirty="0" smtClean="0"/>
              <a:t>Stimulus dimension</a:t>
            </a:r>
            <a:endParaRPr lang="en-GB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603499"/>
            <a:ext cx="7143750" cy="2836863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Split shapes into 2 groups (4 vs. 8)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Test linear separability with linear SVM (5-fold CV)</a:t>
            </a:r>
          </a:p>
          <a:p>
            <a:pPr lvl="1"/>
            <a:r>
              <a:rPr lang="en-GB" dirty="0" smtClean="0"/>
              <a:t>Assess average test error over folds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Repeat for 20 different binarisations</a:t>
            </a:r>
            <a:endParaRPr lang="en-GB" dirty="0"/>
          </a:p>
          <a:p>
            <a:pPr marL="0" indent="0">
              <a:buNone/>
            </a:pPr>
            <a:r>
              <a:rPr lang="en-GB" dirty="0" smtClean="0">
                <a:sym typeface="Wingdings" panose="05000000000000000000" pitchFamily="2" charset="2"/>
              </a:rPr>
              <a:t>	 average separability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00" y="2798699"/>
            <a:ext cx="3259137" cy="212096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895350" y="1612900"/>
            <a:ext cx="1045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Average linear separability of binarised neural responses</a:t>
            </a:r>
          </a:p>
        </p:txBody>
      </p:sp>
    </p:spTree>
    <p:extLst>
      <p:ext uri="{BB962C8B-B14F-4D97-AF65-F5344CB8AC3E}">
        <p14:creationId xmlns:p14="http://schemas.microsoft.com/office/powerpoint/2010/main" val="834589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Microsoft Office PowerPoint</Application>
  <PresentationFormat>Breitbild</PresentationFormat>
  <Paragraphs>65</Paragraphs>
  <Slides>11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</vt:lpstr>
      <vt:lpstr>PowerPoint-Präsentation</vt:lpstr>
      <vt:lpstr>Background</vt:lpstr>
      <vt:lpstr>Background</vt:lpstr>
      <vt:lpstr>Goal of study </vt:lpstr>
      <vt:lpstr>Experimental paradigm: tasks</vt:lpstr>
      <vt:lpstr>Experimental paradigm: protocol</vt:lpstr>
      <vt:lpstr>From BOLD signal …</vt:lpstr>
      <vt:lpstr>… to approximate neural responses</vt:lpstr>
      <vt:lpstr>Geometric representations (1) Stimulus dimension</vt:lpstr>
      <vt:lpstr>Geometric representations (2) Embedding dimension</vt:lpstr>
      <vt:lpstr>PowerPoint-Präsentation</vt:lpstr>
    </vt:vector>
  </TitlesOfParts>
  <Company>University of Zurich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Haller (phalle)</dc:creator>
  <cp:lastModifiedBy>Patrick Haller (phalle)</cp:lastModifiedBy>
  <cp:revision>18</cp:revision>
  <dcterms:created xsi:type="dcterms:W3CDTF">2019-09-10T09:25:29Z</dcterms:created>
  <dcterms:modified xsi:type="dcterms:W3CDTF">2019-09-10T13:58:29Z</dcterms:modified>
</cp:coreProperties>
</file>