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9144000"/>
  <p:notesSz cx="6781800" cy="99187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5" roundtripDataSignature="AMtx7miXXbBfVSH7/yHqnmqBQkYewBPF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A66335-34C4-4915-8968-F52FB587E968}">
  <a:tblStyle styleId="{E1A66335-34C4-4915-8968-F52FB587E9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41750" y="9421812"/>
            <a:ext cx="2936875" cy="49371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1" i="0" lang="en-US" sz="20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781800" cy="99187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5" name="Google Shape;5;n"/>
          <p:cNvSpPr/>
          <p:nvPr/>
        </p:nvSpPr>
        <p:spPr>
          <a:xfrm>
            <a:off x="0" y="0"/>
            <a:ext cx="2938462" cy="495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6" name="Google Shape;6;n"/>
          <p:cNvSpPr txBox="1"/>
          <p:nvPr>
            <p:ph idx="10" type="dt"/>
          </p:nvPr>
        </p:nvSpPr>
        <p:spPr>
          <a:xfrm>
            <a:off x="3841750" y="0"/>
            <a:ext cx="2936875" cy="493712"/>
          </a:xfrm>
          <a:prstGeom prst="rect">
            <a:avLst/>
          </a:prstGeom>
          <a:noFill/>
          <a:ln>
            <a:noFill/>
          </a:ln>
        </p:spPr>
        <p:txBody>
          <a:bodyPr anchorCtr="0" anchor="t" bIns="46800" lIns="90000" spcFirstLastPara="1" rIns="90000" wrap="square" tIns="46800">
            <a:noAutofit/>
          </a:bodyPr>
          <a:lstStyle>
            <a:lvl1pPr lvl="0" marR="0" rtl="0" algn="r">
              <a:lnSpc>
                <a:spcPct val="100000"/>
              </a:lnSpc>
              <a:spcBef>
                <a:spcPts val="300"/>
              </a:spcBef>
              <a:spcAft>
                <a:spcPts val="0"/>
              </a:spcAft>
              <a:buClr>
                <a:srgbClr val="1F497D"/>
              </a:buClr>
              <a:buSzPts val="900"/>
              <a:buFont typeface="Arial"/>
              <a:buChar char="●"/>
              <a:defRPr b="1"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9pPr>
          </a:lstStyle>
          <a:p/>
        </p:txBody>
      </p:sp>
      <p:sp>
        <p:nvSpPr>
          <p:cNvPr id="7" name="Google Shape;7;n"/>
          <p:cNvSpPr/>
          <p:nvPr>
            <p:ph idx="2" type="sldImg"/>
          </p:nvPr>
        </p:nvSpPr>
        <p:spPr>
          <a:xfrm>
            <a:off x="911225" y="744537"/>
            <a:ext cx="4957762" cy="3717925"/>
          </a:xfrm>
          <a:custGeom>
            <a:rect b="b" l="l" r="r" t="t"/>
            <a:pathLst>
              <a:path extrusionOk="0" h="120000" w="120000">
                <a:moveTo>
                  <a:pt x="0" y="0"/>
                </a:moveTo>
                <a:lnTo>
                  <a:pt x="120000" y="0"/>
                </a:lnTo>
                <a:lnTo>
                  <a:pt x="120000" y="120000"/>
                </a:lnTo>
                <a:lnTo>
                  <a:pt x="0" y="120000"/>
                </a:lnTo>
                <a:close/>
              </a:path>
            </a:pathLst>
          </a:custGeom>
          <a:noFill/>
          <a:ln cap="sq" cmpd="sng" w="12600">
            <a:solidFill>
              <a:srgbClr val="000000"/>
            </a:solidFill>
            <a:prstDash val="solid"/>
            <a:miter lim="800000"/>
            <a:headEnd len="sm" w="sm" type="none"/>
            <a:tailEnd len="sm" w="sm" type="none"/>
          </a:ln>
        </p:spPr>
      </p:sp>
      <p:sp>
        <p:nvSpPr>
          <p:cNvPr id="8" name="Google Shape;8;n"/>
          <p:cNvSpPr txBox="1"/>
          <p:nvPr>
            <p:ph idx="1" type="body"/>
          </p:nvPr>
        </p:nvSpPr>
        <p:spPr>
          <a:xfrm>
            <a:off x="677862" y="4711700"/>
            <a:ext cx="5424487" cy="446087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p:nvPr/>
        </p:nvSpPr>
        <p:spPr>
          <a:xfrm>
            <a:off x="0" y="9421812"/>
            <a:ext cx="2938462" cy="495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10" name="Google Shape;10;n"/>
          <p:cNvSpPr txBox="1"/>
          <p:nvPr>
            <p:ph idx="3" type="sldNum"/>
          </p:nvPr>
        </p:nvSpPr>
        <p:spPr>
          <a:xfrm>
            <a:off x="3841750" y="9421812"/>
            <a:ext cx="2936875" cy="493712"/>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32" name="Google Shape;32;p3: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 name="Google Shape;33;p3: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74" name="Google Shape;274;p12: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5" name="Google Shape;275;p12: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81" name="Google Shape;281;p13: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2" name="Google Shape;282;p13: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88" name="Google Shape;288;p14: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9" name="Google Shape;289;p14: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95" name="Google Shape;295;p15: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6" name="Google Shape;296;p15: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369" name="Google Shape;369;p16: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0" name="Google Shape;370;p16: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376" name="Google Shape;376;p17: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7" name="Google Shape;377;p17: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3" name="Google Shape;383;p18: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9: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9" name="Google Shape;389;p19: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8" name="Google Shape;398;p20: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404" name="Google Shape;404;p21: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5" name="Google Shape;405;p21: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4: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39" name="Google Shape;39;p4: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 name="Google Shape;40;p4: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2: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460" name="Google Shape;460;p22: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1" name="Google Shape;461;p22: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3: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7" name="Google Shape;467;p23: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4: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3" name="Google Shape;473;p24: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5: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9" name="Google Shape;479;p25: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5" name="Google Shape;485;p26: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1" name="Google Shape;491;p27: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8: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497" name="Google Shape;497;p28: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8" name="Google Shape;498;p28: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9: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4" name="Google Shape;504;p29: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51" name="Google Shape;51;p5: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 name="Google Shape;52;p5: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58" name="Google Shape;58;p6: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 name="Google Shape;59;p6: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183" name="Google Shape;183;p7: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4" name="Google Shape;184;p7: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190" name="Google Shape;190;p8: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8: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197" name="Google Shape;197;p9: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8" name="Google Shape;198;p9: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04" name="Google Shape;204;p10: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p10: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nvSpPr>
        <p:spPr>
          <a:xfrm>
            <a:off x="3841750" y="9421812"/>
            <a:ext cx="2938462" cy="495300"/>
          </a:xfrm>
          <a:prstGeom prst="rect">
            <a:avLst/>
          </a:prstGeom>
          <a:noFill/>
          <a:ln>
            <a:noFill/>
          </a:ln>
        </p:spPr>
        <p:txBody>
          <a:bodyPr anchorCtr="0" anchor="b" bIns="46800" lIns="90000" spcFirstLastPara="1" rIns="90000" wrap="square" tIns="46800">
            <a:noAutofit/>
          </a:bodyPr>
          <a:lstStyle/>
          <a:p>
            <a:pPr indent="-57150" lvl="0" marL="0" marR="0" rtl="0" algn="r">
              <a:lnSpc>
                <a:spcPct val="100000"/>
              </a:lnSpc>
              <a:spcBef>
                <a:spcPts val="0"/>
              </a:spcBef>
              <a:spcAft>
                <a:spcPts val="0"/>
              </a:spcAft>
              <a:buClr>
                <a:srgbClr val="1F497D"/>
              </a:buClr>
              <a:buSzPts val="900"/>
              <a:buFont typeface="Arial"/>
              <a:buChar char="●"/>
            </a:pPr>
            <a:fld id="{00000000-1234-1234-1234-123412341234}" type="slidenum">
              <a:rPr b="1" i="0" lang="en-US" sz="1200" u="none">
                <a:solidFill>
                  <a:srgbClr val="000000"/>
                </a:solidFill>
                <a:latin typeface="Arial"/>
                <a:ea typeface="Arial"/>
                <a:cs typeface="Arial"/>
                <a:sym typeface="Arial"/>
              </a:rPr>
              <a:t>‹#›</a:t>
            </a:fld>
            <a:endParaRPr/>
          </a:p>
        </p:txBody>
      </p:sp>
      <p:sp>
        <p:nvSpPr>
          <p:cNvPr id="211" name="Google Shape;211;p11:notes"/>
          <p:cNvSpPr/>
          <p:nvPr>
            <p:ph idx="2" type="sldImg"/>
          </p:nvPr>
        </p:nvSpPr>
        <p:spPr>
          <a:xfrm>
            <a:off x="911225" y="744537"/>
            <a:ext cx="4959350" cy="37195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2" name="Google Shape;212;p11:notes"/>
          <p:cNvSpPr txBox="1"/>
          <p:nvPr>
            <p:ph idx="1" type="body"/>
          </p:nvPr>
        </p:nvSpPr>
        <p:spPr>
          <a:xfrm>
            <a:off x="677862" y="4711700"/>
            <a:ext cx="5426075" cy="446246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9pPr>
          </a:lstStyle>
          <a:p/>
        </p:txBody>
      </p:sp>
      <p:sp>
        <p:nvSpPr>
          <p:cNvPr id="19" name="Google Shape;19;p3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9pPr>
          </a:lstStyle>
          <a:p/>
        </p:txBody>
      </p:sp>
      <p:sp>
        <p:nvSpPr>
          <p:cNvPr id="20" name="Google Shape;20;p31"/>
          <p:cNvSpPr txBox="1"/>
          <p:nvPr>
            <p:ph idx="12" type="sldNum"/>
          </p:nvPr>
        </p:nvSpPr>
        <p:spPr>
          <a:xfrm>
            <a:off x="6553200" y="6356350"/>
            <a:ext cx="2132012" cy="363537"/>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1F497D"/>
              </a:buClr>
              <a:buSzPts val="900"/>
              <a:buFont typeface="Arial"/>
              <a:buNone/>
              <a:defRPr b="1" sz="1200">
                <a:solidFill>
                  <a:srgbClr val="898989"/>
                </a:solidFill>
              </a:defRPr>
            </a:lvl1pPr>
            <a:lvl2pPr indent="0" lvl="1" marL="0" algn="r">
              <a:lnSpc>
                <a:spcPct val="100000"/>
              </a:lnSpc>
              <a:spcBef>
                <a:spcPts val="0"/>
              </a:spcBef>
              <a:spcAft>
                <a:spcPts val="0"/>
              </a:spcAft>
              <a:buClr>
                <a:srgbClr val="1F497D"/>
              </a:buClr>
              <a:buSzPts val="900"/>
              <a:buFont typeface="Arial"/>
              <a:buNone/>
              <a:defRPr b="1" sz="1200">
                <a:solidFill>
                  <a:srgbClr val="898989"/>
                </a:solidFill>
              </a:defRPr>
            </a:lvl2pPr>
            <a:lvl3pPr indent="0" lvl="2" marL="0" algn="r">
              <a:lnSpc>
                <a:spcPct val="100000"/>
              </a:lnSpc>
              <a:spcBef>
                <a:spcPts val="0"/>
              </a:spcBef>
              <a:spcAft>
                <a:spcPts val="0"/>
              </a:spcAft>
              <a:buClr>
                <a:srgbClr val="1F497D"/>
              </a:buClr>
              <a:buSzPts val="900"/>
              <a:buFont typeface="Arial"/>
              <a:buNone/>
              <a:defRPr b="1" sz="1200">
                <a:solidFill>
                  <a:srgbClr val="898989"/>
                </a:solidFill>
              </a:defRPr>
            </a:lvl3pPr>
            <a:lvl4pPr indent="0" lvl="3" marL="0" algn="r">
              <a:lnSpc>
                <a:spcPct val="100000"/>
              </a:lnSpc>
              <a:spcBef>
                <a:spcPts val="0"/>
              </a:spcBef>
              <a:spcAft>
                <a:spcPts val="0"/>
              </a:spcAft>
              <a:buClr>
                <a:srgbClr val="1F497D"/>
              </a:buClr>
              <a:buSzPts val="900"/>
              <a:buFont typeface="Arial"/>
              <a:buNone/>
              <a:defRPr b="1" sz="1200">
                <a:solidFill>
                  <a:srgbClr val="898989"/>
                </a:solidFill>
              </a:defRPr>
            </a:lvl4pPr>
            <a:lvl5pPr indent="0" lvl="4" marL="0" algn="r">
              <a:lnSpc>
                <a:spcPct val="100000"/>
              </a:lnSpc>
              <a:spcBef>
                <a:spcPts val="0"/>
              </a:spcBef>
              <a:spcAft>
                <a:spcPts val="0"/>
              </a:spcAft>
              <a:buClr>
                <a:srgbClr val="1F497D"/>
              </a:buClr>
              <a:buSzPts val="900"/>
              <a:buFont typeface="Arial"/>
              <a:buNone/>
              <a:defRPr b="1" sz="1200">
                <a:solidFill>
                  <a:srgbClr val="898989"/>
                </a:solidFill>
              </a:defRPr>
            </a:lvl5pPr>
            <a:lvl6pPr indent="0" lvl="5" marL="0" algn="r">
              <a:lnSpc>
                <a:spcPct val="100000"/>
              </a:lnSpc>
              <a:spcBef>
                <a:spcPts val="0"/>
              </a:spcBef>
              <a:spcAft>
                <a:spcPts val="0"/>
              </a:spcAft>
              <a:buClr>
                <a:srgbClr val="1F497D"/>
              </a:buClr>
              <a:buSzPts val="900"/>
              <a:buFont typeface="Arial"/>
              <a:buNone/>
              <a:defRPr b="1" sz="1200">
                <a:solidFill>
                  <a:srgbClr val="898989"/>
                </a:solidFill>
              </a:defRPr>
            </a:lvl6pPr>
            <a:lvl7pPr indent="0" lvl="6" marL="0" algn="r">
              <a:lnSpc>
                <a:spcPct val="100000"/>
              </a:lnSpc>
              <a:spcBef>
                <a:spcPts val="0"/>
              </a:spcBef>
              <a:spcAft>
                <a:spcPts val="0"/>
              </a:spcAft>
              <a:buClr>
                <a:srgbClr val="1F497D"/>
              </a:buClr>
              <a:buSzPts val="900"/>
              <a:buFont typeface="Arial"/>
              <a:buNone/>
              <a:defRPr b="1" sz="1200">
                <a:solidFill>
                  <a:srgbClr val="898989"/>
                </a:solidFill>
              </a:defRPr>
            </a:lvl7pPr>
            <a:lvl8pPr indent="0" lvl="7" marL="0" algn="r">
              <a:lnSpc>
                <a:spcPct val="100000"/>
              </a:lnSpc>
              <a:spcBef>
                <a:spcPts val="0"/>
              </a:spcBef>
              <a:spcAft>
                <a:spcPts val="0"/>
              </a:spcAft>
              <a:buClr>
                <a:srgbClr val="1F497D"/>
              </a:buClr>
              <a:buSzPts val="900"/>
              <a:buFont typeface="Arial"/>
              <a:buNone/>
              <a:defRPr b="1" sz="1200">
                <a:solidFill>
                  <a:srgbClr val="898989"/>
                </a:solidFill>
              </a:defRPr>
            </a:lvl8pPr>
            <a:lvl9pPr indent="0" lvl="8" marL="0" algn="r">
              <a:lnSpc>
                <a:spcPct val="100000"/>
              </a:lnSpc>
              <a:spcBef>
                <a:spcPts val="0"/>
              </a:spcBef>
              <a:spcAft>
                <a:spcPts val="0"/>
              </a:spcAft>
              <a:buClr>
                <a:srgbClr val="1F497D"/>
              </a:buClr>
              <a:buSzPts val="900"/>
              <a:buFont typeface="Arial"/>
              <a:buNone/>
              <a:defRPr b="1" sz="1200">
                <a:solidFill>
                  <a:srgbClr val="898989"/>
                </a:solidFill>
              </a:defRPr>
            </a:lvl9pPr>
          </a:lstStyle>
          <a:p>
            <a:pPr indent="-57150" lvl="0" marL="0" rtl="0" algn="r">
              <a:spcBef>
                <a:spcPts val="0"/>
              </a:spcBef>
              <a:spcAft>
                <a:spcPts val="0"/>
              </a:spcAft>
              <a:buClr>
                <a:srgbClr val="1F497D"/>
              </a:buClr>
              <a:buSzPts val="900"/>
              <a:buFont typeface="Arial"/>
              <a:buChar char="●"/>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9pPr>
          </a:lstStyle>
          <a:p/>
        </p:txBody>
      </p:sp>
      <p:sp>
        <p:nvSpPr>
          <p:cNvPr id="28" name="Google Shape;28;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000000"/>
                </a:solidFill>
                <a:latin typeface="Arial"/>
                <a:ea typeface="Arial"/>
                <a:cs typeface="Arial"/>
                <a:sym typeface="Arial"/>
              </a:defRPr>
            </a:lvl9pPr>
          </a:lstStyle>
          <a:p/>
        </p:txBody>
      </p:sp>
      <p:sp>
        <p:nvSpPr>
          <p:cNvPr id="29" name="Google Shape;29;p33"/>
          <p:cNvSpPr txBox="1"/>
          <p:nvPr>
            <p:ph idx="12" type="sldNum"/>
          </p:nvPr>
        </p:nvSpPr>
        <p:spPr>
          <a:xfrm>
            <a:off x="6553200" y="6397625"/>
            <a:ext cx="2132012" cy="322262"/>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1F497D"/>
              </a:buClr>
              <a:buSzPts val="900"/>
              <a:buFont typeface="Arial"/>
              <a:buNone/>
              <a:defRPr b="1" sz="1200">
                <a:solidFill>
                  <a:srgbClr val="898989"/>
                </a:solidFill>
              </a:defRPr>
            </a:lvl1pPr>
            <a:lvl2pPr indent="0" lvl="1" marL="0" algn="r">
              <a:lnSpc>
                <a:spcPct val="100000"/>
              </a:lnSpc>
              <a:spcBef>
                <a:spcPts val="0"/>
              </a:spcBef>
              <a:spcAft>
                <a:spcPts val="0"/>
              </a:spcAft>
              <a:buClr>
                <a:srgbClr val="1F497D"/>
              </a:buClr>
              <a:buSzPts val="900"/>
              <a:buFont typeface="Arial"/>
              <a:buNone/>
              <a:defRPr b="1" sz="1200">
                <a:solidFill>
                  <a:srgbClr val="898989"/>
                </a:solidFill>
              </a:defRPr>
            </a:lvl2pPr>
            <a:lvl3pPr indent="0" lvl="2" marL="0" algn="r">
              <a:lnSpc>
                <a:spcPct val="100000"/>
              </a:lnSpc>
              <a:spcBef>
                <a:spcPts val="0"/>
              </a:spcBef>
              <a:spcAft>
                <a:spcPts val="0"/>
              </a:spcAft>
              <a:buClr>
                <a:srgbClr val="1F497D"/>
              </a:buClr>
              <a:buSzPts val="900"/>
              <a:buFont typeface="Arial"/>
              <a:buNone/>
              <a:defRPr b="1" sz="1200">
                <a:solidFill>
                  <a:srgbClr val="898989"/>
                </a:solidFill>
              </a:defRPr>
            </a:lvl3pPr>
            <a:lvl4pPr indent="0" lvl="3" marL="0" algn="r">
              <a:lnSpc>
                <a:spcPct val="100000"/>
              </a:lnSpc>
              <a:spcBef>
                <a:spcPts val="0"/>
              </a:spcBef>
              <a:spcAft>
                <a:spcPts val="0"/>
              </a:spcAft>
              <a:buClr>
                <a:srgbClr val="1F497D"/>
              </a:buClr>
              <a:buSzPts val="900"/>
              <a:buFont typeface="Arial"/>
              <a:buNone/>
              <a:defRPr b="1" sz="1200">
                <a:solidFill>
                  <a:srgbClr val="898989"/>
                </a:solidFill>
              </a:defRPr>
            </a:lvl4pPr>
            <a:lvl5pPr indent="0" lvl="4" marL="0" algn="r">
              <a:lnSpc>
                <a:spcPct val="100000"/>
              </a:lnSpc>
              <a:spcBef>
                <a:spcPts val="0"/>
              </a:spcBef>
              <a:spcAft>
                <a:spcPts val="0"/>
              </a:spcAft>
              <a:buClr>
                <a:srgbClr val="1F497D"/>
              </a:buClr>
              <a:buSzPts val="900"/>
              <a:buFont typeface="Arial"/>
              <a:buNone/>
              <a:defRPr b="1" sz="1200">
                <a:solidFill>
                  <a:srgbClr val="898989"/>
                </a:solidFill>
              </a:defRPr>
            </a:lvl5pPr>
            <a:lvl6pPr indent="0" lvl="5" marL="0" algn="r">
              <a:lnSpc>
                <a:spcPct val="100000"/>
              </a:lnSpc>
              <a:spcBef>
                <a:spcPts val="0"/>
              </a:spcBef>
              <a:spcAft>
                <a:spcPts val="0"/>
              </a:spcAft>
              <a:buClr>
                <a:srgbClr val="1F497D"/>
              </a:buClr>
              <a:buSzPts val="900"/>
              <a:buFont typeface="Arial"/>
              <a:buNone/>
              <a:defRPr b="1" sz="1200">
                <a:solidFill>
                  <a:srgbClr val="898989"/>
                </a:solidFill>
              </a:defRPr>
            </a:lvl6pPr>
            <a:lvl7pPr indent="0" lvl="6" marL="0" algn="r">
              <a:lnSpc>
                <a:spcPct val="100000"/>
              </a:lnSpc>
              <a:spcBef>
                <a:spcPts val="0"/>
              </a:spcBef>
              <a:spcAft>
                <a:spcPts val="0"/>
              </a:spcAft>
              <a:buClr>
                <a:srgbClr val="1F497D"/>
              </a:buClr>
              <a:buSzPts val="900"/>
              <a:buFont typeface="Arial"/>
              <a:buNone/>
              <a:defRPr b="1" sz="1200">
                <a:solidFill>
                  <a:srgbClr val="898989"/>
                </a:solidFill>
              </a:defRPr>
            </a:lvl7pPr>
            <a:lvl8pPr indent="0" lvl="7" marL="0" algn="r">
              <a:lnSpc>
                <a:spcPct val="100000"/>
              </a:lnSpc>
              <a:spcBef>
                <a:spcPts val="0"/>
              </a:spcBef>
              <a:spcAft>
                <a:spcPts val="0"/>
              </a:spcAft>
              <a:buClr>
                <a:srgbClr val="1F497D"/>
              </a:buClr>
              <a:buSzPts val="900"/>
              <a:buFont typeface="Arial"/>
              <a:buNone/>
              <a:defRPr b="1" sz="1200">
                <a:solidFill>
                  <a:srgbClr val="898989"/>
                </a:solidFill>
              </a:defRPr>
            </a:lvl8pPr>
            <a:lvl9pPr indent="0" lvl="8" marL="0" algn="r">
              <a:lnSpc>
                <a:spcPct val="100000"/>
              </a:lnSpc>
              <a:spcBef>
                <a:spcPts val="0"/>
              </a:spcBef>
              <a:spcAft>
                <a:spcPts val="0"/>
              </a:spcAft>
              <a:buClr>
                <a:srgbClr val="1F497D"/>
              </a:buClr>
              <a:buSzPts val="900"/>
              <a:buFont typeface="Arial"/>
              <a:buNone/>
              <a:defRPr b="1" sz="1200">
                <a:solidFill>
                  <a:srgbClr val="898989"/>
                </a:solidFill>
              </a:defRPr>
            </a:lvl9pPr>
          </a:lstStyle>
          <a:p>
            <a:pPr indent="-57150" lvl="0" marL="0" rtl="0" algn="r">
              <a:spcBef>
                <a:spcPts val="0"/>
              </a:spcBef>
              <a:spcAft>
                <a:spcPts val="0"/>
              </a:spcAft>
              <a:buClr>
                <a:srgbClr val="1F497D"/>
              </a:buClr>
              <a:buSzPts val="900"/>
              <a:buFont typeface="Arial"/>
              <a:buChar char="●"/>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30"/>
          <p:cNvSpPr txBox="1"/>
          <p:nvPr>
            <p:ph type="title"/>
          </p:nvPr>
        </p:nvSpPr>
        <p:spPr>
          <a:xfrm>
            <a:off x="457200" y="274637"/>
            <a:ext cx="8228012" cy="1141412"/>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13" name="Google Shape;13;p30"/>
          <p:cNvSpPr txBox="1"/>
          <p:nvPr>
            <p:ph idx="1" type="body"/>
          </p:nvPr>
        </p:nvSpPr>
        <p:spPr>
          <a:xfrm>
            <a:off x="457200" y="1600200"/>
            <a:ext cx="8228012" cy="45243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14" name="Google Shape;14;p30"/>
          <p:cNvSpPr/>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15" name="Google Shape;15;p30"/>
          <p:cNvSpP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16" name="Google Shape;16;p30"/>
          <p:cNvSpPr txBox="1"/>
          <p:nvPr>
            <p:ph idx="12" type="sldNum"/>
          </p:nvPr>
        </p:nvSpPr>
        <p:spPr>
          <a:xfrm>
            <a:off x="6553200" y="6356350"/>
            <a:ext cx="2132012" cy="363537"/>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9pPr>
          </a:lstStyle>
          <a:p>
            <a:pPr indent="-57150" lvl="0" marL="0" rtl="0" algn="r">
              <a:spcBef>
                <a:spcPts val="0"/>
              </a:spcBef>
              <a:spcAft>
                <a:spcPts val="0"/>
              </a:spcAft>
              <a:buClr>
                <a:srgbClr val="1F497D"/>
              </a:buClr>
              <a:buSzPts val="900"/>
              <a:buFont typeface="Arial"/>
              <a:buChar char="●"/>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7"/>
            <a:ext cx="8228012" cy="1141412"/>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23" name="Google Shape;23;p32"/>
          <p:cNvSpPr txBox="1"/>
          <p:nvPr>
            <p:ph idx="1" type="body"/>
          </p:nvPr>
        </p:nvSpPr>
        <p:spPr>
          <a:xfrm>
            <a:off x="457200" y="1600200"/>
            <a:ext cx="8228012" cy="45243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24" name="Google Shape;24;p32"/>
          <p:cNvSpPr/>
          <p:nvPr/>
        </p:nvSpPr>
        <p:spPr>
          <a:xfrm>
            <a:off x="457200" y="6397625"/>
            <a:ext cx="2133600" cy="3238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25" name="Google Shape;25;p32"/>
          <p:cNvSpPr txBox="1"/>
          <p:nvPr>
            <p:ph idx="12" type="sldNum"/>
          </p:nvPr>
        </p:nvSpPr>
        <p:spPr>
          <a:xfrm>
            <a:off x="6553200" y="6397625"/>
            <a:ext cx="2132012" cy="322262"/>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1F497D"/>
              </a:buClr>
              <a:buSzPts val="900"/>
              <a:buFont typeface="Arial"/>
              <a:buNone/>
              <a:defRPr b="1" i="0" sz="1200" u="none">
                <a:solidFill>
                  <a:srgbClr val="898989"/>
                </a:solidFill>
                <a:latin typeface="Arial"/>
                <a:ea typeface="Arial"/>
                <a:cs typeface="Arial"/>
                <a:sym typeface="Arial"/>
              </a:defRPr>
            </a:lvl9pPr>
          </a:lstStyle>
          <a:p>
            <a:pPr indent="-57150" lvl="0" marL="0" rtl="0" algn="r">
              <a:spcBef>
                <a:spcPts val="0"/>
              </a:spcBef>
              <a:spcAft>
                <a:spcPts val="0"/>
              </a:spcAft>
              <a:buClr>
                <a:srgbClr val="1F497D"/>
              </a:buClr>
              <a:buSzPts val="900"/>
              <a:buFont typeface="Arial"/>
              <a:buChar char="●"/>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visualgo.net/sorting.html" TargetMode="External"/><Relationship Id="rId4" Type="http://schemas.openxmlformats.org/officeDocument/2006/relationships/hyperlink" Target="http://www.algolist.net/Algorithms/Sorting/Selection_sort" TargetMode="External"/><Relationship Id="rId5" Type="http://schemas.openxmlformats.org/officeDocument/2006/relationships/hyperlink" Target="http://courses.cs.vt.edu/csonline/Algorithms/Lessons/SelectionCardSort/selectioncardsort.html" TargetMode="External"/><Relationship Id="rId6" Type="http://schemas.openxmlformats.org/officeDocument/2006/relationships/hyperlink" Target="http://courses.cs.vt.edu/csonline/Algorithms/Lessons/SelectionCardSort/selectioncardsor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sp>
        <p:nvSpPr>
          <p:cNvPr id="35" name="Google Shape;35;p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Some Definitions</a:t>
            </a:r>
            <a:endParaRPr/>
          </a:p>
        </p:txBody>
      </p:sp>
      <p:sp>
        <p:nvSpPr>
          <p:cNvPr id="36" name="Google Shape;36;p3"/>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Internal Sort</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data to be sorted is all stored in the computer’s main memory.</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External Sort</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Some of the data to be sorted might be stored in some external, slower, device.</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One example of external sorting is the external merge sort algorithm, which sorts chunks that each fit in RAM, then merges the sorted chunks together. For example, for sorting 900 megabytes of data using only 100 megabytes of RAM.</a:t>
            </a:r>
            <a:endParaRPr/>
          </a:p>
          <a:p>
            <a:pPr indent="-341312" lvl="0" marL="341312" marR="0" rtl="0" algn="l">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In Place Sort</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amount of extra space required to sort the data is constant with the input size.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sp>
        <p:nvSpPr>
          <p:cNvPr id="277" name="Google Shape;277;p1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Code for selection sort</a:t>
            </a:r>
            <a:endParaRPr/>
          </a:p>
        </p:txBody>
      </p:sp>
      <p:sp>
        <p:nvSpPr>
          <p:cNvPr id="278" name="Google Shape;278;p12"/>
          <p:cNvSpPr txBox="1"/>
          <p:nvPr/>
        </p:nvSpPr>
        <p:spPr>
          <a:xfrm>
            <a:off x="304800" y="1524000"/>
            <a:ext cx="8839200" cy="4800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9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selectionSort(int a[], int n)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int outer, inner, min;</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for (outer = 0; outer &lt; n - 1; outer++) {</a:t>
            </a:r>
            <a:r>
              <a:rPr b="1" i="0" lang="en-US" sz="2000" u="none">
                <a:solidFill>
                  <a:srgbClr val="4F81BD"/>
                </a:solidFill>
                <a:latin typeface="Trebuchet MS"/>
                <a:ea typeface="Trebuchet MS"/>
                <a:cs typeface="Trebuchet MS"/>
                <a:sym typeface="Trebuchet MS"/>
              </a:rPr>
              <a:t>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min = outer;</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for (inner = outer + 1; inner &lt; n; inner++)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if (a[inner] &lt; a[min])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min = inner;</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t>
            </a:r>
            <a:br>
              <a:rPr b="1" i="0" lang="en-US" sz="2000" u="none">
                <a:solidFill>
                  <a:srgbClr val="C0504D"/>
                </a:solidFill>
                <a:latin typeface="Trebuchet MS"/>
                <a:ea typeface="Trebuchet MS"/>
                <a:cs typeface="Trebuchet MS"/>
                <a:sym typeface="Trebuchet MS"/>
              </a:rPr>
            </a:br>
            <a:r>
              <a:rPr b="1" i="0" lang="en-US" sz="2000" u="none">
                <a:solidFill>
                  <a:srgbClr val="FFFF7F"/>
                </a:solidFill>
                <a:latin typeface="Trebuchet MS"/>
                <a:ea typeface="Trebuchet MS"/>
                <a:cs typeface="Trebuchet MS"/>
                <a:sym typeface="Trebuchet MS"/>
              </a:rPr>
              <a:t>         </a:t>
            </a:r>
            <a:r>
              <a:rPr b="1" i="0" lang="en-US" sz="2000" u="none">
                <a:solidFill>
                  <a:srgbClr val="0000FF"/>
                </a:solidFill>
                <a:latin typeface="Trebuchet MS"/>
                <a:ea typeface="Trebuchet MS"/>
                <a:cs typeface="Trebuchet MS"/>
                <a:sym typeface="Trebuchet MS"/>
              </a:rPr>
              <a:t>   // Invariant:</a:t>
            </a:r>
            <a:r>
              <a:rPr b="1" i="0" lang="en-US" sz="2000" u="none">
                <a:solidFill>
                  <a:srgbClr val="00FD00"/>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for all i, if outer &lt;= i &lt;= inner, then a[min] &lt;= a[i] </a:t>
            </a:r>
            <a:br>
              <a:rPr b="1" i="0" lang="en-US" sz="2000" u="none">
                <a:solidFill>
                  <a:srgbClr val="4F81BD"/>
                </a:solidFill>
                <a:latin typeface="Trebuchet MS"/>
                <a:ea typeface="Trebuchet MS"/>
                <a:cs typeface="Trebuchet MS"/>
                <a:sym typeface="Trebuchet MS"/>
              </a:rPr>
            </a:br>
            <a:r>
              <a:rPr b="1" i="0" lang="en-US" sz="2000" u="none">
                <a:solidFill>
                  <a:srgbClr val="FFFF7F"/>
                </a:solidFill>
                <a:latin typeface="Trebuchet MS"/>
                <a:ea typeface="Trebuchet MS"/>
                <a:cs typeface="Trebuchet MS"/>
                <a:sym typeface="Trebuchet MS"/>
              </a:rPr>
              <a:t> </a:t>
            </a:r>
            <a:r>
              <a:rPr b="1" i="0" lang="en-US" sz="2000" u="none">
                <a:solidFill>
                  <a:srgbClr val="C0504D"/>
                </a:solidFill>
                <a:latin typeface="Trebuchet MS"/>
                <a:ea typeface="Trebuchet MS"/>
                <a:cs typeface="Trebuchet MS"/>
                <a:sym typeface="Trebuchet MS"/>
              </a:rPr>
              <a:t>       }</a:t>
            </a:r>
            <a:endParaRPr/>
          </a:p>
          <a:p>
            <a:pPr indent="-341312" lvl="0" marL="342900" marR="0" rtl="0" algn="l">
              <a:lnSpc>
                <a:spcPct val="90000"/>
              </a:lnSpc>
              <a:spcBef>
                <a:spcPts val="500"/>
              </a:spcBef>
              <a:spcAft>
                <a:spcPts val="0"/>
              </a:spcAft>
              <a:buClr>
                <a:srgbClr val="FFFF7F"/>
              </a:buClr>
              <a:buSzPts val="2000"/>
              <a:buFont typeface="Trebuchet MS"/>
              <a:buNone/>
            </a:pPr>
            <a:r>
              <a:rPr b="1" i="0" lang="en-US" sz="2000" u="none">
                <a:solidFill>
                  <a:srgbClr val="FFFF7F"/>
                </a:solidFill>
                <a:latin typeface="Trebuchet MS"/>
                <a:ea typeface="Trebuchet MS"/>
                <a:cs typeface="Trebuchet MS"/>
                <a:sym typeface="Trebuchet MS"/>
              </a:rPr>
              <a:t>           </a:t>
            </a:r>
            <a:r>
              <a:rPr b="1" i="0" lang="en-US" sz="2000" u="none">
                <a:solidFill>
                  <a:srgbClr val="00FD00"/>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a[min] is least among a[outer]..a[n - 1]</a:t>
            </a:r>
            <a:br>
              <a:rPr b="1" i="0" lang="en-US" sz="2000" u="none">
                <a:solidFill>
                  <a:srgbClr val="4F81B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int temp = a[outer];</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a[outer] = a[min];</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a[min] = temp;</a:t>
            </a:r>
            <a:br>
              <a:rPr b="1" i="0" lang="en-US" sz="2000" u="none">
                <a:solidFill>
                  <a:srgbClr val="C0504D"/>
                </a:solidFill>
                <a:latin typeface="Trebuchet MS"/>
                <a:ea typeface="Trebuchet MS"/>
                <a:cs typeface="Trebuchet MS"/>
                <a:sym typeface="Trebuchet MS"/>
              </a:rPr>
            </a:br>
            <a:r>
              <a:rPr b="1" i="0" lang="en-US" sz="2000" u="none">
                <a:solidFill>
                  <a:srgbClr val="FFFF7F"/>
                </a:solidFill>
                <a:latin typeface="Trebuchet MS"/>
                <a:ea typeface="Trebuchet MS"/>
                <a:cs typeface="Trebuchet MS"/>
                <a:sym typeface="Trebuchet MS"/>
              </a:rPr>
              <a:t>   </a:t>
            </a:r>
            <a:r>
              <a:rPr b="1" i="0" lang="en-US" sz="2000" u="none">
                <a:solidFill>
                  <a:srgbClr val="0000FF"/>
                </a:solidFill>
                <a:latin typeface="Trebuchet MS"/>
                <a:ea typeface="Trebuchet MS"/>
                <a:cs typeface="Trebuchet MS"/>
                <a:sym typeface="Trebuchet MS"/>
              </a:rPr>
              <a:t>     // Invariant:</a:t>
            </a:r>
            <a:r>
              <a:rPr b="1" i="0" lang="en-US" sz="2000" u="none">
                <a:solidFill>
                  <a:srgbClr val="4F81BD"/>
                </a:solidFill>
                <a:latin typeface="Trebuchet MS"/>
                <a:ea typeface="Trebuchet MS"/>
                <a:cs typeface="Trebuchet MS"/>
                <a:sym typeface="Trebuchet MS"/>
              </a:rPr>
              <a:t> for all i &lt;= outer, if i &lt; j then a[i] &lt;= a[j]</a:t>
            </a:r>
            <a:br>
              <a:rPr b="1" i="0" lang="en-US" sz="2000" u="none">
                <a:solidFill>
                  <a:srgbClr val="4F81B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t>
            </a:r>
            <a:endParaRPr/>
          </a:p>
          <a:p>
            <a:pPr indent="-341312" lvl="0" marL="342900" marR="0" rtl="0" algn="l">
              <a:lnSpc>
                <a:spcPct val="90000"/>
              </a:lnSpc>
              <a:spcBef>
                <a:spcPts val="50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3" name="Shape 283"/>
        <p:cNvGrpSpPr/>
        <p:nvPr/>
      </p:nvGrpSpPr>
      <p:grpSpPr>
        <a:xfrm>
          <a:off x="0" y="0"/>
          <a:ext cx="0" cy="0"/>
          <a:chOff x="0" y="0"/>
          <a:chExt cx="0" cy="0"/>
        </a:xfrm>
      </p:grpSpPr>
      <p:sp>
        <p:nvSpPr>
          <p:cNvPr id="284" name="Google Shape;284;p1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Invariants for selection sort</a:t>
            </a:r>
            <a:endParaRPr/>
          </a:p>
        </p:txBody>
      </p:sp>
      <p:sp>
        <p:nvSpPr>
          <p:cNvPr id="285" name="Google Shape;285;p13"/>
          <p:cNvSpPr txBox="1"/>
          <p:nvPr/>
        </p:nvSpPr>
        <p:spPr>
          <a:xfrm>
            <a:off x="381000" y="1371600"/>
            <a:ext cx="8321675" cy="476091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For the inner loop:</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This loop searches through the array, incrementing </a:t>
            </a:r>
            <a:r>
              <a:rPr b="1" i="0" lang="en-US" sz="2000" u="none" cap="none" strike="noStrike">
                <a:solidFill>
                  <a:srgbClr val="C0504D"/>
                </a:solidFill>
                <a:latin typeface="Trebuchet MS"/>
                <a:ea typeface="Trebuchet MS"/>
                <a:cs typeface="Trebuchet MS"/>
                <a:sym typeface="Trebuchet MS"/>
              </a:rPr>
              <a:t>inner</a:t>
            </a:r>
            <a:r>
              <a:rPr b="1" i="0" lang="en-US" sz="2000" u="none" cap="none" strike="noStrike">
                <a:solidFill>
                  <a:srgbClr val="000000"/>
                </a:solidFill>
                <a:latin typeface="Calibri"/>
                <a:ea typeface="Calibri"/>
                <a:cs typeface="Calibri"/>
                <a:sym typeface="Calibri"/>
              </a:rPr>
              <a:t> from its initial value of </a:t>
            </a:r>
            <a:r>
              <a:rPr b="1" i="0" lang="en-US" sz="2000" u="none" cap="none" strike="noStrike">
                <a:solidFill>
                  <a:srgbClr val="C0504D"/>
                </a:solidFill>
                <a:latin typeface="Trebuchet MS"/>
                <a:ea typeface="Trebuchet MS"/>
                <a:cs typeface="Trebuchet MS"/>
                <a:sym typeface="Trebuchet MS"/>
              </a:rPr>
              <a:t>outer+1</a:t>
            </a:r>
            <a:r>
              <a:rPr b="1" i="0" lang="en-US" sz="2000" u="none" cap="none" strike="noStrike">
                <a:solidFill>
                  <a:srgbClr val="000000"/>
                </a:solidFill>
                <a:latin typeface="Calibri"/>
                <a:ea typeface="Calibri"/>
                <a:cs typeface="Calibri"/>
                <a:sym typeface="Calibri"/>
              </a:rPr>
              <a:t> up to </a:t>
            </a:r>
            <a:r>
              <a:rPr b="1" i="0" lang="en-US" sz="2000" u="none" cap="none" strike="noStrike">
                <a:solidFill>
                  <a:srgbClr val="C0504D"/>
                </a:solidFill>
                <a:latin typeface="Trebuchet MS"/>
                <a:ea typeface="Trebuchet MS"/>
                <a:cs typeface="Trebuchet MS"/>
                <a:sym typeface="Trebuchet MS"/>
              </a:rPr>
              <a:t>n-1</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As the loop proceeds,</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C0504D"/>
                </a:solidFill>
                <a:latin typeface="Trebuchet MS"/>
                <a:ea typeface="Trebuchet MS"/>
                <a:cs typeface="Trebuchet MS"/>
                <a:sym typeface="Trebuchet MS"/>
              </a:rPr>
              <a:t>min</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000000"/>
                </a:solidFill>
                <a:latin typeface="Calibri"/>
                <a:ea typeface="Calibri"/>
                <a:cs typeface="Calibri"/>
                <a:sym typeface="Calibri"/>
              </a:rPr>
              <a:t>is set to the index of the smallest number found so far</a:t>
            </a:r>
            <a:endParaRPr/>
          </a:p>
          <a:p>
            <a:pPr indent="-284162" lvl="1" marL="741362" marR="0" rtl="0" algn="l">
              <a:lnSpc>
                <a:spcPct val="100000"/>
              </a:lnSpc>
              <a:spcBef>
                <a:spcPts val="4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Our invariant is:</a:t>
            </a:r>
            <a:br>
              <a:rPr b="1" i="0" lang="en-US" sz="2000" u="none" cap="none" strike="noStrike">
                <a:solidFill>
                  <a:srgbClr val="000000"/>
                </a:solidFill>
                <a:latin typeface="Calibri"/>
                <a:ea typeface="Calibri"/>
                <a:cs typeface="Calibri"/>
                <a:sym typeface="Calibri"/>
              </a:rPr>
            </a:br>
            <a:r>
              <a:rPr b="1" i="0" lang="en-US" sz="1800" u="none" cap="none" strike="noStrike">
                <a:solidFill>
                  <a:srgbClr val="0000FF"/>
                </a:solidFill>
                <a:latin typeface="Trebuchet MS"/>
                <a:ea typeface="Trebuchet MS"/>
                <a:cs typeface="Trebuchet MS"/>
                <a:sym typeface="Trebuchet MS"/>
              </a:rPr>
              <a:t>for all i such that outer &lt;= i &lt;= inner, a[min] &lt;= a[i]</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For the outer (enclosing) loop:</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loop counts up from </a:t>
            </a:r>
            <a:r>
              <a:rPr b="1" i="0" lang="en-US" sz="2000" u="none" cap="none" strike="noStrike">
                <a:solidFill>
                  <a:srgbClr val="C0504D"/>
                </a:solidFill>
                <a:latin typeface="Trebuchet MS"/>
                <a:ea typeface="Trebuchet MS"/>
                <a:cs typeface="Trebuchet MS"/>
                <a:sym typeface="Trebuchet MS"/>
              </a:rPr>
              <a:t>outer = 0</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Each time through the loop, the minimum remaining value is put in </a:t>
            </a:r>
            <a:r>
              <a:rPr b="1" i="0" lang="en-US" sz="2000" u="none" cap="none" strike="noStrike">
                <a:solidFill>
                  <a:srgbClr val="C0504D"/>
                </a:solidFill>
                <a:latin typeface="Trebuchet MS"/>
                <a:ea typeface="Trebuchet MS"/>
                <a:cs typeface="Trebuchet MS"/>
                <a:sym typeface="Trebuchet MS"/>
              </a:rPr>
              <a:t>a[outer]</a:t>
            </a:r>
            <a:endParaRPr/>
          </a:p>
          <a:p>
            <a:pPr indent="-284162" lvl="1" marL="741362" marR="0" rtl="0" algn="l">
              <a:lnSpc>
                <a:spcPct val="100000"/>
              </a:lnSpc>
              <a:spcBef>
                <a:spcPts val="4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Our invariant is:</a:t>
            </a:r>
            <a:br>
              <a:rPr b="1" i="0" lang="en-US" sz="2000" u="none" cap="none" strike="noStrike">
                <a:solidFill>
                  <a:srgbClr val="000000"/>
                </a:solidFill>
                <a:latin typeface="Calibri"/>
                <a:ea typeface="Calibri"/>
                <a:cs typeface="Calibri"/>
                <a:sym typeface="Calibri"/>
              </a:rPr>
            </a:br>
            <a:r>
              <a:rPr b="1" i="0" lang="en-US" sz="1800" u="none" cap="none" strike="noStrike">
                <a:solidFill>
                  <a:srgbClr val="0000FF"/>
                </a:solidFill>
                <a:latin typeface="Trebuchet MS"/>
                <a:ea typeface="Trebuchet MS"/>
                <a:cs typeface="Trebuchet MS"/>
                <a:sym typeface="Trebuchet MS"/>
              </a:rPr>
              <a:t>for all i &lt;= outer, if i &lt; j then a[i] &lt;= a[j]</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0" name="Shape 290"/>
        <p:cNvGrpSpPr/>
        <p:nvPr/>
      </p:nvGrpSpPr>
      <p:grpSpPr>
        <a:xfrm>
          <a:off x="0" y="0"/>
          <a:ext cx="0" cy="0"/>
          <a:chOff x="0" y="0"/>
          <a:chExt cx="0" cy="0"/>
        </a:xfrm>
      </p:grpSpPr>
      <p:sp>
        <p:nvSpPr>
          <p:cNvPr id="291" name="Google Shape;291;p1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Insertion sort</a:t>
            </a:r>
            <a:endParaRPr/>
          </a:p>
        </p:txBody>
      </p:sp>
      <p:sp>
        <p:nvSpPr>
          <p:cNvPr id="292" name="Google Shape;292;p14"/>
          <p:cNvSpPr txBox="1"/>
          <p:nvPr/>
        </p:nvSpPr>
        <p:spPr>
          <a:xfrm>
            <a:off x="685800" y="1371600"/>
            <a:ext cx="7772400" cy="5029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The outer loop of insertion sort is:</a:t>
            </a:r>
            <a:br>
              <a:rPr b="1" i="0" lang="en-US" sz="2000" u="none">
                <a:solidFill>
                  <a:srgbClr val="000000"/>
                </a:solidFill>
                <a:latin typeface="Calibri"/>
                <a:ea typeface="Calibri"/>
                <a:cs typeface="Calibri"/>
                <a:sym typeface="Calibri"/>
              </a:rPr>
            </a:br>
            <a:r>
              <a:rPr b="1" i="0" lang="en-US" sz="2000" u="none">
                <a:solidFill>
                  <a:srgbClr val="FFFF7F"/>
                </a:solidFill>
                <a:latin typeface="Trebuchet MS"/>
                <a:ea typeface="Trebuchet MS"/>
                <a:cs typeface="Trebuchet MS"/>
                <a:sym typeface="Trebuchet MS"/>
              </a:rPr>
              <a:t>   </a:t>
            </a:r>
            <a:r>
              <a:rPr b="1" i="0" lang="en-US" sz="2000" u="none">
                <a:solidFill>
                  <a:srgbClr val="C0504D"/>
                </a:solidFill>
                <a:latin typeface="Trebuchet MS"/>
                <a:ea typeface="Trebuchet MS"/>
                <a:cs typeface="Trebuchet MS"/>
                <a:sym typeface="Trebuchet MS"/>
              </a:rPr>
              <a:t> for (outer = 1; outer &lt; n; outer++) {...}</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The invariant is that all the elements to the left of </a:t>
            </a:r>
            <a:r>
              <a:rPr b="1" i="0" lang="en-US" sz="2000" u="none">
                <a:solidFill>
                  <a:srgbClr val="C0504D"/>
                </a:solidFill>
                <a:latin typeface="Trebuchet MS"/>
                <a:ea typeface="Trebuchet MS"/>
                <a:cs typeface="Trebuchet MS"/>
                <a:sym typeface="Trebuchet MS"/>
              </a:rPr>
              <a:t>outer</a:t>
            </a:r>
            <a:r>
              <a:rPr b="1" i="0" lang="en-US" sz="2000" u="none">
                <a:solidFill>
                  <a:srgbClr val="C0504D"/>
                </a:solidFill>
                <a:latin typeface="Calibri"/>
                <a:ea typeface="Calibri"/>
                <a:cs typeface="Calibri"/>
                <a:sym typeface="Calibri"/>
              </a:rPr>
              <a:t> </a:t>
            </a:r>
            <a:r>
              <a:rPr b="1" i="0" lang="en-US" sz="2000" u="none">
                <a:solidFill>
                  <a:srgbClr val="000000"/>
                </a:solidFill>
                <a:latin typeface="Calibri"/>
                <a:ea typeface="Calibri"/>
                <a:cs typeface="Calibri"/>
                <a:sym typeface="Calibri"/>
              </a:rPr>
              <a:t>are sorted with respect to one another</a:t>
            </a:r>
            <a:endParaRPr/>
          </a:p>
          <a:p>
            <a:pPr indent="-284162" lvl="1" marL="741362" marR="0" rtl="0" algn="l">
              <a:lnSpc>
                <a:spcPct val="100000"/>
              </a:lnSpc>
              <a:spcBef>
                <a:spcPts val="400"/>
              </a:spcBef>
              <a:spcAft>
                <a:spcPts val="0"/>
              </a:spcAft>
              <a:buClr>
                <a:srgbClr val="4F81BD"/>
              </a:buClr>
              <a:buSzPts val="1800"/>
              <a:buFont typeface="Arial"/>
              <a:buChar char="–"/>
            </a:pPr>
            <a:r>
              <a:rPr b="1" i="0" lang="en-US" sz="1800" u="none" cap="none" strike="noStrike">
                <a:solidFill>
                  <a:srgbClr val="4F81BD"/>
                </a:solidFill>
                <a:latin typeface="Trebuchet MS"/>
                <a:ea typeface="Trebuchet MS"/>
                <a:cs typeface="Trebuchet MS"/>
                <a:sym typeface="Trebuchet MS"/>
              </a:rPr>
              <a:t>For all i &lt; outer, j &lt; outer, if i &lt; j then a[i] &lt;= a[j]</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This does </a:t>
            </a:r>
            <a:r>
              <a:rPr b="1" i="1" lang="en-US" sz="1800" u="none" cap="none" strike="noStrike">
                <a:solidFill>
                  <a:srgbClr val="000000"/>
                </a:solidFill>
                <a:latin typeface="Calibri"/>
                <a:ea typeface="Calibri"/>
                <a:cs typeface="Calibri"/>
                <a:sym typeface="Calibri"/>
              </a:rPr>
              <a:t>not</a:t>
            </a:r>
            <a:r>
              <a:rPr b="1" i="0" lang="en-US" sz="1800" u="none" cap="none" strike="noStrike">
                <a:solidFill>
                  <a:srgbClr val="000000"/>
                </a:solidFill>
                <a:latin typeface="Calibri"/>
                <a:ea typeface="Calibri"/>
                <a:cs typeface="Calibri"/>
                <a:sym typeface="Calibri"/>
              </a:rPr>
              <a:t> mean they are all in their final correct place; the remaining array elements may need to be inserted</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When we increase</a:t>
            </a:r>
            <a:r>
              <a:rPr b="1" i="0" lang="en-US" sz="1800" u="none" cap="none" strike="noStrike">
                <a:solidFill>
                  <a:srgbClr val="C0504D"/>
                </a:solidFill>
                <a:latin typeface="Calibri"/>
                <a:ea typeface="Calibri"/>
                <a:cs typeface="Calibri"/>
                <a:sym typeface="Calibri"/>
              </a:rPr>
              <a:t> </a:t>
            </a:r>
            <a:r>
              <a:rPr b="1" i="0" lang="en-US" sz="1800" u="none" cap="none" strike="noStrike">
                <a:solidFill>
                  <a:srgbClr val="C0504D"/>
                </a:solidFill>
                <a:latin typeface="Trebuchet MS"/>
                <a:ea typeface="Trebuchet MS"/>
                <a:cs typeface="Trebuchet MS"/>
                <a:sym typeface="Trebuchet MS"/>
              </a:rPr>
              <a:t>outer</a:t>
            </a:r>
            <a:r>
              <a:rPr b="1" i="0" lang="en-US" sz="1800" u="none" cap="none" strike="noStrike">
                <a:solidFill>
                  <a:srgbClr val="000000"/>
                </a:solidFill>
                <a:latin typeface="Calibri"/>
                <a:ea typeface="Calibri"/>
                <a:cs typeface="Calibri"/>
                <a:sym typeface="Calibri"/>
              </a:rPr>
              <a:t>, </a:t>
            </a:r>
            <a:r>
              <a:rPr b="1" i="0" lang="en-US" sz="1800" u="none" cap="none" strike="noStrike">
                <a:solidFill>
                  <a:srgbClr val="C0504D"/>
                </a:solidFill>
                <a:latin typeface="Trebuchet MS"/>
                <a:ea typeface="Trebuchet MS"/>
                <a:cs typeface="Trebuchet MS"/>
                <a:sym typeface="Trebuchet MS"/>
              </a:rPr>
              <a:t>a[outer-1]</a:t>
            </a:r>
            <a:r>
              <a:rPr b="1" i="0" lang="en-US" sz="1800" u="none" cap="none" strike="noStrike">
                <a:solidFill>
                  <a:srgbClr val="000000"/>
                </a:solidFill>
                <a:latin typeface="Calibri"/>
                <a:ea typeface="Calibri"/>
                <a:cs typeface="Calibri"/>
                <a:sym typeface="Calibri"/>
              </a:rPr>
              <a:t> becomes to its left; we must keep the invariant true by inserting </a:t>
            </a:r>
            <a:r>
              <a:rPr b="1" i="0" lang="en-US" sz="1800" u="none" cap="none" strike="noStrike">
                <a:solidFill>
                  <a:srgbClr val="C0504D"/>
                </a:solidFill>
                <a:latin typeface="Trebuchet MS"/>
                <a:ea typeface="Trebuchet MS"/>
                <a:cs typeface="Trebuchet MS"/>
                <a:sym typeface="Trebuchet MS"/>
              </a:rPr>
              <a:t>a[outer-1]</a:t>
            </a:r>
            <a:r>
              <a:rPr b="1" i="0" lang="en-US" sz="1800" u="none" cap="none" strike="noStrike">
                <a:solidFill>
                  <a:srgbClr val="C0504D"/>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into its proper place</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This means: </a:t>
            </a:r>
            <a:endParaRPr/>
          </a:p>
          <a:p>
            <a:pPr indent="-228600" lvl="2" marL="1143000" marR="0" rtl="0" algn="l">
              <a:lnSpc>
                <a:spcPct val="100000"/>
              </a:lnSpc>
              <a:spcBef>
                <a:spcPts val="400"/>
              </a:spcBef>
              <a:spcAft>
                <a:spcPts val="0"/>
              </a:spcAft>
              <a:buClr>
                <a:srgbClr val="000000"/>
              </a:buClr>
              <a:buSzPts val="1600"/>
              <a:buFont typeface="Arial"/>
              <a:buChar char="•"/>
            </a:pPr>
            <a:r>
              <a:rPr b="1" i="0" lang="en-US" sz="1600" u="none" cap="none" strike="noStrike">
                <a:solidFill>
                  <a:srgbClr val="000000"/>
                </a:solidFill>
                <a:latin typeface="Calibri"/>
                <a:ea typeface="Calibri"/>
                <a:cs typeface="Calibri"/>
                <a:sym typeface="Calibri"/>
              </a:rPr>
              <a:t>Finding the element</a:t>
            </a:r>
            <a:r>
              <a:rPr b="1" i="0" lang="en-US" sz="1600" u="none" cap="none" strike="noStrike">
                <a:solidFill>
                  <a:srgbClr val="000000"/>
                </a:solidFill>
                <a:latin typeface="Arial"/>
                <a:ea typeface="Arial"/>
                <a:cs typeface="Arial"/>
                <a:sym typeface="Arial"/>
              </a:rPr>
              <a:t>’</a:t>
            </a:r>
            <a:r>
              <a:rPr b="1" i="0" lang="en-US" sz="1600" u="none" cap="none" strike="noStrike">
                <a:solidFill>
                  <a:srgbClr val="000000"/>
                </a:solidFill>
                <a:latin typeface="Calibri"/>
                <a:ea typeface="Calibri"/>
                <a:cs typeface="Calibri"/>
                <a:sym typeface="Calibri"/>
              </a:rPr>
              <a:t>s proper place</a:t>
            </a:r>
            <a:endParaRPr/>
          </a:p>
          <a:p>
            <a:pPr indent="-228600" lvl="2" marL="1143000" marR="0" rtl="0" algn="l">
              <a:lnSpc>
                <a:spcPct val="100000"/>
              </a:lnSpc>
              <a:spcBef>
                <a:spcPts val="400"/>
              </a:spcBef>
              <a:spcAft>
                <a:spcPts val="0"/>
              </a:spcAft>
              <a:buClr>
                <a:srgbClr val="000000"/>
              </a:buClr>
              <a:buSzPts val="1600"/>
              <a:buFont typeface="Arial"/>
              <a:buChar char="•"/>
            </a:pPr>
            <a:r>
              <a:rPr b="1" i="0" lang="en-US" sz="1600" u="none" cap="none" strike="noStrike">
                <a:solidFill>
                  <a:srgbClr val="000000"/>
                </a:solidFill>
                <a:latin typeface="Calibri"/>
                <a:ea typeface="Calibri"/>
                <a:cs typeface="Calibri"/>
                <a:sym typeface="Calibri"/>
              </a:rPr>
              <a:t>Making room for the inserted element (by shifting over other elements)</a:t>
            </a:r>
            <a:endParaRPr/>
          </a:p>
          <a:p>
            <a:pPr indent="-228600" lvl="2" marL="1143000" marR="0" rtl="0" algn="l">
              <a:lnSpc>
                <a:spcPct val="100000"/>
              </a:lnSpc>
              <a:spcBef>
                <a:spcPts val="400"/>
              </a:spcBef>
              <a:spcAft>
                <a:spcPts val="0"/>
              </a:spcAft>
              <a:buClr>
                <a:srgbClr val="000000"/>
              </a:buClr>
              <a:buSzPts val="1600"/>
              <a:buFont typeface="Arial"/>
              <a:buChar char="•"/>
            </a:pPr>
            <a:r>
              <a:rPr b="1" i="0" lang="en-US" sz="1600" u="none" cap="none" strike="noStrike">
                <a:solidFill>
                  <a:srgbClr val="000000"/>
                </a:solidFill>
                <a:latin typeface="Calibri"/>
                <a:ea typeface="Calibri"/>
                <a:cs typeface="Calibri"/>
                <a:sym typeface="Calibri"/>
              </a:rPr>
              <a:t>Inserting the element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sp>
        <p:nvSpPr>
          <p:cNvPr id="298" name="Google Shape;298;p1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One step of insertion sort</a:t>
            </a:r>
            <a:endParaRPr/>
          </a:p>
        </p:txBody>
      </p:sp>
      <p:grpSp>
        <p:nvGrpSpPr>
          <p:cNvPr id="299" name="Google Shape;299;p15"/>
          <p:cNvGrpSpPr/>
          <p:nvPr/>
        </p:nvGrpSpPr>
        <p:grpSpPr>
          <a:xfrm>
            <a:off x="838200" y="1746250"/>
            <a:ext cx="7161212" cy="995362"/>
            <a:chOff x="528" y="1100"/>
            <a:chExt cx="4511" cy="627"/>
          </a:xfrm>
        </p:grpSpPr>
        <p:sp>
          <p:nvSpPr>
            <p:cNvPr id="300" name="Google Shape;300;p15"/>
            <p:cNvSpPr txBox="1"/>
            <p:nvPr/>
          </p:nvSpPr>
          <p:spPr>
            <a:xfrm>
              <a:off x="529" y="1529"/>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a:t>
              </a:r>
              <a:endParaRPr/>
            </a:p>
          </p:txBody>
        </p:sp>
        <p:sp>
          <p:nvSpPr>
            <p:cNvPr id="301" name="Google Shape;301;p15"/>
            <p:cNvSpPr txBox="1"/>
            <p:nvPr/>
          </p:nvSpPr>
          <p:spPr>
            <a:xfrm>
              <a:off x="766" y="1532"/>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4</a:t>
              </a:r>
              <a:endParaRPr/>
            </a:p>
          </p:txBody>
        </p:sp>
        <p:sp>
          <p:nvSpPr>
            <p:cNvPr id="302" name="Google Shape;302;p15"/>
            <p:cNvSpPr txBox="1"/>
            <p:nvPr/>
          </p:nvSpPr>
          <p:spPr>
            <a:xfrm>
              <a:off x="1006" y="1532"/>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303" name="Google Shape;303;p15"/>
            <p:cNvSpPr txBox="1"/>
            <p:nvPr/>
          </p:nvSpPr>
          <p:spPr>
            <a:xfrm>
              <a:off x="1249" y="1532"/>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12</a:t>
              </a:r>
              <a:endParaRPr/>
            </a:p>
          </p:txBody>
        </p:sp>
        <p:sp>
          <p:nvSpPr>
            <p:cNvPr id="304" name="Google Shape;304;p15"/>
            <p:cNvSpPr txBox="1"/>
            <p:nvPr/>
          </p:nvSpPr>
          <p:spPr>
            <a:xfrm>
              <a:off x="1486" y="1532"/>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14</a:t>
              </a:r>
              <a:endParaRPr/>
            </a:p>
          </p:txBody>
        </p:sp>
        <p:sp>
          <p:nvSpPr>
            <p:cNvPr id="305" name="Google Shape;305;p15"/>
            <p:cNvSpPr txBox="1"/>
            <p:nvPr/>
          </p:nvSpPr>
          <p:spPr>
            <a:xfrm>
              <a:off x="1723"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14</a:t>
              </a:r>
              <a:endParaRPr/>
            </a:p>
          </p:txBody>
        </p:sp>
        <p:sp>
          <p:nvSpPr>
            <p:cNvPr id="306" name="Google Shape;306;p15"/>
            <p:cNvSpPr txBox="1"/>
            <p:nvPr/>
          </p:nvSpPr>
          <p:spPr>
            <a:xfrm>
              <a:off x="1963"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20</a:t>
              </a:r>
              <a:endParaRPr/>
            </a:p>
          </p:txBody>
        </p:sp>
        <p:sp>
          <p:nvSpPr>
            <p:cNvPr id="307" name="Google Shape;307;p15"/>
            <p:cNvSpPr txBox="1"/>
            <p:nvPr/>
          </p:nvSpPr>
          <p:spPr>
            <a:xfrm>
              <a:off x="2206"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21</a:t>
              </a:r>
              <a:endParaRPr/>
            </a:p>
          </p:txBody>
        </p:sp>
        <p:sp>
          <p:nvSpPr>
            <p:cNvPr id="308" name="Google Shape;308;p15"/>
            <p:cNvSpPr txBox="1"/>
            <p:nvPr/>
          </p:nvSpPr>
          <p:spPr>
            <a:xfrm>
              <a:off x="2448" y="1532"/>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33</a:t>
              </a:r>
              <a:endParaRPr/>
            </a:p>
          </p:txBody>
        </p:sp>
        <p:sp>
          <p:nvSpPr>
            <p:cNvPr id="309" name="Google Shape;309;p15"/>
            <p:cNvSpPr txBox="1"/>
            <p:nvPr/>
          </p:nvSpPr>
          <p:spPr>
            <a:xfrm>
              <a:off x="2685"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38</a:t>
              </a:r>
              <a:endParaRPr/>
            </a:p>
          </p:txBody>
        </p:sp>
        <p:sp>
          <p:nvSpPr>
            <p:cNvPr id="310" name="Google Shape;310;p15"/>
            <p:cNvSpPr txBox="1"/>
            <p:nvPr/>
          </p:nvSpPr>
          <p:spPr>
            <a:xfrm>
              <a:off x="2925"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800080"/>
                </a:buClr>
                <a:buSzPts val="2000"/>
                <a:buFont typeface="Trebuchet MS"/>
                <a:buNone/>
              </a:pPr>
              <a:r>
                <a:rPr b="1" i="0" lang="en-US" sz="2000" u="none">
                  <a:solidFill>
                    <a:srgbClr val="800080"/>
                  </a:solidFill>
                  <a:latin typeface="Trebuchet MS"/>
                  <a:ea typeface="Trebuchet MS"/>
                  <a:cs typeface="Trebuchet MS"/>
                  <a:sym typeface="Trebuchet MS"/>
                </a:rPr>
                <a:t>10</a:t>
              </a:r>
              <a:endParaRPr/>
            </a:p>
          </p:txBody>
        </p:sp>
        <p:sp>
          <p:nvSpPr>
            <p:cNvPr id="311" name="Google Shape;311;p15"/>
            <p:cNvSpPr txBox="1"/>
            <p:nvPr/>
          </p:nvSpPr>
          <p:spPr>
            <a:xfrm>
              <a:off x="3168"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55</a:t>
              </a:r>
              <a:endParaRPr/>
            </a:p>
          </p:txBody>
        </p:sp>
        <p:sp>
          <p:nvSpPr>
            <p:cNvPr id="312" name="Google Shape;312;p15"/>
            <p:cNvSpPr txBox="1"/>
            <p:nvPr/>
          </p:nvSpPr>
          <p:spPr>
            <a:xfrm>
              <a:off x="3405" y="1535"/>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9</a:t>
              </a:r>
              <a:endParaRPr/>
            </a:p>
          </p:txBody>
        </p:sp>
        <p:sp>
          <p:nvSpPr>
            <p:cNvPr id="313" name="Google Shape;313;p15"/>
            <p:cNvSpPr txBox="1"/>
            <p:nvPr/>
          </p:nvSpPr>
          <p:spPr>
            <a:xfrm>
              <a:off x="3642" y="1538"/>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23</a:t>
              </a:r>
              <a:endParaRPr/>
            </a:p>
          </p:txBody>
        </p:sp>
        <p:sp>
          <p:nvSpPr>
            <p:cNvPr id="314" name="Google Shape;314;p15"/>
            <p:cNvSpPr txBox="1"/>
            <p:nvPr/>
          </p:nvSpPr>
          <p:spPr>
            <a:xfrm>
              <a:off x="3882" y="1538"/>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28</a:t>
              </a:r>
              <a:endParaRPr/>
            </a:p>
          </p:txBody>
        </p:sp>
        <p:sp>
          <p:nvSpPr>
            <p:cNvPr id="315" name="Google Shape;315;p15"/>
            <p:cNvSpPr txBox="1"/>
            <p:nvPr/>
          </p:nvSpPr>
          <p:spPr>
            <a:xfrm>
              <a:off x="4125" y="1538"/>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16</a:t>
              </a:r>
              <a:endParaRPr/>
            </a:p>
          </p:txBody>
        </p:sp>
        <p:sp>
          <p:nvSpPr>
            <p:cNvPr id="316" name="Google Shape;316;p15"/>
            <p:cNvSpPr/>
            <p:nvPr/>
          </p:nvSpPr>
          <p:spPr>
            <a:xfrm rot="5400000">
              <a:off x="1632" y="237"/>
              <a:ext cx="143" cy="2351"/>
            </a:xfrm>
            <a:prstGeom prst="leftBrace">
              <a:avLst>
                <a:gd fmla="val 1800" name="adj1"/>
                <a:gd fmla="val 10800" name="adj2"/>
              </a:avLst>
            </a:prstGeom>
            <a:noFill/>
            <a:ln cap="sq" cmpd="sng" w="19075">
              <a:solidFill>
                <a:srgbClr val="00F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17" name="Google Shape;317;p15"/>
            <p:cNvSpPr txBox="1"/>
            <p:nvPr/>
          </p:nvSpPr>
          <p:spPr>
            <a:xfrm>
              <a:off x="1392" y="1100"/>
              <a:ext cx="719"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sorted</a:t>
              </a:r>
              <a:endParaRPr/>
            </a:p>
          </p:txBody>
        </p:sp>
        <p:sp>
          <p:nvSpPr>
            <p:cNvPr id="318" name="Google Shape;318;p15"/>
            <p:cNvSpPr txBox="1"/>
            <p:nvPr/>
          </p:nvSpPr>
          <p:spPr>
            <a:xfrm>
              <a:off x="3312" y="1100"/>
              <a:ext cx="1727"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next to be inserted</a:t>
              </a:r>
              <a:endParaRPr/>
            </a:p>
          </p:txBody>
        </p:sp>
      </p:grpSp>
      <p:grpSp>
        <p:nvGrpSpPr>
          <p:cNvPr id="319" name="Google Shape;319;p15"/>
          <p:cNvGrpSpPr/>
          <p:nvPr/>
        </p:nvGrpSpPr>
        <p:grpSpPr>
          <a:xfrm>
            <a:off x="841375" y="3657600"/>
            <a:ext cx="6091237" cy="314325"/>
            <a:chOff x="530" y="2304"/>
            <a:chExt cx="3837" cy="198"/>
          </a:xfrm>
        </p:grpSpPr>
        <p:sp>
          <p:nvSpPr>
            <p:cNvPr id="320" name="Google Shape;320;p15"/>
            <p:cNvSpPr txBox="1"/>
            <p:nvPr/>
          </p:nvSpPr>
          <p:spPr>
            <a:xfrm>
              <a:off x="530"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a:t>
              </a:r>
              <a:endParaRPr/>
            </a:p>
          </p:txBody>
        </p:sp>
        <p:sp>
          <p:nvSpPr>
            <p:cNvPr id="321" name="Google Shape;321;p15"/>
            <p:cNvSpPr txBox="1"/>
            <p:nvPr/>
          </p:nvSpPr>
          <p:spPr>
            <a:xfrm>
              <a:off x="767" y="2307"/>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4</a:t>
              </a:r>
              <a:endParaRPr/>
            </a:p>
          </p:txBody>
        </p:sp>
        <p:sp>
          <p:nvSpPr>
            <p:cNvPr id="322" name="Google Shape;322;p15"/>
            <p:cNvSpPr txBox="1"/>
            <p:nvPr/>
          </p:nvSpPr>
          <p:spPr>
            <a:xfrm>
              <a:off x="1007" y="2307"/>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323" name="Google Shape;323;p15"/>
            <p:cNvSpPr/>
            <p:nvPr/>
          </p:nvSpPr>
          <p:spPr>
            <a:xfrm>
              <a:off x="1250" y="2307"/>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4" name="Google Shape;324;p15"/>
            <p:cNvSpPr/>
            <p:nvPr/>
          </p:nvSpPr>
          <p:spPr>
            <a:xfrm>
              <a:off x="1487" y="2307"/>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5" name="Google Shape;325;p15"/>
            <p:cNvSpPr/>
            <p:nvPr/>
          </p:nvSpPr>
          <p:spPr>
            <a:xfrm>
              <a:off x="1724"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6" name="Google Shape;326;p15"/>
            <p:cNvSpPr/>
            <p:nvPr/>
          </p:nvSpPr>
          <p:spPr>
            <a:xfrm>
              <a:off x="1964"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7" name="Google Shape;327;p15"/>
            <p:cNvSpPr/>
            <p:nvPr/>
          </p:nvSpPr>
          <p:spPr>
            <a:xfrm>
              <a:off x="2207"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8" name="Google Shape;328;p15"/>
            <p:cNvSpPr/>
            <p:nvPr/>
          </p:nvSpPr>
          <p:spPr>
            <a:xfrm>
              <a:off x="2449" y="2307"/>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29" name="Google Shape;329;p15"/>
            <p:cNvSpPr/>
            <p:nvPr/>
          </p:nvSpPr>
          <p:spPr>
            <a:xfrm>
              <a:off x="2686"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30" name="Google Shape;330;p15"/>
            <p:cNvSpPr/>
            <p:nvPr/>
          </p:nvSpPr>
          <p:spPr>
            <a:xfrm>
              <a:off x="2926"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31" name="Google Shape;331;p15"/>
            <p:cNvSpPr txBox="1"/>
            <p:nvPr/>
          </p:nvSpPr>
          <p:spPr>
            <a:xfrm>
              <a:off x="3169"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55</a:t>
              </a:r>
              <a:endParaRPr/>
            </a:p>
          </p:txBody>
        </p:sp>
        <p:sp>
          <p:nvSpPr>
            <p:cNvPr id="332" name="Google Shape;332;p15"/>
            <p:cNvSpPr txBox="1"/>
            <p:nvPr/>
          </p:nvSpPr>
          <p:spPr>
            <a:xfrm>
              <a:off x="3406" y="2310"/>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9</a:t>
              </a:r>
              <a:endParaRPr/>
            </a:p>
          </p:txBody>
        </p:sp>
        <p:sp>
          <p:nvSpPr>
            <p:cNvPr id="333" name="Google Shape;333;p15"/>
            <p:cNvSpPr txBox="1"/>
            <p:nvPr/>
          </p:nvSpPr>
          <p:spPr>
            <a:xfrm>
              <a:off x="3643" y="2313"/>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23</a:t>
              </a:r>
              <a:endParaRPr/>
            </a:p>
          </p:txBody>
        </p:sp>
        <p:sp>
          <p:nvSpPr>
            <p:cNvPr id="334" name="Google Shape;334;p15"/>
            <p:cNvSpPr txBox="1"/>
            <p:nvPr/>
          </p:nvSpPr>
          <p:spPr>
            <a:xfrm>
              <a:off x="3883" y="2313"/>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28</a:t>
              </a:r>
              <a:endParaRPr/>
            </a:p>
          </p:txBody>
        </p:sp>
        <p:sp>
          <p:nvSpPr>
            <p:cNvPr id="335" name="Google Shape;335;p15"/>
            <p:cNvSpPr txBox="1"/>
            <p:nvPr/>
          </p:nvSpPr>
          <p:spPr>
            <a:xfrm>
              <a:off x="4126" y="2313"/>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16</a:t>
              </a:r>
              <a:endParaRPr/>
            </a:p>
          </p:txBody>
        </p:sp>
      </p:grpSp>
      <p:grpSp>
        <p:nvGrpSpPr>
          <p:cNvPr id="336" name="Google Shape;336;p15"/>
          <p:cNvGrpSpPr/>
          <p:nvPr/>
        </p:nvGrpSpPr>
        <p:grpSpPr>
          <a:xfrm>
            <a:off x="7467600" y="2667000"/>
            <a:ext cx="912812" cy="760412"/>
            <a:chOff x="4704" y="1680"/>
            <a:chExt cx="575" cy="479"/>
          </a:xfrm>
        </p:grpSpPr>
        <p:sp>
          <p:nvSpPr>
            <p:cNvPr id="337" name="Google Shape;337;p15"/>
            <p:cNvSpPr txBox="1"/>
            <p:nvPr/>
          </p:nvSpPr>
          <p:spPr>
            <a:xfrm>
              <a:off x="4800" y="1968"/>
              <a:ext cx="287" cy="191"/>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800080"/>
                </a:buClr>
                <a:buSzPts val="2000"/>
                <a:buFont typeface="Trebuchet MS"/>
                <a:buNone/>
              </a:pPr>
              <a:r>
                <a:rPr b="1" i="0" lang="en-US" sz="2000" u="none">
                  <a:solidFill>
                    <a:srgbClr val="800080"/>
                  </a:solidFill>
                  <a:latin typeface="Trebuchet MS"/>
                  <a:ea typeface="Trebuchet MS"/>
                  <a:cs typeface="Trebuchet MS"/>
                  <a:sym typeface="Trebuchet MS"/>
                </a:rPr>
                <a:t>10</a:t>
              </a:r>
              <a:endParaRPr/>
            </a:p>
          </p:txBody>
        </p:sp>
        <p:sp>
          <p:nvSpPr>
            <p:cNvPr id="338" name="Google Shape;338;p15"/>
            <p:cNvSpPr txBox="1"/>
            <p:nvPr/>
          </p:nvSpPr>
          <p:spPr>
            <a:xfrm>
              <a:off x="4704" y="1680"/>
              <a:ext cx="575"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temp</a:t>
              </a:r>
              <a:endParaRPr/>
            </a:p>
          </p:txBody>
        </p:sp>
      </p:grpSp>
      <p:grpSp>
        <p:nvGrpSpPr>
          <p:cNvPr id="339" name="Google Shape;339;p15"/>
          <p:cNvGrpSpPr/>
          <p:nvPr/>
        </p:nvGrpSpPr>
        <p:grpSpPr>
          <a:xfrm>
            <a:off x="4495800" y="2743200"/>
            <a:ext cx="534987" cy="1214437"/>
            <a:chOff x="2832" y="1728"/>
            <a:chExt cx="337" cy="765"/>
          </a:xfrm>
        </p:grpSpPr>
        <p:sp>
          <p:nvSpPr>
            <p:cNvPr id="340" name="Google Shape;340;p15"/>
            <p:cNvSpPr txBox="1"/>
            <p:nvPr/>
          </p:nvSpPr>
          <p:spPr>
            <a:xfrm>
              <a:off x="2928"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38</a:t>
              </a:r>
              <a:endParaRPr/>
            </a:p>
          </p:txBody>
        </p:sp>
        <p:cxnSp>
          <p:nvCxnSpPr>
            <p:cNvPr id="341" name="Google Shape;341;p15"/>
            <p:cNvCxnSpPr/>
            <p:nvPr/>
          </p:nvCxnSpPr>
          <p:spPr>
            <a:xfrm>
              <a:off x="283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42" name="Google Shape;342;p15"/>
          <p:cNvGrpSpPr/>
          <p:nvPr/>
        </p:nvGrpSpPr>
        <p:grpSpPr>
          <a:xfrm>
            <a:off x="4114800" y="2743200"/>
            <a:ext cx="534987" cy="1214437"/>
            <a:chOff x="2592" y="1728"/>
            <a:chExt cx="337" cy="765"/>
          </a:xfrm>
        </p:grpSpPr>
        <p:sp>
          <p:nvSpPr>
            <p:cNvPr id="343" name="Google Shape;343;p15"/>
            <p:cNvSpPr txBox="1"/>
            <p:nvPr/>
          </p:nvSpPr>
          <p:spPr>
            <a:xfrm>
              <a:off x="2688"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33</a:t>
              </a:r>
              <a:endParaRPr/>
            </a:p>
          </p:txBody>
        </p:sp>
        <p:cxnSp>
          <p:nvCxnSpPr>
            <p:cNvPr id="344" name="Google Shape;344;p15"/>
            <p:cNvCxnSpPr/>
            <p:nvPr/>
          </p:nvCxnSpPr>
          <p:spPr>
            <a:xfrm>
              <a:off x="259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45" name="Google Shape;345;p15"/>
          <p:cNvGrpSpPr/>
          <p:nvPr/>
        </p:nvGrpSpPr>
        <p:grpSpPr>
          <a:xfrm>
            <a:off x="3733800" y="2743200"/>
            <a:ext cx="539750" cy="1209675"/>
            <a:chOff x="2352" y="1728"/>
            <a:chExt cx="340" cy="762"/>
          </a:xfrm>
        </p:grpSpPr>
        <p:sp>
          <p:nvSpPr>
            <p:cNvPr id="346" name="Google Shape;346;p15"/>
            <p:cNvSpPr txBox="1"/>
            <p:nvPr/>
          </p:nvSpPr>
          <p:spPr>
            <a:xfrm>
              <a:off x="2451" y="2301"/>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21</a:t>
              </a:r>
              <a:endParaRPr/>
            </a:p>
          </p:txBody>
        </p:sp>
        <p:cxnSp>
          <p:nvCxnSpPr>
            <p:cNvPr id="347" name="Google Shape;347;p15"/>
            <p:cNvCxnSpPr/>
            <p:nvPr/>
          </p:nvCxnSpPr>
          <p:spPr>
            <a:xfrm>
              <a:off x="235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48" name="Google Shape;348;p15"/>
          <p:cNvGrpSpPr/>
          <p:nvPr/>
        </p:nvGrpSpPr>
        <p:grpSpPr>
          <a:xfrm>
            <a:off x="3352800" y="2743200"/>
            <a:ext cx="536575" cy="1214437"/>
            <a:chOff x="2112" y="1728"/>
            <a:chExt cx="338" cy="765"/>
          </a:xfrm>
        </p:grpSpPr>
        <p:sp>
          <p:nvSpPr>
            <p:cNvPr id="349" name="Google Shape;349;p15"/>
            <p:cNvSpPr txBox="1"/>
            <p:nvPr/>
          </p:nvSpPr>
          <p:spPr>
            <a:xfrm>
              <a:off x="2209"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20</a:t>
              </a:r>
              <a:endParaRPr/>
            </a:p>
          </p:txBody>
        </p:sp>
        <p:cxnSp>
          <p:nvCxnSpPr>
            <p:cNvPr id="350" name="Google Shape;350;p15"/>
            <p:cNvCxnSpPr/>
            <p:nvPr/>
          </p:nvCxnSpPr>
          <p:spPr>
            <a:xfrm>
              <a:off x="211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51" name="Google Shape;351;p15"/>
          <p:cNvGrpSpPr/>
          <p:nvPr/>
        </p:nvGrpSpPr>
        <p:grpSpPr>
          <a:xfrm>
            <a:off x="2971800" y="2743200"/>
            <a:ext cx="531812" cy="1214437"/>
            <a:chOff x="1872" y="1728"/>
            <a:chExt cx="335" cy="765"/>
          </a:xfrm>
        </p:grpSpPr>
        <p:sp>
          <p:nvSpPr>
            <p:cNvPr id="352" name="Google Shape;352;p15"/>
            <p:cNvSpPr txBox="1"/>
            <p:nvPr/>
          </p:nvSpPr>
          <p:spPr>
            <a:xfrm>
              <a:off x="1966"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14</a:t>
              </a:r>
              <a:endParaRPr/>
            </a:p>
          </p:txBody>
        </p:sp>
        <p:cxnSp>
          <p:nvCxnSpPr>
            <p:cNvPr id="353" name="Google Shape;353;p15"/>
            <p:cNvCxnSpPr/>
            <p:nvPr/>
          </p:nvCxnSpPr>
          <p:spPr>
            <a:xfrm>
              <a:off x="187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54" name="Google Shape;354;p15"/>
          <p:cNvGrpSpPr/>
          <p:nvPr/>
        </p:nvGrpSpPr>
        <p:grpSpPr>
          <a:xfrm>
            <a:off x="2590800" y="2743200"/>
            <a:ext cx="531812" cy="1214437"/>
            <a:chOff x="1632" y="1728"/>
            <a:chExt cx="335" cy="765"/>
          </a:xfrm>
        </p:grpSpPr>
        <p:sp>
          <p:nvSpPr>
            <p:cNvPr id="355" name="Google Shape;355;p15"/>
            <p:cNvSpPr txBox="1"/>
            <p:nvPr/>
          </p:nvSpPr>
          <p:spPr>
            <a:xfrm>
              <a:off x="1726" y="2304"/>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14</a:t>
              </a:r>
              <a:endParaRPr/>
            </a:p>
          </p:txBody>
        </p:sp>
        <p:cxnSp>
          <p:nvCxnSpPr>
            <p:cNvPr id="356" name="Google Shape;356;p15"/>
            <p:cNvCxnSpPr/>
            <p:nvPr/>
          </p:nvCxnSpPr>
          <p:spPr>
            <a:xfrm>
              <a:off x="1632" y="1728"/>
              <a:ext cx="191" cy="575"/>
            </a:xfrm>
            <a:prstGeom prst="straightConnector1">
              <a:avLst/>
            </a:prstGeom>
            <a:noFill/>
            <a:ln cap="sq" cmpd="sng" w="15825">
              <a:solidFill>
                <a:srgbClr val="00FD00"/>
              </a:solidFill>
              <a:prstDash val="solid"/>
              <a:miter lim="800000"/>
              <a:headEnd len="med" w="med" type="none"/>
              <a:tailEnd len="lg" w="lg" type="stealth"/>
            </a:ln>
          </p:spPr>
        </p:cxnSp>
      </p:grpSp>
      <p:grpSp>
        <p:nvGrpSpPr>
          <p:cNvPr id="357" name="Google Shape;357;p15"/>
          <p:cNvGrpSpPr/>
          <p:nvPr/>
        </p:nvGrpSpPr>
        <p:grpSpPr>
          <a:xfrm>
            <a:off x="2209800" y="2743200"/>
            <a:ext cx="536575" cy="1209675"/>
            <a:chOff x="1392" y="1728"/>
            <a:chExt cx="338" cy="762"/>
          </a:xfrm>
        </p:grpSpPr>
        <p:sp>
          <p:nvSpPr>
            <p:cNvPr id="358" name="Google Shape;358;p15"/>
            <p:cNvSpPr txBox="1"/>
            <p:nvPr/>
          </p:nvSpPr>
          <p:spPr>
            <a:xfrm>
              <a:off x="1489" y="2301"/>
              <a:ext cx="241" cy="189"/>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12</a:t>
              </a:r>
              <a:endParaRPr/>
            </a:p>
          </p:txBody>
        </p:sp>
        <p:cxnSp>
          <p:nvCxnSpPr>
            <p:cNvPr id="359" name="Google Shape;359;p15"/>
            <p:cNvCxnSpPr/>
            <p:nvPr/>
          </p:nvCxnSpPr>
          <p:spPr>
            <a:xfrm>
              <a:off x="1392" y="1728"/>
              <a:ext cx="191" cy="575"/>
            </a:xfrm>
            <a:prstGeom prst="straightConnector1">
              <a:avLst/>
            </a:prstGeom>
            <a:noFill/>
            <a:ln cap="sq" cmpd="sng" w="15825">
              <a:solidFill>
                <a:srgbClr val="00FD00"/>
              </a:solidFill>
              <a:prstDash val="solid"/>
              <a:miter lim="800000"/>
              <a:headEnd len="med" w="med" type="none"/>
              <a:tailEnd len="lg" w="lg" type="stealth"/>
            </a:ln>
          </p:spPr>
        </p:cxnSp>
      </p:grpSp>
      <p:sp>
        <p:nvSpPr>
          <p:cNvPr id="360" name="Google Shape;360;p15"/>
          <p:cNvSpPr txBox="1"/>
          <p:nvPr/>
        </p:nvSpPr>
        <p:spPr>
          <a:xfrm>
            <a:off x="1987550" y="3652837"/>
            <a:ext cx="382588" cy="300037"/>
          </a:xfrm>
          <a:prstGeom prst="rect">
            <a:avLst/>
          </a:prstGeom>
          <a:noFill/>
          <a:ln cap="sq" cmpd="sng" w="158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800080"/>
              </a:buClr>
              <a:buSzPts val="2000"/>
              <a:buFont typeface="Trebuchet MS"/>
              <a:buNone/>
            </a:pPr>
            <a:r>
              <a:rPr b="1" i="0" lang="en-US" sz="2000" u="none">
                <a:solidFill>
                  <a:srgbClr val="800080"/>
                </a:solidFill>
                <a:latin typeface="Trebuchet MS"/>
                <a:ea typeface="Trebuchet MS"/>
                <a:cs typeface="Trebuchet MS"/>
                <a:sym typeface="Trebuchet MS"/>
              </a:rPr>
              <a:t>10</a:t>
            </a:r>
            <a:endParaRPr/>
          </a:p>
        </p:txBody>
      </p:sp>
      <p:grpSp>
        <p:nvGrpSpPr>
          <p:cNvPr id="361" name="Google Shape;361;p15"/>
          <p:cNvGrpSpPr/>
          <p:nvPr/>
        </p:nvGrpSpPr>
        <p:grpSpPr>
          <a:xfrm>
            <a:off x="838200" y="4038600"/>
            <a:ext cx="4189412" cy="625475"/>
            <a:chOff x="528" y="2544"/>
            <a:chExt cx="2639" cy="394"/>
          </a:xfrm>
        </p:grpSpPr>
        <p:sp>
          <p:nvSpPr>
            <p:cNvPr id="362" name="Google Shape;362;p15"/>
            <p:cNvSpPr/>
            <p:nvPr/>
          </p:nvSpPr>
          <p:spPr>
            <a:xfrm rot="-5400000">
              <a:off x="1752" y="1320"/>
              <a:ext cx="191" cy="2639"/>
            </a:xfrm>
            <a:prstGeom prst="leftBrace">
              <a:avLst>
                <a:gd fmla="val 1800" name="adj1"/>
                <a:gd fmla="val 10800" name="adj2"/>
              </a:avLst>
            </a:prstGeom>
            <a:noFill/>
            <a:ln cap="sq" cmpd="sng" w="15825">
              <a:solidFill>
                <a:srgbClr val="00F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363" name="Google Shape;363;p15"/>
            <p:cNvSpPr txBox="1"/>
            <p:nvPr/>
          </p:nvSpPr>
          <p:spPr>
            <a:xfrm>
              <a:off x="1584" y="2688"/>
              <a:ext cx="815"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sorted</a:t>
              </a:r>
              <a:endParaRPr/>
            </a:p>
          </p:txBody>
        </p:sp>
      </p:grpSp>
      <p:grpSp>
        <p:nvGrpSpPr>
          <p:cNvPr id="364" name="Google Shape;364;p15"/>
          <p:cNvGrpSpPr/>
          <p:nvPr/>
        </p:nvGrpSpPr>
        <p:grpSpPr>
          <a:xfrm>
            <a:off x="990600" y="2741612"/>
            <a:ext cx="1446212" cy="855662"/>
            <a:chOff x="624" y="1727"/>
            <a:chExt cx="911" cy="539"/>
          </a:xfrm>
        </p:grpSpPr>
        <p:cxnSp>
          <p:nvCxnSpPr>
            <p:cNvPr id="365" name="Google Shape;365;p15"/>
            <p:cNvCxnSpPr/>
            <p:nvPr/>
          </p:nvCxnSpPr>
          <p:spPr>
            <a:xfrm rot="10800000">
              <a:off x="1104" y="1727"/>
              <a:ext cx="0" cy="145"/>
            </a:xfrm>
            <a:prstGeom prst="straightConnector1">
              <a:avLst/>
            </a:prstGeom>
            <a:noFill/>
            <a:ln cap="sq" cmpd="sng" w="22300">
              <a:solidFill>
                <a:srgbClr val="000000"/>
              </a:solidFill>
              <a:prstDash val="solid"/>
              <a:miter lim="800000"/>
              <a:headEnd len="med" w="med" type="none"/>
              <a:tailEnd len="lg" w="lg" type="triangle"/>
            </a:ln>
          </p:spPr>
        </p:cxnSp>
        <p:sp>
          <p:nvSpPr>
            <p:cNvPr id="366" name="Google Shape;366;p15"/>
            <p:cNvSpPr txBox="1"/>
            <p:nvPr/>
          </p:nvSpPr>
          <p:spPr>
            <a:xfrm>
              <a:off x="624" y="1824"/>
              <a:ext cx="911" cy="44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less than 10</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Analysis of insertion sort</a:t>
            </a:r>
            <a:endParaRPr/>
          </a:p>
        </p:txBody>
      </p:sp>
      <p:sp>
        <p:nvSpPr>
          <p:cNvPr id="373" name="Google Shape;373;p16"/>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We run once through the outer loop, inserting each of n elements; this is a factor of </a:t>
            </a:r>
            <a:r>
              <a:rPr b="1" i="0" lang="en-US" sz="2800" u="none">
                <a:solidFill>
                  <a:srgbClr val="C0504D"/>
                </a:solidFill>
                <a:latin typeface="Trebuchet MS"/>
                <a:ea typeface="Trebuchet MS"/>
                <a:cs typeface="Trebuchet MS"/>
                <a:sym typeface="Trebuchet MS"/>
              </a:rPr>
              <a:t>n</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On average, there are </a:t>
            </a:r>
            <a:r>
              <a:rPr b="1" i="0" lang="en-US" sz="2800" u="none">
                <a:solidFill>
                  <a:srgbClr val="C0504D"/>
                </a:solidFill>
                <a:latin typeface="Trebuchet MS"/>
                <a:ea typeface="Trebuchet MS"/>
                <a:cs typeface="Trebuchet MS"/>
                <a:sym typeface="Trebuchet MS"/>
              </a:rPr>
              <a:t>n/2</a:t>
            </a:r>
            <a:r>
              <a:rPr b="1" i="0" lang="en-US" sz="2800" u="none">
                <a:solidFill>
                  <a:srgbClr val="000000"/>
                </a:solidFill>
                <a:latin typeface="Calibri"/>
                <a:ea typeface="Calibri"/>
                <a:cs typeface="Calibri"/>
                <a:sym typeface="Calibri"/>
              </a:rPr>
              <a:t> elements already sorted</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The inner loop looks at (and moves) half of these</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This gives a second factor of </a:t>
            </a:r>
            <a:r>
              <a:rPr b="1" i="0" lang="en-US" sz="2400" u="none" cap="none" strike="noStrike">
                <a:solidFill>
                  <a:srgbClr val="C0504D"/>
                </a:solidFill>
                <a:latin typeface="Trebuchet MS"/>
                <a:ea typeface="Trebuchet MS"/>
                <a:cs typeface="Trebuchet MS"/>
                <a:sym typeface="Trebuchet MS"/>
              </a:rPr>
              <a:t>n/4</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Hence, the time required for an insertion sort of an array of </a:t>
            </a:r>
            <a:r>
              <a:rPr b="1" i="0" lang="en-US" sz="2800" u="none">
                <a:solidFill>
                  <a:srgbClr val="C0504D"/>
                </a:solidFill>
                <a:latin typeface="Trebuchet MS"/>
                <a:ea typeface="Trebuchet MS"/>
                <a:cs typeface="Trebuchet MS"/>
                <a:sym typeface="Trebuchet MS"/>
              </a:rPr>
              <a:t>n</a:t>
            </a:r>
            <a:r>
              <a:rPr b="1" i="0" lang="en-US" sz="2800" u="none">
                <a:solidFill>
                  <a:srgbClr val="FFFF7F"/>
                </a:solidFill>
                <a:latin typeface="Trebuchet MS"/>
                <a:ea typeface="Trebuchet MS"/>
                <a:cs typeface="Trebuchet MS"/>
                <a:sym typeface="Trebuchet MS"/>
              </a:rPr>
              <a:t> </a:t>
            </a:r>
            <a:r>
              <a:rPr b="1" i="0" lang="en-US" sz="2800" u="none">
                <a:solidFill>
                  <a:srgbClr val="000000"/>
                </a:solidFill>
                <a:latin typeface="Calibri"/>
                <a:ea typeface="Calibri"/>
                <a:cs typeface="Calibri"/>
                <a:sym typeface="Calibri"/>
              </a:rPr>
              <a:t>elements is proportional to</a:t>
            </a:r>
            <a:r>
              <a:rPr b="1" i="0" lang="en-US" sz="2800" u="none">
                <a:solidFill>
                  <a:srgbClr val="C0504D"/>
                </a:solidFill>
                <a:latin typeface="Calibri"/>
                <a:ea typeface="Calibri"/>
                <a:cs typeface="Calibri"/>
                <a:sym typeface="Calibri"/>
              </a:rPr>
              <a:t> </a:t>
            </a:r>
            <a:r>
              <a:rPr b="1" i="0" lang="en-US" sz="2800" u="none">
                <a:solidFill>
                  <a:srgbClr val="C0504D"/>
                </a:solidFill>
                <a:latin typeface="Trebuchet MS"/>
                <a:ea typeface="Trebuchet MS"/>
                <a:cs typeface="Trebuchet MS"/>
                <a:sym typeface="Trebuchet MS"/>
              </a:rPr>
              <a:t>n</a:t>
            </a:r>
            <a:r>
              <a:rPr b="1" baseline="30000" i="0" lang="en-US" sz="2800" u="none">
                <a:solidFill>
                  <a:srgbClr val="C0504D"/>
                </a:solidFill>
                <a:latin typeface="Trebuchet MS"/>
                <a:ea typeface="Trebuchet MS"/>
                <a:cs typeface="Trebuchet MS"/>
                <a:sym typeface="Trebuchet MS"/>
              </a:rPr>
              <a:t>2</a:t>
            </a:r>
            <a:r>
              <a:rPr b="1" i="0" lang="en-US" sz="2800" u="none">
                <a:solidFill>
                  <a:srgbClr val="C0504D"/>
                </a:solidFill>
                <a:latin typeface="Trebuchet MS"/>
                <a:ea typeface="Trebuchet MS"/>
                <a:cs typeface="Trebuchet MS"/>
                <a:sym typeface="Trebuchet MS"/>
              </a:rPr>
              <a:t>/4</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Discarding constants, we find that insertion sort is</a:t>
            </a:r>
            <a:r>
              <a:rPr b="1" i="0" lang="en-US" sz="2800" u="none">
                <a:solidFill>
                  <a:srgbClr val="FFFF7F"/>
                </a:solidFill>
                <a:latin typeface="Trebuchet MS"/>
                <a:ea typeface="Trebuchet MS"/>
                <a:cs typeface="Trebuchet MS"/>
                <a:sym typeface="Trebuchet MS"/>
              </a:rPr>
              <a:t> </a:t>
            </a:r>
            <a:r>
              <a:rPr b="1" i="0" lang="en-US" sz="2800" u="none">
                <a:solidFill>
                  <a:srgbClr val="C0504D"/>
                </a:solidFill>
                <a:latin typeface="Trebuchet MS"/>
                <a:ea typeface="Trebuchet MS"/>
                <a:cs typeface="Trebuchet MS"/>
                <a:sym typeface="Trebuchet MS"/>
              </a:rPr>
              <a:t>O(n</a:t>
            </a:r>
            <a:r>
              <a:rPr b="1" baseline="30000" i="0" lang="en-US" sz="2800" u="none">
                <a:solidFill>
                  <a:srgbClr val="C0504D"/>
                </a:solidFill>
                <a:latin typeface="Trebuchet MS"/>
                <a:ea typeface="Trebuchet MS"/>
                <a:cs typeface="Trebuchet MS"/>
                <a:sym typeface="Trebuchet MS"/>
              </a:rPr>
              <a:t>2</a:t>
            </a:r>
            <a:r>
              <a:rPr b="1" i="0" lang="en-US" sz="2800" u="none">
                <a:solidFill>
                  <a:srgbClr val="C0504D"/>
                </a:solidFill>
                <a:latin typeface="Trebuchet MS"/>
                <a:ea typeface="Trebuchet MS"/>
                <a:cs typeface="Trebuchet MS"/>
                <a:sym typeface="Trebuchet M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sp>
        <p:nvSpPr>
          <p:cNvPr id="379" name="Google Shape;379;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Merge Sort</a:t>
            </a:r>
            <a:endParaRPr/>
          </a:p>
        </p:txBody>
      </p:sp>
      <p:sp>
        <p:nvSpPr>
          <p:cNvPr id="380" name="Google Shape;380;p17"/>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Divide the array in two parts</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Sort left part of the array</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Sort right part of the array</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Merge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Merge Sort (1/3)</a:t>
            </a:r>
            <a:endParaRPr/>
          </a:p>
        </p:txBody>
      </p:sp>
      <p:sp>
        <p:nvSpPr>
          <p:cNvPr id="386" name="Google Shape;386;p18"/>
          <p:cNvSpPr txBox="1"/>
          <p:nvPr/>
        </p:nvSpPr>
        <p:spPr>
          <a:xfrm>
            <a:off x="457200" y="1600200"/>
            <a:ext cx="8458200" cy="4525962"/>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main()</a:t>
            </a:r>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a:t>
            </a:r>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		array a[ N ]</a:t>
            </a:r>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		take input in a[ N ]</a:t>
            </a:r>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		</a:t>
            </a:r>
            <a:r>
              <a:rPr b="1" i="0" lang="en-US" sz="2400" u="sng">
                <a:solidFill>
                  <a:srgbClr val="C00000"/>
                </a:solidFill>
                <a:latin typeface="Courier New"/>
                <a:ea typeface="Courier New"/>
                <a:cs typeface="Courier New"/>
                <a:sym typeface="Courier New"/>
              </a:rPr>
              <a:t>mergeSort(a[ N ])  </a:t>
            </a:r>
            <a:endParaRPr/>
          </a:p>
          <a:p>
            <a:pPr indent="-341312" lvl="0" marL="342900" marR="0" rtl="0" algn="l">
              <a:lnSpc>
                <a:spcPct val="100000"/>
              </a:lnSpc>
              <a:spcBef>
                <a:spcPts val="600"/>
              </a:spcBef>
              <a:spcAft>
                <a:spcPts val="0"/>
              </a:spcAft>
              <a:buClr>
                <a:srgbClr val="00B0F0"/>
              </a:buClr>
              <a:buSzPts val="2400"/>
              <a:buFont typeface="Courier New"/>
              <a:buNone/>
            </a:pPr>
            <a:r>
              <a:rPr b="1" i="0" lang="en-US" sz="2400" u="none">
                <a:solidFill>
                  <a:srgbClr val="00B0F0"/>
                </a:solidFill>
                <a:latin typeface="Courier New"/>
                <a:ea typeface="Courier New"/>
                <a:cs typeface="Courier New"/>
                <a:sym typeface="Courier New"/>
              </a:rPr>
              <a:t>			// the boss does nothing but calls </a:t>
            </a:r>
            <a:endParaRPr/>
          </a:p>
          <a:p>
            <a:pPr indent="-341312" lvl="0" marL="342900" marR="0" rtl="0" algn="l">
              <a:lnSpc>
                <a:spcPct val="100000"/>
              </a:lnSpc>
              <a:spcBef>
                <a:spcPts val="600"/>
              </a:spcBef>
              <a:spcAft>
                <a:spcPts val="0"/>
              </a:spcAft>
              <a:buClr>
                <a:srgbClr val="00B0F0"/>
              </a:buClr>
              <a:buSzPts val="2400"/>
              <a:buFont typeface="Courier New"/>
              <a:buNone/>
            </a:pPr>
            <a:r>
              <a:rPr b="1" i="0" lang="en-US" sz="2400" u="none">
                <a:solidFill>
                  <a:srgbClr val="00B0F0"/>
                </a:solidFill>
                <a:latin typeface="Courier New"/>
                <a:ea typeface="Courier New"/>
                <a:cs typeface="Courier New"/>
                <a:sym typeface="Courier New"/>
              </a:rPr>
              <a:t>			// his P.S. to do the sorting</a:t>
            </a:r>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		print output the sorted array a[ N ]</a:t>
            </a:r>
            <a:endParaRPr/>
          </a:p>
          <a:p>
            <a:pPr indent="-341312" lvl="0" marL="342900" marR="0" rtl="0" algn="l">
              <a:lnSpc>
                <a:spcPct val="100000"/>
              </a:lnSpc>
              <a:spcBef>
                <a:spcPts val="600"/>
              </a:spcBef>
              <a:spcAft>
                <a:spcPts val="0"/>
              </a:spcAft>
              <a:buClr>
                <a:srgbClr val="000000"/>
              </a:buClr>
              <a:buSzPts val="2400"/>
              <a:buFont typeface="Arial"/>
              <a:buNone/>
            </a:pPr>
            <a:r>
              <a:t/>
            </a:r>
            <a:endParaRPr b="1" i="0" sz="2400" u="none">
              <a:solidFill>
                <a:srgbClr val="00B0F0"/>
              </a:solidFill>
              <a:latin typeface="Courier New"/>
              <a:ea typeface="Courier New"/>
              <a:cs typeface="Courier New"/>
              <a:sym typeface="Courier New"/>
            </a:endParaRPr>
          </a:p>
          <a:p>
            <a:pPr indent="-341312" lvl="0" marL="342900" marR="0" rtl="0" algn="l">
              <a:lnSpc>
                <a:spcPct val="100000"/>
              </a:lnSpc>
              <a:spcBef>
                <a:spcPts val="600"/>
              </a:spcBef>
              <a:spcAft>
                <a:spcPts val="0"/>
              </a:spcAft>
              <a:buClr>
                <a:srgbClr val="C00000"/>
              </a:buClr>
              <a:buSzPts val="2400"/>
              <a:buFont typeface="Courier New"/>
              <a:buNone/>
            </a:pPr>
            <a:r>
              <a:rPr b="1" i="0" lang="en-US" sz="2400" u="none">
                <a:solidFill>
                  <a:srgbClr val="C00000"/>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0" name="Shape 390"/>
        <p:cNvGrpSpPr/>
        <p:nvPr/>
      </p:nvGrpSpPr>
      <p:grpSpPr>
        <a:xfrm>
          <a:off x="0" y="0"/>
          <a:ext cx="0" cy="0"/>
          <a:chOff x="0" y="0"/>
          <a:chExt cx="0" cy="0"/>
        </a:xfrm>
      </p:grpSpPr>
      <p:sp>
        <p:nvSpPr>
          <p:cNvPr id="391" name="Google Shape;391;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Merge Sort (2/3)</a:t>
            </a:r>
            <a:endParaRPr/>
          </a:p>
        </p:txBody>
      </p:sp>
      <p:sp>
        <p:nvSpPr>
          <p:cNvPr id="392" name="Google Shape;392;p19"/>
          <p:cNvSpPr txBox="1"/>
          <p:nvPr/>
        </p:nvSpPr>
        <p:spPr>
          <a:xfrm>
            <a:off x="152400" y="1600200"/>
            <a:ext cx="8991600" cy="51054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array mergeSort(a[]){</a:t>
            </a:r>
            <a:r>
              <a:rPr b="1" i="0" lang="en-US" sz="1700" u="none">
                <a:solidFill>
                  <a:srgbClr val="00B0F0"/>
                </a:solidFill>
                <a:latin typeface="Courier New"/>
                <a:ea typeface="Courier New"/>
                <a:cs typeface="Courier New"/>
                <a:sym typeface="Courier New"/>
              </a:rPr>
              <a:t>//returns a sorted array, recursive function</a:t>
            </a:r>
            <a:endParaRPr/>
          </a:p>
          <a:p>
            <a:pPr indent="-341312" lvl="0" marL="342900" marR="0" rtl="0" algn="l">
              <a:lnSpc>
                <a:spcPct val="100000"/>
              </a:lnSpc>
              <a:spcBef>
                <a:spcPts val="400"/>
              </a:spcBef>
              <a:spcAft>
                <a:spcPts val="0"/>
              </a:spcAft>
              <a:buClr>
                <a:srgbClr val="00B0F0"/>
              </a:buClr>
              <a:buSzPts val="1700"/>
              <a:buFont typeface="Courier New"/>
              <a:buNone/>
            </a:pPr>
            <a:r>
              <a:rPr b="1" i="0" lang="en-US" sz="1700" u="none">
                <a:solidFill>
                  <a:srgbClr val="00B0F0"/>
                </a:solidFill>
                <a:latin typeface="Courier New"/>
                <a:ea typeface="Courier New"/>
                <a:cs typeface="Courier New"/>
                <a:sym typeface="Courier New"/>
              </a:rPr>
              <a:t>	</a:t>
            </a:r>
            <a:r>
              <a:rPr b="1" i="0" lang="en-US" sz="1700" u="none">
                <a:solidFill>
                  <a:srgbClr val="C00000"/>
                </a:solidFill>
                <a:latin typeface="Courier New"/>
                <a:ea typeface="Courier New"/>
                <a:cs typeface="Courier New"/>
                <a:sym typeface="Courier New"/>
              </a:rPr>
              <a:t>N = size of array a[]</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left = 0</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right = N-1</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mid = (left + right) / 2</a:t>
            </a:r>
            <a:endParaRPr/>
          </a:p>
          <a:p>
            <a:pPr indent="-341312" lvl="0" marL="342900" marR="0" rtl="0" algn="l">
              <a:lnSpc>
                <a:spcPct val="100000"/>
              </a:lnSpc>
              <a:spcBef>
                <a:spcPts val="400"/>
              </a:spcBef>
              <a:spcAft>
                <a:spcPts val="0"/>
              </a:spcAft>
              <a:buClr>
                <a:srgbClr val="000000"/>
              </a:buClr>
              <a:buSzPts val="1700"/>
              <a:buFont typeface="Arial"/>
              <a:buNone/>
            </a:pPr>
            <a:r>
              <a:t/>
            </a:r>
            <a:endParaRPr b="1" i="0" sz="1700" u="none">
              <a:solidFill>
                <a:srgbClr val="C00000"/>
              </a:solidFill>
              <a:latin typeface="Courier New"/>
              <a:ea typeface="Courier New"/>
              <a:cs typeface="Courier New"/>
              <a:sym typeface="Courier New"/>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leftArray  = a[0... mid]</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rightArray = a[mid +1 ... right]</a:t>
            </a:r>
            <a:endParaRPr/>
          </a:p>
          <a:p>
            <a:pPr indent="-341312" lvl="0" marL="342900" marR="0" rtl="0" algn="l">
              <a:lnSpc>
                <a:spcPct val="100000"/>
              </a:lnSpc>
              <a:spcBef>
                <a:spcPts val="300"/>
              </a:spcBef>
              <a:spcAft>
                <a:spcPts val="0"/>
              </a:spcAft>
              <a:buClr>
                <a:srgbClr val="000000"/>
              </a:buClr>
              <a:buSzPts val="1200"/>
              <a:buFont typeface="Arial"/>
              <a:buNone/>
            </a:pPr>
            <a:r>
              <a:t/>
            </a:r>
            <a:endParaRPr b="1" i="0" sz="1200" u="none">
              <a:solidFill>
                <a:srgbClr val="C00000"/>
              </a:solidFill>
              <a:latin typeface="Courier New"/>
              <a:ea typeface="Courier New"/>
              <a:cs typeface="Courier New"/>
              <a:sym typeface="Courier New"/>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leftSortedArray = </a:t>
            </a:r>
            <a:r>
              <a:rPr b="1" i="0" lang="en-US" sz="1700" u="sng">
                <a:solidFill>
                  <a:srgbClr val="C00000"/>
                </a:solidFill>
                <a:latin typeface="Courier New"/>
                <a:ea typeface="Courier New"/>
                <a:cs typeface="Courier New"/>
                <a:sym typeface="Courier New"/>
              </a:rPr>
              <a:t>mergeSort(leftArray[])  </a:t>
            </a:r>
            <a:r>
              <a:rPr b="1" i="0" lang="en-US" sz="1700" u="none">
                <a:solidFill>
                  <a:srgbClr val="C00000"/>
                </a:solidFill>
                <a:latin typeface="Courier New"/>
                <a:ea typeface="Courier New"/>
                <a:cs typeface="Courier New"/>
                <a:sym typeface="Courier New"/>
              </a:rPr>
              <a:t>// sort left array</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rightSortedArray = </a:t>
            </a:r>
            <a:r>
              <a:rPr b="1" i="0" lang="en-US" sz="1700" u="sng">
                <a:solidFill>
                  <a:srgbClr val="C00000"/>
                </a:solidFill>
                <a:latin typeface="Courier New"/>
                <a:ea typeface="Courier New"/>
                <a:cs typeface="Courier New"/>
                <a:sym typeface="Courier New"/>
              </a:rPr>
              <a:t>mergeSort(rightArray[]) </a:t>
            </a:r>
            <a:r>
              <a:rPr b="1" i="0" lang="en-US" sz="1700" u="none">
                <a:solidFill>
                  <a:srgbClr val="C00000"/>
                </a:solidFill>
                <a:latin typeface="Courier New"/>
                <a:ea typeface="Courier New"/>
                <a:cs typeface="Courier New"/>
                <a:sym typeface="Courier New"/>
              </a:rPr>
              <a:t>// sort right array</a:t>
            </a:r>
            <a:endParaRPr/>
          </a:p>
          <a:p>
            <a:pPr indent="-341312" lvl="0" marL="342900" marR="0" rtl="0" algn="l">
              <a:lnSpc>
                <a:spcPct val="100000"/>
              </a:lnSpc>
              <a:spcBef>
                <a:spcPts val="200"/>
              </a:spcBef>
              <a:spcAft>
                <a:spcPts val="0"/>
              </a:spcAft>
              <a:buClr>
                <a:srgbClr val="000000"/>
              </a:buClr>
              <a:buSzPts val="900"/>
              <a:buFont typeface="Arial"/>
              <a:buNone/>
            </a:pPr>
            <a:r>
              <a:t/>
            </a:r>
            <a:endParaRPr b="1" i="0" sz="900" u="none">
              <a:solidFill>
                <a:srgbClr val="C00000"/>
              </a:solidFill>
              <a:latin typeface="Courier New"/>
              <a:ea typeface="Courier New"/>
              <a:cs typeface="Courier New"/>
              <a:sym typeface="Courier New"/>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totalSortedArray = </a:t>
            </a:r>
            <a:r>
              <a:rPr b="1" i="0" lang="en-US" sz="2000" u="sng">
                <a:solidFill>
                  <a:srgbClr val="C00000"/>
                </a:solidFill>
                <a:latin typeface="Courier New"/>
                <a:ea typeface="Courier New"/>
                <a:cs typeface="Courier New"/>
                <a:sym typeface="Courier New"/>
              </a:rPr>
              <a:t>merge </a:t>
            </a:r>
            <a:r>
              <a:rPr b="1" i="0" lang="en-US" sz="1700" u="sng">
                <a:solidFill>
                  <a:srgbClr val="C00000"/>
                </a:solidFill>
                <a:latin typeface="Courier New"/>
                <a:ea typeface="Courier New"/>
                <a:cs typeface="Courier New"/>
                <a:sym typeface="Courier New"/>
              </a:rPr>
              <a:t>(leftSortedArray[],rightSortedArray[])</a:t>
            </a:r>
            <a:endParaRPr/>
          </a:p>
          <a:p>
            <a:pPr indent="-341312" lvl="0" marL="342900" marR="0" rtl="0" algn="l">
              <a:lnSpc>
                <a:spcPct val="100000"/>
              </a:lnSpc>
              <a:spcBef>
                <a:spcPts val="100"/>
              </a:spcBef>
              <a:spcAft>
                <a:spcPts val="0"/>
              </a:spcAft>
              <a:buClr>
                <a:srgbClr val="000000"/>
              </a:buClr>
              <a:buSzPts val="400"/>
              <a:buFont typeface="Arial"/>
              <a:buNone/>
            </a:pPr>
            <a:r>
              <a:t/>
            </a:r>
            <a:endParaRPr b="1" i="0" sz="400" u="sng">
              <a:solidFill>
                <a:srgbClr val="C00000"/>
              </a:solidFill>
              <a:latin typeface="Courier New"/>
              <a:ea typeface="Courier New"/>
              <a:cs typeface="Courier New"/>
              <a:sym typeface="Courier New"/>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	return totalSortedArray[]		</a:t>
            </a:r>
            <a:endParaRPr/>
          </a:p>
          <a:p>
            <a:pPr indent="-341312" lvl="0" marL="342900" marR="0" rtl="0" algn="l">
              <a:lnSpc>
                <a:spcPct val="100000"/>
              </a:lnSpc>
              <a:spcBef>
                <a:spcPts val="400"/>
              </a:spcBef>
              <a:spcAft>
                <a:spcPts val="0"/>
              </a:spcAft>
              <a:buClr>
                <a:srgbClr val="C00000"/>
              </a:buClr>
              <a:buSzPts val="1700"/>
              <a:buFont typeface="Courier New"/>
              <a:buNone/>
            </a:pPr>
            <a:r>
              <a:rPr b="1" i="0" lang="en-US" sz="1700" u="none">
                <a:solidFill>
                  <a:srgbClr val="C00000"/>
                </a:solidFill>
                <a:latin typeface="Courier New"/>
                <a:ea typeface="Courier New"/>
                <a:cs typeface="Courier New"/>
                <a:sym typeface="Courier New"/>
              </a:rPr>
              <a:t>}</a:t>
            </a:r>
            <a:endParaRPr/>
          </a:p>
        </p:txBody>
      </p:sp>
      <p:sp>
        <p:nvSpPr>
          <p:cNvPr id="393" name="Google Shape;393;p19"/>
          <p:cNvSpPr txBox="1"/>
          <p:nvPr/>
        </p:nvSpPr>
        <p:spPr>
          <a:xfrm>
            <a:off x="4648200" y="2209800"/>
            <a:ext cx="4114800" cy="5810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What’s Missing???</a:t>
            </a:r>
            <a:endParaRPr/>
          </a:p>
        </p:txBody>
      </p:sp>
      <p:sp>
        <p:nvSpPr>
          <p:cNvPr id="394" name="Google Shape;394;p19"/>
          <p:cNvSpPr txBox="1"/>
          <p:nvPr/>
        </p:nvSpPr>
        <p:spPr>
          <a:xfrm>
            <a:off x="4648200" y="2743200"/>
            <a:ext cx="4114800" cy="3984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Base Case! (When to stop?)</a:t>
            </a:r>
            <a:endParaRPr/>
          </a:p>
        </p:txBody>
      </p:sp>
      <p:sp>
        <p:nvSpPr>
          <p:cNvPr id="395" name="Google Shape;395;p19"/>
          <p:cNvSpPr txBox="1"/>
          <p:nvPr/>
        </p:nvSpPr>
        <p:spPr>
          <a:xfrm>
            <a:off x="533400" y="2190750"/>
            <a:ext cx="609600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9966FF"/>
              </a:buClr>
              <a:buSzPts val="1800"/>
              <a:buFont typeface="Courier New"/>
              <a:buNone/>
            </a:pPr>
            <a:r>
              <a:rPr b="1" i="0" lang="en-US" sz="1800" u="none">
                <a:solidFill>
                  <a:srgbClr val="9966FF"/>
                </a:solidFill>
                <a:latin typeface="Courier New"/>
                <a:ea typeface="Courier New"/>
                <a:cs typeface="Courier New"/>
                <a:sym typeface="Courier New"/>
              </a:rPr>
              <a:t>if( N == 1) return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5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9" name="Shape 399"/>
        <p:cNvGrpSpPr/>
        <p:nvPr/>
      </p:nvGrpSpPr>
      <p:grpSpPr>
        <a:xfrm>
          <a:off x="0" y="0"/>
          <a:ext cx="0" cy="0"/>
          <a:chOff x="0" y="0"/>
          <a:chExt cx="0" cy="0"/>
        </a:xfrm>
      </p:grpSpPr>
      <p:sp>
        <p:nvSpPr>
          <p:cNvPr id="400" name="Google Shape;400;p20"/>
          <p:cNvSpPr txBox="1"/>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Merge Sort (3/3)</a:t>
            </a:r>
            <a:endParaRPr/>
          </a:p>
        </p:txBody>
      </p:sp>
      <p:sp>
        <p:nvSpPr>
          <p:cNvPr id="401" name="Google Shape;401;p20"/>
          <p:cNvSpPr txBox="1"/>
          <p:nvPr/>
        </p:nvSpPr>
        <p:spPr>
          <a:xfrm>
            <a:off x="76200" y="1020762"/>
            <a:ext cx="8839200" cy="54864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C00000"/>
              </a:buClr>
              <a:buSzPts val="1800"/>
              <a:buFont typeface="Courier New"/>
              <a:buNone/>
            </a:pPr>
            <a:r>
              <a:rPr b="1" i="0" lang="en-US" sz="1800" u="none">
                <a:solidFill>
                  <a:srgbClr val="C00000"/>
                </a:solidFill>
                <a:latin typeface="Courier New"/>
                <a:ea typeface="Courier New"/>
                <a:cs typeface="Courier New"/>
                <a:sym typeface="Courier New"/>
              </a:rPr>
              <a:t>array merge </a:t>
            </a:r>
            <a:r>
              <a:rPr b="1" i="0" lang="en-US" sz="1600" u="none">
                <a:solidFill>
                  <a:srgbClr val="C00000"/>
                </a:solidFill>
                <a:latin typeface="Courier New"/>
                <a:ea typeface="Courier New"/>
                <a:cs typeface="Courier New"/>
                <a:sym typeface="Courier New"/>
              </a:rPr>
              <a:t>(leftSortedArray[] , rightSortedArray[]){</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leftIndex = 0,	rightIndex = 0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L = size of array leftSortedArray[],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R = size of array rightSortedArray[]</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array resultArray[],    k = 0   </a:t>
            </a:r>
            <a:r>
              <a:rPr b="1" i="0" lang="en-US" sz="1600" u="none">
                <a:solidFill>
                  <a:srgbClr val="00B0F0"/>
                </a:solidFill>
                <a:latin typeface="Courier New"/>
                <a:ea typeface="Courier New"/>
                <a:cs typeface="Courier New"/>
                <a:sym typeface="Courier New"/>
              </a:rPr>
              <a:t>// k indicates resultArray[]index</a:t>
            </a:r>
            <a:endParaRPr/>
          </a:p>
          <a:p>
            <a:pPr indent="-341312" lvl="0" marL="342900" marR="0" rtl="0" algn="l">
              <a:lnSpc>
                <a:spcPct val="100000"/>
              </a:lnSpc>
              <a:spcBef>
                <a:spcPts val="200"/>
              </a:spcBef>
              <a:spcAft>
                <a:spcPts val="0"/>
              </a:spcAft>
              <a:buClr>
                <a:srgbClr val="000000"/>
              </a:buClr>
              <a:buSzPts val="1000"/>
              <a:buFont typeface="Arial"/>
              <a:buNone/>
            </a:pPr>
            <a:r>
              <a:t/>
            </a:r>
            <a:endParaRPr b="1" i="0" sz="1000" u="none">
              <a:solidFill>
                <a:srgbClr val="C00000"/>
              </a:solidFill>
              <a:latin typeface="Courier New"/>
              <a:ea typeface="Courier New"/>
              <a:cs typeface="Courier New"/>
              <a:sym typeface="Courier New"/>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while( leftIndex &lt; L || rightIndex &lt; R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a:t>
            </a:r>
            <a:r>
              <a:rPr b="1" i="0" lang="en-US" sz="1600" u="none">
                <a:solidFill>
                  <a:srgbClr val="00B0F0"/>
                </a:solidFill>
                <a:latin typeface="Courier New"/>
                <a:ea typeface="Courier New"/>
                <a:cs typeface="Courier New"/>
                <a:sym typeface="Courier New"/>
              </a:rPr>
              <a:t>// first check if either of leftIndex or rightIndex  has exceeded  // array limit, in that case we have only one option</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if( leftSortedArray[leftIndex] &lt;= rightSortedArray[rightIndex]){</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resultArray[k] = leftSortedArray[leftIndex]</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leftIndex ++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if( leftSortedArray[leftIndex] &gt; rightSortedArray[rightIndex]){</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resultArray[k] = leftSortedArray[rightIndex]</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rightIndex ++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  return resultArray[]</a:t>
            </a:r>
            <a:endParaRPr/>
          </a:p>
          <a:p>
            <a:pPr indent="-341312" lvl="0" marL="342900" marR="0" rtl="0" algn="l">
              <a:lnSpc>
                <a:spcPct val="100000"/>
              </a:lnSpc>
              <a:spcBef>
                <a:spcPts val="400"/>
              </a:spcBef>
              <a:spcAft>
                <a:spcPts val="0"/>
              </a:spcAft>
              <a:buClr>
                <a:srgbClr val="C00000"/>
              </a:buClr>
              <a:buSzPts val="1600"/>
              <a:buFont typeface="Courier New"/>
              <a:buNone/>
            </a:pPr>
            <a:r>
              <a:rPr b="1" i="0" lang="en-US" sz="1600" u="none">
                <a:solidFill>
                  <a:srgbClr val="C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600" u="none">
              <a:solidFill>
                <a:srgbClr val="C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6" name="Shape 406"/>
        <p:cNvGrpSpPr/>
        <p:nvPr/>
      </p:nvGrpSpPr>
      <p:grpSpPr>
        <a:xfrm>
          <a:off x="0" y="0"/>
          <a:ext cx="0" cy="0"/>
          <a:chOff x="0" y="0"/>
          <a:chExt cx="0" cy="0"/>
        </a:xfrm>
      </p:grpSpPr>
      <p:sp>
        <p:nvSpPr>
          <p:cNvPr id="407" name="Google Shape;407;p21"/>
          <p:cNvSpPr txBox="1"/>
          <p:nvPr/>
        </p:nvSpPr>
        <p:spPr>
          <a:xfrm>
            <a:off x="304800" y="228600"/>
            <a:ext cx="8610600" cy="581025"/>
          </a:xfrm>
          <a:prstGeom prst="rect">
            <a:avLst/>
          </a:prstGeom>
          <a:solidFill>
            <a:srgbClr val="FFFFFF"/>
          </a:solidFill>
          <a:ln>
            <a:noFill/>
          </a:ln>
        </p:spPr>
        <p:txBody>
          <a:bodyPr anchorCtr="0" anchor="t" bIns="46800" lIns="90000" spcFirstLastPara="1" rIns="90000" wrap="square" tIns="46800">
            <a:spAutoFit/>
          </a:bodyPr>
          <a:lstStyle/>
          <a:p>
            <a:pPr indent="-455612" lvl="0" marL="45720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Merge Sort</a:t>
            </a:r>
            <a:endParaRPr/>
          </a:p>
        </p:txBody>
      </p:sp>
      <p:graphicFrame>
        <p:nvGraphicFramePr>
          <p:cNvPr id="408" name="Google Shape;408;p21"/>
          <p:cNvGraphicFramePr/>
          <p:nvPr/>
        </p:nvGraphicFramePr>
        <p:xfrm>
          <a:off x="1600200" y="1404937"/>
          <a:ext cx="3000000" cy="3000000"/>
        </p:xfrm>
        <a:graphic>
          <a:graphicData uri="http://schemas.openxmlformats.org/drawingml/2006/table">
            <a:tbl>
              <a:tblPr>
                <a:noFill/>
                <a:tableStyleId>{E1A66335-34C4-4915-8968-F52FB587E968}</a:tableStyleId>
              </a:tblPr>
              <a:tblGrid>
                <a:gridCol w="590550"/>
                <a:gridCol w="590550"/>
                <a:gridCol w="590550"/>
                <a:gridCol w="590550"/>
                <a:gridCol w="590550"/>
                <a:gridCol w="590550"/>
                <a:gridCol w="571500"/>
                <a:gridCol w="60960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09" name="Google Shape;409;p21"/>
          <p:cNvGraphicFramePr/>
          <p:nvPr/>
        </p:nvGraphicFramePr>
        <p:xfrm>
          <a:off x="1066800" y="2149475"/>
          <a:ext cx="3000000" cy="3000000"/>
        </p:xfrm>
        <a:graphic>
          <a:graphicData uri="http://schemas.openxmlformats.org/drawingml/2006/table">
            <a:tbl>
              <a:tblPr>
                <a:noFill/>
                <a:tableStyleId>{E1A66335-34C4-4915-8968-F52FB587E968}</a:tableStyleId>
              </a:tblPr>
              <a:tblGrid>
                <a:gridCol w="590550"/>
                <a:gridCol w="590550"/>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0" name="Google Shape;410;p21"/>
          <p:cNvGraphicFramePr/>
          <p:nvPr/>
        </p:nvGraphicFramePr>
        <p:xfrm>
          <a:off x="4533900" y="2119312"/>
          <a:ext cx="3000000" cy="3000000"/>
        </p:xfrm>
        <a:graphic>
          <a:graphicData uri="http://schemas.openxmlformats.org/drawingml/2006/table">
            <a:tbl>
              <a:tblPr>
                <a:noFill/>
                <a:tableStyleId>{E1A66335-34C4-4915-8968-F52FB587E968}</a:tableStyleId>
              </a:tblPr>
              <a:tblGrid>
                <a:gridCol w="590550"/>
                <a:gridCol w="514350"/>
                <a:gridCol w="6667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1" name="Google Shape;411;p21"/>
          <p:cNvGraphicFramePr/>
          <p:nvPr/>
        </p:nvGraphicFramePr>
        <p:xfrm>
          <a:off x="838200" y="2862262"/>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2" name="Google Shape;412;p21"/>
          <p:cNvGraphicFramePr/>
          <p:nvPr/>
        </p:nvGraphicFramePr>
        <p:xfrm>
          <a:off x="2628900" y="2862262"/>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3" name="Google Shape;413;p21"/>
          <p:cNvGraphicFramePr/>
          <p:nvPr/>
        </p:nvGraphicFramePr>
        <p:xfrm>
          <a:off x="4324350" y="2847975"/>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4" name="Google Shape;414;p21"/>
          <p:cNvGraphicFramePr/>
          <p:nvPr/>
        </p:nvGraphicFramePr>
        <p:xfrm>
          <a:off x="6081712" y="2847975"/>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5" name="Google Shape;415;p21"/>
          <p:cNvGraphicFramePr/>
          <p:nvPr/>
        </p:nvGraphicFramePr>
        <p:xfrm>
          <a:off x="685800" y="3548062"/>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6" name="Google Shape;416;p21"/>
          <p:cNvGraphicFramePr/>
          <p:nvPr/>
        </p:nvGraphicFramePr>
        <p:xfrm>
          <a:off x="1614487" y="3548062"/>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7" name="Google Shape;417;p21"/>
          <p:cNvGraphicFramePr/>
          <p:nvPr/>
        </p:nvGraphicFramePr>
        <p:xfrm>
          <a:off x="2452687" y="3548062"/>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8" name="Google Shape;418;p21"/>
          <p:cNvGraphicFramePr/>
          <p:nvPr/>
        </p:nvGraphicFramePr>
        <p:xfrm>
          <a:off x="3309937" y="3533775"/>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19" name="Google Shape;419;p21"/>
          <p:cNvGraphicFramePr/>
          <p:nvPr/>
        </p:nvGraphicFramePr>
        <p:xfrm>
          <a:off x="4176712" y="3519487"/>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0" name="Google Shape;420;p21"/>
          <p:cNvGraphicFramePr/>
          <p:nvPr/>
        </p:nvGraphicFramePr>
        <p:xfrm>
          <a:off x="5010150" y="3505200"/>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1" name="Google Shape;421;p21"/>
          <p:cNvGraphicFramePr/>
          <p:nvPr/>
        </p:nvGraphicFramePr>
        <p:xfrm>
          <a:off x="5848350" y="3519487"/>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2" name="Google Shape;422;p21"/>
          <p:cNvGraphicFramePr/>
          <p:nvPr/>
        </p:nvGraphicFramePr>
        <p:xfrm>
          <a:off x="6791325" y="3519487"/>
          <a:ext cx="3000000" cy="3000000"/>
        </p:xfrm>
        <a:graphic>
          <a:graphicData uri="http://schemas.openxmlformats.org/drawingml/2006/table">
            <a:tbl>
              <a:tblPr>
                <a:noFill/>
                <a:tableStyleId>{E1A66335-34C4-4915-8968-F52FB587E968}</a:tableStyleId>
              </a:tblPr>
              <a:tblGrid>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1367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3" name="Google Shape;423;p21"/>
          <p:cNvGraphicFramePr/>
          <p:nvPr/>
        </p:nvGraphicFramePr>
        <p:xfrm>
          <a:off x="1752600" y="5605462"/>
          <a:ext cx="3000000" cy="3000000"/>
        </p:xfrm>
        <a:graphic>
          <a:graphicData uri="http://schemas.openxmlformats.org/drawingml/2006/table">
            <a:tbl>
              <a:tblPr>
                <a:noFill/>
                <a:tableStyleId>{E1A66335-34C4-4915-8968-F52FB587E968}</a:tableStyleId>
              </a:tblPr>
              <a:tblGrid>
                <a:gridCol w="590550"/>
                <a:gridCol w="590550"/>
                <a:gridCol w="590550"/>
                <a:gridCol w="590550"/>
                <a:gridCol w="590550"/>
                <a:gridCol w="590550"/>
                <a:gridCol w="571500"/>
                <a:gridCol w="60960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4" name="Google Shape;424;p21"/>
          <p:cNvGraphicFramePr/>
          <p:nvPr/>
        </p:nvGraphicFramePr>
        <p:xfrm>
          <a:off x="1181100" y="4892675"/>
          <a:ext cx="3000000" cy="3000000"/>
        </p:xfrm>
        <a:graphic>
          <a:graphicData uri="http://schemas.openxmlformats.org/drawingml/2006/table">
            <a:tbl>
              <a:tblPr>
                <a:noFill/>
                <a:tableStyleId>{E1A66335-34C4-4915-8968-F52FB587E968}</a:tableStyleId>
              </a:tblPr>
              <a:tblGrid>
                <a:gridCol w="590550"/>
                <a:gridCol w="590550"/>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5" name="Google Shape;425;p21"/>
          <p:cNvGraphicFramePr/>
          <p:nvPr/>
        </p:nvGraphicFramePr>
        <p:xfrm>
          <a:off x="4648200" y="4876800"/>
          <a:ext cx="3000000" cy="3000000"/>
        </p:xfrm>
        <a:graphic>
          <a:graphicData uri="http://schemas.openxmlformats.org/drawingml/2006/table">
            <a:tbl>
              <a:tblPr>
                <a:noFill/>
                <a:tableStyleId>{E1A66335-34C4-4915-8968-F52FB587E968}</a:tableStyleId>
              </a:tblPr>
              <a:tblGrid>
                <a:gridCol w="590550"/>
                <a:gridCol w="590550"/>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6" name="Google Shape;426;p21"/>
          <p:cNvGraphicFramePr/>
          <p:nvPr/>
        </p:nvGraphicFramePr>
        <p:xfrm>
          <a:off x="885825" y="4219575"/>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5</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7" name="Google Shape;427;p21"/>
          <p:cNvGraphicFramePr/>
          <p:nvPr/>
        </p:nvGraphicFramePr>
        <p:xfrm>
          <a:off x="2676525" y="4219575"/>
          <a:ext cx="3000000" cy="3000000"/>
        </p:xfrm>
        <a:graphic>
          <a:graphicData uri="http://schemas.openxmlformats.org/drawingml/2006/table">
            <a:tbl>
              <a:tblPr>
                <a:noFill/>
                <a:tableStyleId>{E1A66335-34C4-4915-8968-F52FB587E968}</a:tableStyleId>
              </a:tblPr>
              <a:tblGrid>
                <a:gridCol w="600075"/>
                <a:gridCol w="581025"/>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1</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4</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8" name="Google Shape;428;p21"/>
          <p:cNvGraphicFramePr/>
          <p:nvPr/>
        </p:nvGraphicFramePr>
        <p:xfrm>
          <a:off x="4371975" y="4191000"/>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3</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7</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graphicFrame>
        <p:nvGraphicFramePr>
          <p:cNvPr id="429" name="Google Shape;429;p21"/>
          <p:cNvGraphicFramePr/>
          <p:nvPr/>
        </p:nvGraphicFramePr>
        <p:xfrm>
          <a:off x="6072187" y="4176712"/>
          <a:ext cx="3000000" cy="3000000"/>
        </p:xfrm>
        <a:graphic>
          <a:graphicData uri="http://schemas.openxmlformats.org/drawingml/2006/table">
            <a:tbl>
              <a:tblPr>
                <a:noFill/>
                <a:tableStyleId>{E1A66335-34C4-4915-8968-F52FB587E968}</a:tableStyleId>
              </a:tblPr>
              <a:tblGrid>
                <a:gridCol w="590550"/>
                <a:gridCol w="590550"/>
              </a:tblGrid>
              <a:tr h="366700">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a:t>
                      </a:r>
                      <a:endParaRPr/>
                    </a:p>
                  </a:txBody>
                  <a:tcPr marT="45725" marB="45725" marR="90000" marL="90000">
                    <a:lnL cap="flat" cmpd="sng" w="136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6</a:t>
                      </a:r>
                      <a:endParaRPr/>
                    </a:p>
                  </a:txBody>
                  <a:tcPr marT="45725" marB="45725" marR="90000" marL="90000">
                    <a:lnL cap="flat" cmpd="sng" w="9525">
                      <a:solidFill>
                        <a:srgbClr val="000000"/>
                      </a:solidFill>
                      <a:prstDash val="solid"/>
                      <a:round/>
                      <a:headEnd len="sm" w="sm" type="none"/>
                      <a:tailEnd len="sm" w="sm" type="none"/>
                    </a:lnL>
                    <a:lnR cap="flat" cmpd="sng" w="13675">
                      <a:solidFill>
                        <a:srgbClr val="000000"/>
                      </a:solidFill>
                      <a:prstDash val="solid"/>
                      <a:round/>
                      <a:headEnd len="sm" w="sm" type="none"/>
                      <a:tailEnd len="sm" w="sm" type="none"/>
                    </a:lnR>
                    <a:lnT cap="flat" cmpd="sng" w="13675">
                      <a:solidFill>
                        <a:srgbClr val="000000"/>
                      </a:solidFill>
                      <a:prstDash val="solid"/>
                      <a:round/>
                      <a:headEnd len="sm" w="sm" type="none"/>
                      <a:tailEnd len="sm" w="sm" type="none"/>
                    </a:lnT>
                    <a:lnB cap="flat" cmpd="sng" w="13675">
                      <a:solidFill>
                        <a:srgbClr val="000000"/>
                      </a:solidFill>
                      <a:prstDash val="solid"/>
                      <a:round/>
                      <a:headEnd len="sm" w="sm" type="none"/>
                      <a:tailEnd len="sm" w="sm" type="none"/>
                    </a:lnB>
                  </a:tcPr>
                </a:tc>
              </a:tr>
            </a:tbl>
          </a:graphicData>
        </a:graphic>
      </p:graphicFrame>
      <p:cxnSp>
        <p:nvCxnSpPr>
          <p:cNvPr id="430" name="Google Shape;430;p21"/>
          <p:cNvCxnSpPr/>
          <p:nvPr/>
        </p:nvCxnSpPr>
        <p:spPr>
          <a:xfrm flipH="1">
            <a:off x="2589212" y="1785937"/>
            <a:ext cx="688975" cy="309562"/>
          </a:xfrm>
          <a:prstGeom prst="straightConnector1">
            <a:avLst/>
          </a:prstGeom>
          <a:noFill/>
          <a:ln cap="sq" cmpd="sng" w="9525">
            <a:solidFill>
              <a:srgbClr val="000000"/>
            </a:solidFill>
            <a:prstDash val="solid"/>
            <a:miter lim="800000"/>
            <a:headEnd len="med" w="med" type="none"/>
            <a:tailEnd len="med" w="med" type="triangle"/>
          </a:ln>
        </p:spPr>
      </p:cxnSp>
      <p:cxnSp>
        <p:nvCxnSpPr>
          <p:cNvPr id="431" name="Google Shape;431;p21"/>
          <p:cNvCxnSpPr/>
          <p:nvPr/>
        </p:nvCxnSpPr>
        <p:spPr>
          <a:xfrm>
            <a:off x="5029200" y="1771650"/>
            <a:ext cx="76200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432" name="Google Shape;432;p21"/>
          <p:cNvCxnSpPr/>
          <p:nvPr/>
        </p:nvCxnSpPr>
        <p:spPr>
          <a:xfrm flipH="1">
            <a:off x="1522412" y="2514600"/>
            <a:ext cx="536575"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433" name="Google Shape;433;p21"/>
          <p:cNvCxnSpPr/>
          <p:nvPr/>
        </p:nvCxnSpPr>
        <p:spPr>
          <a:xfrm>
            <a:off x="2667000" y="2514600"/>
            <a:ext cx="53340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434" name="Google Shape;434;p21"/>
          <p:cNvCxnSpPr/>
          <p:nvPr/>
        </p:nvCxnSpPr>
        <p:spPr>
          <a:xfrm flipH="1">
            <a:off x="989012" y="3276600"/>
            <a:ext cx="2317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35" name="Google Shape;435;p21"/>
          <p:cNvCxnSpPr/>
          <p:nvPr/>
        </p:nvCxnSpPr>
        <p:spPr>
          <a:xfrm>
            <a:off x="1676400" y="3276600"/>
            <a:ext cx="3048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36" name="Google Shape;436;p21"/>
          <p:cNvCxnSpPr/>
          <p:nvPr/>
        </p:nvCxnSpPr>
        <p:spPr>
          <a:xfrm flipH="1">
            <a:off x="2741612" y="3276600"/>
            <a:ext cx="2317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37" name="Google Shape;437;p21"/>
          <p:cNvCxnSpPr/>
          <p:nvPr/>
        </p:nvCxnSpPr>
        <p:spPr>
          <a:xfrm>
            <a:off x="3429000" y="3276600"/>
            <a:ext cx="3048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38" name="Google Shape;438;p21"/>
          <p:cNvCxnSpPr/>
          <p:nvPr/>
        </p:nvCxnSpPr>
        <p:spPr>
          <a:xfrm flipH="1">
            <a:off x="4384675" y="3243262"/>
            <a:ext cx="2317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39" name="Google Shape;439;p21"/>
          <p:cNvCxnSpPr/>
          <p:nvPr/>
        </p:nvCxnSpPr>
        <p:spPr>
          <a:xfrm>
            <a:off x="5072062" y="3243262"/>
            <a:ext cx="3048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0" name="Google Shape;440;p21"/>
          <p:cNvCxnSpPr/>
          <p:nvPr/>
        </p:nvCxnSpPr>
        <p:spPr>
          <a:xfrm flipH="1">
            <a:off x="6189662" y="3243262"/>
            <a:ext cx="2317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1" name="Google Shape;441;p21"/>
          <p:cNvCxnSpPr/>
          <p:nvPr/>
        </p:nvCxnSpPr>
        <p:spPr>
          <a:xfrm>
            <a:off x="6877050" y="3243262"/>
            <a:ext cx="3048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2" name="Google Shape;442;p21"/>
          <p:cNvCxnSpPr/>
          <p:nvPr/>
        </p:nvCxnSpPr>
        <p:spPr>
          <a:xfrm flipH="1">
            <a:off x="4903787" y="2505075"/>
            <a:ext cx="536575"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443" name="Google Shape;443;p21"/>
          <p:cNvCxnSpPr/>
          <p:nvPr/>
        </p:nvCxnSpPr>
        <p:spPr>
          <a:xfrm>
            <a:off x="6048375" y="2505075"/>
            <a:ext cx="533400" cy="304800"/>
          </a:xfrm>
          <a:prstGeom prst="straightConnector1">
            <a:avLst/>
          </a:prstGeom>
          <a:noFill/>
          <a:ln cap="sq" cmpd="sng" w="9525">
            <a:solidFill>
              <a:srgbClr val="000000"/>
            </a:solidFill>
            <a:prstDash val="solid"/>
            <a:miter lim="800000"/>
            <a:headEnd len="med" w="med" type="none"/>
            <a:tailEnd len="med" w="med" type="triangle"/>
          </a:ln>
        </p:spPr>
      </p:cxnSp>
      <p:cxnSp>
        <p:nvCxnSpPr>
          <p:cNvPr id="444" name="Google Shape;444;p21"/>
          <p:cNvCxnSpPr/>
          <p:nvPr/>
        </p:nvCxnSpPr>
        <p:spPr>
          <a:xfrm>
            <a:off x="1066800" y="3962400"/>
            <a:ext cx="2286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5" name="Google Shape;445;p21"/>
          <p:cNvCxnSpPr/>
          <p:nvPr/>
        </p:nvCxnSpPr>
        <p:spPr>
          <a:xfrm flipH="1">
            <a:off x="1751012" y="3962400"/>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6" name="Google Shape;446;p21"/>
          <p:cNvCxnSpPr/>
          <p:nvPr/>
        </p:nvCxnSpPr>
        <p:spPr>
          <a:xfrm>
            <a:off x="2747962" y="3962400"/>
            <a:ext cx="2286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7" name="Google Shape;447;p21"/>
          <p:cNvCxnSpPr/>
          <p:nvPr/>
        </p:nvCxnSpPr>
        <p:spPr>
          <a:xfrm flipH="1">
            <a:off x="3432175" y="3962400"/>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8" name="Google Shape;448;p21"/>
          <p:cNvCxnSpPr/>
          <p:nvPr/>
        </p:nvCxnSpPr>
        <p:spPr>
          <a:xfrm>
            <a:off x="4476750" y="3933825"/>
            <a:ext cx="2286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49" name="Google Shape;449;p21"/>
          <p:cNvCxnSpPr/>
          <p:nvPr/>
        </p:nvCxnSpPr>
        <p:spPr>
          <a:xfrm flipH="1">
            <a:off x="5160962" y="3933825"/>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0" name="Google Shape;450;p21"/>
          <p:cNvCxnSpPr/>
          <p:nvPr/>
        </p:nvCxnSpPr>
        <p:spPr>
          <a:xfrm>
            <a:off x="6186487" y="3914775"/>
            <a:ext cx="2286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1" name="Google Shape;451;p21"/>
          <p:cNvCxnSpPr/>
          <p:nvPr/>
        </p:nvCxnSpPr>
        <p:spPr>
          <a:xfrm flipH="1">
            <a:off x="6870700" y="3914775"/>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2" name="Google Shape;452;p21"/>
          <p:cNvCxnSpPr/>
          <p:nvPr/>
        </p:nvCxnSpPr>
        <p:spPr>
          <a:xfrm>
            <a:off x="1600200" y="4614862"/>
            <a:ext cx="3810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3" name="Google Shape;453;p21"/>
          <p:cNvCxnSpPr/>
          <p:nvPr/>
        </p:nvCxnSpPr>
        <p:spPr>
          <a:xfrm flipH="1">
            <a:off x="2741612" y="4619625"/>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4" name="Google Shape;454;p21"/>
          <p:cNvCxnSpPr/>
          <p:nvPr/>
        </p:nvCxnSpPr>
        <p:spPr>
          <a:xfrm>
            <a:off x="5057775" y="4600575"/>
            <a:ext cx="3810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5" name="Google Shape;455;p21"/>
          <p:cNvCxnSpPr/>
          <p:nvPr/>
        </p:nvCxnSpPr>
        <p:spPr>
          <a:xfrm flipH="1">
            <a:off x="6199187" y="4605337"/>
            <a:ext cx="307975"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6" name="Google Shape;456;p21"/>
          <p:cNvCxnSpPr/>
          <p:nvPr/>
        </p:nvCxnSpPr>
        <p:spPr>
          <a:xfrm>
            <a:off x="2514600" y="5329237"/>
            <a:ext cx="381000" cy="228600"/>
          </a:xfrm>
          <a:prstGeom prst="straightConnector1">
            <a:avLst/>
          </a:prstGeom>
          <a:noFill/>
          <a:ln cap="sq" cmpd="sng" w="9525">
            <a:solidFill>
              <a:srgbClr val="000000"/>
            </a:solidFill>
            <a:prstDash val="solid"/>
            <a:miter lim="800000"/>
            <a:headEnd len="med" w="med" type="none"/>
            <a:tailEnd len="med" w="med" type="triangle"/>
          </a:ln>
        </p:spPr>
      </p:cxnSp>
      <p:cxnSp>
        <p:nvCxnSpPr>
          <p:cNvPr id="457" name="Google Shape;457;p21"/>
          <p:cNvCxnSpPr/>
          <p:nvPr/>
        </p:nvCxnSpPr>
        <p:spPr>
          <a:xfrm flipH="1">
            <a:off x="4875212" y="5334000"/>
            <a:ext cx="307975" cy="228600"/>
          </a:xfrm>
          <a:prstGeom prst="straightConnector1">
            <a:avLst/>
          </a:prstGeom>
          <a:noFill/>
          <a:ln cap="sq" cmpd="sng" w="9525">
            <a:solidFill>
              <a:srgbClr val="000000"/>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 name="Shape 41"/>
        <p:cNvGrpSpPr/>
        <p:nvPr/>
      </p:nvGrpSpPr>
      <p:grpSpPr>
        <a:xfrm>
          <a:off x="0" y="0"/>
          <a:ext cx="0" cy="0"/>
          <a:chOff x="0" y="0"/>
          <a:chExt cx="0" cy="0"/>
        </a:xfrm>
      </p:grpSpPr>
      <p:sp>
        <p:nvSpPr>
          <p:cNvPr id="42" name="Google Shape;42;p4"/>
          <p:cNvSpPr txBox="1"/>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Stability</a:t>
            </a:r>
            <a:endParaRPr/>
          </a:p>
        </p:txBody>
      </p:sp>
      <p:sp>
        <p:nvSpPr>
          <p:cNvPr id="43" name="Google Shape;43;p4"/>
          <p:cNvSpPr txBox="1"/>
          <p:nvPr/>
        </p:nvSpPr>
        <p:spPr>
          <a:xfrm>
            <a:off x="350837" y="1214437"/>
            <a:ext cx="8250237" cy="8413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A </a:t>
            </a:r>
            <a:r>
              <a:rPr b="1" i="0" lang="en-US" sz="2400" u="none">
                <a:solidFill>
                  <a:srgbClr val="DD0111"/>
                </a:solidFill>
                <a:latin typeface="Calibri"/>
                <a:ea typeface="Calibri"/>
                <a:cs typeface="Calibri"/>
                <a:sym typeface="Calibri"/>
              </a:rPr>
              <a:t>STABLE</a:t>
            </a:r>
            <a:r>
              <a:rPr b="1" i="0" lang="en-US" sz="2400" u="none">
                <a:solidFill>
                  <a:srgbClr val="000000"/>
                </a:solidFill>
                <a:latin typeface="Calibri"/>
                <a:ea typeface="Calibri"/>
                <a:cs typeface="Calibri"/>
                <a:sym typeface="Calibri"/>
              </a:rPr>
              <a:t> sort  preserves relative order of records with equal keys</a:t>
            </a:r>
            <a:endParaRPr/>
          </a:p>
        </p:txBody>
      </p:sp>
      <p:pic>
        <p:nvPicPr>
          <p:cNvPr id="44" name="Google Shape;44;p4"/>
          <p:cNvPicPr preferRelativeResize="0"/>
          <p:nvPr/>
        </p:nvPicPr>
        <p:blipFill rotWithShape="1">
          <a:blip r:embed="rId3">
            <a:alphaModFix/>
          </a:blip>
          <a:srcRect b="0" l="0" r="0" t="0"/>
          <a:stretch/>
        </p:blipFill>
        <p:spPr>
          <a:xfrm>
            <a:off x="4425950" y="2012950"/>
            <a:ext cx="4151312" cy="1868487"/>
          </a:xfrm>
          <a:prstGeom prst="rect">
            <a:avLst/>
          </a:prstGeom>
          <a:noFill/>
          <a:ln>
            <a:noFill/>
          </a:ln>
        </p:spPr>
      </p:pic>
      <p:pic>
        <p:nvPicPr>
          <p:cNvPr id="45" name="Google Shape;45;p4"/>
          <p:cNvPicPr preferRelativeResize="0"/>
          <p:nvPr/>
        </p:nvPicPr>
        <p:blipFill rotWithShape="1">
          <a:blip r:embed="rId4">
            <a:alphaModFix/>
          </a:blip>
          <a:srcRect b="0" l="0" r="0" t="0"/>
          <a:stretch/>
        </p:blipFill>
        <p:spPr>
          <a:xfrm>
            <a:off x="4465637" y="3963987"/>
            <a:ext cx="4073525" cy="1782762"/>
          </a:xfrm>
          <a:prstGeom prst="rect">
            <a:avLst/>
          </a:prstGeom>
          <a:noFill/>
          <a:ln>
            <a:noFill/>
          </a:ln>
        </p:spPr>
      </p:pic>
      <p:sp>
        <p:nvSpPr>
          <p:cNvPr id="46" name="Google Shape;46;p4"/>
          <p:cNvSpPr txBox="1"/>
          <p:nvPr/>
        </p:nvSpPr>
        <p:spPr>
          <a:xfrm>
            <a:off x="1152525" y="2133600"/>
            <a:ext cx="2500312" cy="3984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Sorted on first key:</a:t>
            </a:r>
            <a:endParaRPr/>
          </a:p>
        </p:txBody>
      </p:sp>
      <p:sp>
        <p:nvSpPr>
          <p:cNvPr id="47" name="Google Shape;47;p4"/>
          <p:cNvSpPr txBox="1"/>
          <p:nvPr/>
        </p:nvSpPr>
        <p:spPr>
          <a:xfrm>
            <a:off x="1155700" y="4038600"/>
            <a:ext cx="3049587" cy="3984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Sort file on second key:</a:t>
            </a:r>
            <a:endParaRPr/>
          </a:p>
        </p:txBody>
      </p:sp>
      <p:sp>
        <p:nvSpPr>
          <p:cNvPr id="48" name="Google Shape;48;p4"/>
          <p:cNvSpPr txBox="1"/>
          <p:nvPr/>
        </p:nvSpPr>
        <p:spPr>
          <a:xfrm>
            <a:off x="1219200" y="4724400"/>
            <a:ext cx="2593975" cy="10080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DD0111"/>
              </a:buClr>
              <a:buSzPts val="2000"/>
              <a:buFont typeface="Arial"/>
              <a:buNone/>
            </a:pPr>
            <a:r>
              <a:rPr b="1" i="0" lang="en-US" sz="2000" u="none">
                <a:solidFill>
                  <a:srgbClr val="DD0111"/>
                </a:solidFill>
                <a:latin typeface="Arial"/>
                <a:ea typeface="Arial"/>
                <a:cs typeface="Arial"/>
                <a:sym typeface="Arial"/>
              </a:rPr>
              <a:t>Records with key value 3 are not in order on first key!!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2" name="Shape 462"/>
        <p:cNvGrpSpPr/>
        <p:nvPr/>
      </p:nvGrpSpPr>
      <p:grpSpPr>
        <a:xfrm>
          <a:off x="0" y="0"/>
          <a:ext cx="0" cy="0"/>
          <a:chOff x="0" y="0"/>
          <a:chExt cx="0" cy="0"/>
        </a:xfrm>
      </p:grpSpPr>
      <p:sp>
        <p:nvSpPr>
          <p:cNvPr id="463" name="Google Shape;463;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Complexity analysis of Merge Sort</a:t>
            </a:r>
            <a:endParaRPr/>
          </a:p>
        </p:txBody>
      </p:sp>
      <p:sp>
        <p:nvSpPr>
          <p:cNvPr id="464" name="Google Shape;464;p22"/>
          <p:cNvSpPr txBox="1"/>
          <p:nvPr/>
        </p:nvSpPr>
        <p:spPr>
          <a:xfrm>
            <a:off x="381000" y="1371600"/>
            <a:ext cx="8077200" cy="476091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600"/>
              <a:buFont typeface="Arial"/>
              <a:buChar char="•"/>
            </a:pPr>
            <a:r>
              <a:rPr b="1" i="0" lang="en-US" sz="3600" u="none">
                <a:solidFill>
                  <a:srgbClr val="000000"/>
                </a:solidFill>
                <a:latin typeface="Calibri"/>
                <a:ea typeface="Calibri"/>
                <a:cs typeface="Calibri"/>
                <a:sym typeface="Calibri"/>
              </a:rPr>
              <a:t>There are n elements.</a:t>
            </a:r>
            <a:endParaRPr/>
          </a:p>
          <a:p>
            <a:pPr indent="-341312" lvl="0" marL="341312" marR="0" rtl="0" algn="l">
              <a:lnSpc>
                <a:spcPct val="100000"/>
              </a:lnSpc>
              <a:spcBef>
                <a:spcPts val="900"/>
              </a:spcBef>
              <a:spcAft>
                <a:spcPts val="0"/>
              </a:spcAft>
              <a:buClr>
                <a:srgbClr val="000000"/>
              </a:buClr>
              <a:buSzPts val="3600"/>
              <a:buFont typeface="Arial"/>
              <a:buChar char="•"/>
            </a:pPr>
            <a:r>
              <a:rPr b="1" i="0" lang="en-US" sz="3600" u="none">
                <a:solidFill>
                  <a:srgbClr val="000000"/>
                </a:solidFill>
                <a:latin typeface="Calibri"/>
                <a:ea typeface="Calibri"/>
                <a:cs typeface="Calibri"/>
                <a:sym typeface="Calibri"/>
              </a:rPr>
              <a:t>Each element takes position into a sorted array logn times</a:t>
            </a:r>
            <a:endParaRPr/>
          </a:p>
          <a:p>
            <a:pPr indent="-341312" lvl="0" marL="341312" marR="0" rtl="0" algn="l">
              <a:lnSpc>
                <a:spcPct val="100000"/>
              </a:lnSpc>
              <a:spcBef>
                <a:spcPts val="900"/>
              </a:spcBef>
              <a:spcAft>
                <a:spcPts val="0"/>
              </a:spcAft>
              <a:buClr>
                <a:srgbClr val="000000"/>
              </a:buClr>
              <a:buSzPts val="3600"/>
              <a:buFont typeface="Arial"/>
              <a:buChar char="•"/>
            </a:pPr>
            <a:r>
              <a:rPr b="1" i="0" lang="en-US" sz="3600" u="none">
                <a:solidFill>
                  <a:srgbClr val="000000"/>
                </a:solidFill>
                <a:latin typeface="Calibri"/>
                <a:ea typeface="Calibri"/>
                <a:cs typeface="Calibri"/>
                <a:sym typeface="Calibri"/>
              </a:rPr>
              <a:t>So total complexity in O(nlogn)</a:t>
            </a:r>
            <a:endParaRPr/>
          </a:p>
          <a:p>
            <a:pPr indent="-341312" lvl="0" marL="341312" marR="0" rtl="0" algn="l">
              <a:lnSpc>
                <a:spcPct val="100000"/>
              </a:lnSpc>
              <a:spcBef>
                <a:spcPts val="900"/>
              </a:spcBef>
              <a:spcAft>
                <a:spcPts val="0"/>
              </a:spcAft>
              <a:buClr>
                <a:srgbClr val="000000"/>
              </a:buClr>
              <a:buSzPts val="3600"/>
              <a:buFont typeface="Arial"/>
              <a:buChar char="•"/>
            </a:pPr>
            <a:r>
              <a:rPr b="1" i="0" lang="en-US" sz="3600" u="none">
                <a:solidFill>
                  <a:srgbClr val="000000"/>
                </a:solidFill>
                <a:latin typeface="Calibri"/>
                <a:ea typeface="Calibri"/>
                <a:cs typeface="Calibri"/>
                <a:sym typeface="Calibri"/>
              </a:rPr>
              <a:t>Details: Master Method (Not to be covered in DS course, you will learn it in introduction to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8" name="Shape 468"/>
        <p:cNvGrpSpPr/>
        <p:nvPr/>
      </p:nvGrpSpPr>
      <p:grpSpPr>
        <a:xfrm>
          <a:off x="0" y="0"/>
          <a:ext cx="0" cy="0"/>
          <a:chOff x="0" y="0"/>
          <a:chExt cx="0" cy="0"/>
        </a:xfrm>
      </p:grpSpPr>
      <p:sp>
        <p:nvSpPr>
          <p:cNvPr id="469" name="Google Shape;469;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External merge sort</a:t>
            </a:r>
            <a:endParaRPr/>
          </a:p>
        </p:txBody>
      </p:sp>
      <p:sp>
        <p:nvSpPr>
          <p:cNvPr id="470" name="Google Shape;470;p23"/>
          <p:cNvSpPr txBox="1"/>
          <p:nvPr/>
        </p:nvSpPr>
        <p:spPr>
          <a:xfrm>
            <a:off x="457200" y="1600200"/>
            <a:ext cx="8382000" cy="4953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Calibri"/>
              <a:buNone/>
            </a:pPr>
            <a:r>
              <a:rPr b="1" i="0" lang="en-US" sz="2800" u="none">
                <a:solidFill>
                  <a:srgbClr val="000000"/>
                </a:solidFill>
                <a:latin typeface="Calibri"/>
                <a:ea typeface="Calibri"/>
                <a:cs typeface="Calibri"/>
                <a:sym typeface="Calibri"/>
              </a:rPr>
              <a:t>One example of external sorting is the external merge sort algorithm, which sorts chunks that each fit in RAM, then merges the sorted chunks together. </a:t>
            </a:r>
            <a:endParaRPr/>
          </a:p>
          <a:p>
            <a:pPr indent="0" lvl="0" marL="0" marR="0" rtl="0" algn="just">
              <a:lnSpc>
                <a:spcPct val="100000"/>
              </a:lnSpc>
              <a:spcBef>
                <a:spcPts val="700"/>
              </a:spcBef>
              <a:spcAft>
                <a:spcPts val="0"/>
              </a:spcAft>
              <a:buClr>
                <a:srgbClr val="000000"/>
              </a:buClr>
              <a:buSzPts val="2800"/>
              <a:buFont typeface="Arial"/>
              <a:buNone/>
            </a:pPr>
            <a:r>
              <a:t/>
            </a:r>
            <a:endParaRPr b="1" i="0" sz="2800" u="none">
              <a:solidFill>
                <a:srgbClr val="000000"/>
              </a:solidFill>
              <a:latin typeface="Calibri"/>
              <a:ea typeface="Calibri"/>
              <a:cs typeface="Calibri"/>
              <a:sym typeface="Calibri"/>
            </a:endParaRPr>
          </a:p>
          <a:p>
            <a:pPr indent="-177800" lvl="0" marL="0" marR="0" rtl="0" algn="just">
              <a:lnSpc>
                <a:spcPct val="100000"/>
              </a:lnSpc>
              <a:spcBef>
                <a:spcPts val="700"/>
              </a:spcBef>
              <a:spcAft>
                <a:spcPts val="0"/>
              </a:spcAft>
              <a:buClr>
                <a:srgbClr val="000000"/>
              </a:buClr>
              <a:buSzPts val="2800"/>
              <a:buFont typeface="Times New Roman"/>
              <a:buAutoNum type="arabicPeriod"/>
            </a:pPr>
            <a:r>
              <a:rPr b="1" i="0" lang="en-US" sz="2800" u="none">
                <a:solidFill>
                  <a:srgbClr val="000000"/>
                </a:solidFill>
                <a:latin typeface="Calibri"/>
                <a:ea typeface="Calibri"/>
                <a:cs typeface="Calibri"/>
                <a:sym typeface="Calibri"/>
              </a:rPr>
              <a:t>For example, for sorting 900 megabytes of data using only 100 megabytes of RAM.</a:t>
            </a:r>
            <a:endParaRPr/>
          </a:p>
          <a:p>
            <a:pPr indent="-177800" lvl="0" marL="0" marR="0" rtl="0" algn="just">
              <a:lnSpc>
                <a:spcPct val="100000"/>
              </a:lnSpc>
              <a:spcBef>
                <a:spcPts val="700"/>
              </a:spcBef>
              <a:spcAft>
                <a:spcPts val="0"/>
              </a:spcAft>
              <a:buClr>
                <a:srgbClr val="000000"/>
              </a:buClr>
              <a:buSzPts val="2800"/>
              <a:buFont typeface="Times New Roman"/>
              <a:buAutoNum type="arabicPeriod"/>
            </a:pPr>
            <a:r>
              <a:rPr b="1" i="0" lang="en-US" sz="2800" u="none">
                <a:solidFill>
                  <a:srgbClr val="000000"/>
                </a:solidFill>
                <a:latin typeface="Calibri"/>
                <a:ea typeface="Calibri"/>
                <a:cs typeface="Calibri"/>
                <a:sym typeface="Calibri"/>
              </a:rPr>
              <a:t>Read 100 MB of the data in main memory and sort by some conventional method.</a:t>
            </a:r>
            <a:endParaRPr/>
          </a:p>
          <a:p>
            <a:pPr indent="-177800" lvl="0" marL="0" marR="0" rtl="0" algn="just">
              <a:lnSpc>
                <a:spcPct val="100000"/>
              </a:lnSpc>
              <a:spcBef>
                <a:spcPts val="700"/>
              </a:spcBef>
              <a:spcAft>
                <a:spcPts val="0"/>
              </a:spcAft>
              <a:buClr>
                <a:srgbClr val="000000"/>
              </a:buClr>
              <a:buSzPts val="2800"/>
              <a:buFont typeface="Times New Roman"/>
              <a:buAutoNum type="arabicPeriod"/>
            </a:pPr>
            <a:r>
              <a:rPr b="1" i="0" lang="en-US" sz="2800" u="none">
                <a:solidFill>
                  <a:srgbClr val="000000"/>
                </a:solidFill>
                <a:latin typeface="Calibri"/>
                <a:ea typeface="Calibri"/>
                <a:cs typeface="Calibri"/>
                <a:sym typeface="Calibri"/>
              </a:rPr>
              <a:t>Write the sorted data to disk.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4" name="Shape 474"/>
        <p:cNvGrpSpPr/>
        <p:nvPr/>
      </p:nvGrpSpPr>
      <p:grpSpPr>
        <a:xfrm>
          <a:off x="0" y="0"/>
          <a:ext cx="0" cy="0"/>
          <a:chOff x="0" y="0"/>
          <a:chExt cx="0" cy="0"/>
        </a:xfrm>
      </p:grpSpPr>
      <p:sp>
        <p:nvSpPr>
          <p:cNvPr id="475" name="Google Shape;475;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1" i="0" lang="en-US" sz="4000" u="none">
                <a:solidFill>
                  <a:srgbClr val="000000"/>
                </a:solidFill>
                <a:latin typeface="Calibri"/>
                <a:ea typeface="Calibri"/>
                <a:cs typeface="Calibri"/>
                <a:sym typeface="Calibri"/>
              </a:rPr>
              <a:t>External merge sort</a:t>
            </a:r>
            <a:endParaRPr/>
          </a:p>
        </p:txBody>
      </p:sp>
      <p:sp>
        <p:nvSpPr>
          <p:cNvPr id="476" name="Google Shape;476;p24"/>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512762" lvl="0" marL="514350" marR="0" rtl="0" algn="just">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4. Repeat steps 1 and 2 until all of the data is in sorted 100 MB chunks (there are 900MB / 100MB = 9 chunks), which now need to be merged into one single output file.</a:t>
            </a:r>
            <a:endParaRPr/>
          </a:p>
          <a:p>
            <a:pPr indent="-512762" lvl="0" marL="514350" marR="0" rtl="0" algn="just">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5.  Read the first 10 MB (= 100MB / (9 chunks + 1)) of each sorted chunk into input buffers in main memory and allocate the remaining 10 MB for an output buffer. (In practice, it might provide better performance to make the output buffer larger and the input buffers slightly smaller.)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0" name="Shape 480"/>
        <p:cNvGrpSpPr/>
        <p:nvPr/>
      </p:nvGrpSpPr>
      <p:grpSpPr>
        <a:xfrm>
          <a:off x="0" y="0"/>
          <a:ext cx="0" cy="0"/>
          <a:chOff x="0" y="0"/>
          <a:chExt cx="0" cy="0"/>
        </a:xfrm>
      </p:grpSpPr>
      <p:sp>
        <p:nvSpPr>
          <p:cNvPr id="481" name="Google Shape;481;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External merge sort</a:t>
            </a:r>
            <a:endParaRPr/>
          </a:p>
        </p:txBody>
      </p:sp>
      <p:sp>
        <p:nvSpPr>
          <p:cNvPr id="482" name="Google Shape;482;p25"/>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2900" marR="0" rtl="0" algn="just">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6. Perform a 9-way merge and store the result in the output buffer. Whenever the output buffer fills, write it to the final sorted file and empty it. Whenever any of the 9 input buffers empties, fill it with the next 10 MB of its associated 100 MB sorted chunk until no more data from the chunk is available. This is the key step that makes external merge sort work externally -- because the merge algorithm only makes one pass sequentially through each of the chunks, each chunk does not have to be loaded completely; rather, sequential parts of the chunk can be loaded as needed.</a:t>
            </a:r>
            <a:endParaRPr/>
          </a:p>
          <a:p>
            <a:pPr indent="-341312" lvl="0" marL="342900" marR="0" rtl="0" algn="just">
              <a:lnSpc>
                <a:spcPct val="100000"/>
              </a:lnSpc>
              <a:spcBef>
                <a:spcPts val="600"/>
              </a:spcBef>
              <a:spcAft>
                <a:spcPts val="0"/>
              </a:spcAft>
              <a:buClr>
                <a:srgbClr val="000000"/>
              </a:buClr>
              <a:buSzPts val="2400"/>
              <a:buFont typeface="Arial"/>
              <a:buNone/>
            </a:pPr>
            <a:r>
              <a:t/>
            </a:r>
            <a:endParaRPr b="1" i="0" sz="2400" u="none">
              <a:solidFill>
                <a:srgbClr val="000000"/>
              </a:solidFill>
              <a:latin typeface="Calibri"/>
              <a:ea typeface="Calibri"/>
              <a:cs typeface="Calibri"/>
              <a:sym typeface="Calibri"/>
            </a:endParaRPr>
          </a:p>
          <a:p>
            <a:pPr indent="-341312" lvl="0" marL="342900" marR="0" rtl="0" algn="just">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[example taken from wikipedia]</a:t>
            </a:r>
            <a:endParaRPr/>
          </a:p>
          <a:p>
            <a:pPr indent="-341312" lvl="0" marL="342900" marR="0" rtl="0" algn="just">
              <a:lnSpc>
                <a:spcPct val="100000"/>
              </a:lnSpc>
              <a:spcBef>
                <a:spcPts val="600"/>
              </a:spcBef>
              <a:spcAft>
                <a:spcPts val="0"/>
              </a:spcAft>
              <a:buClr>
                <a:srgbClr val="000000"/>
              </a:buClr>
              <a:buSzPts val="2400"/>
              <a:buFont typeface="Arial"/>
              <a:buNone/>
            </a:pPr>
            <a:r>
              <a:t/>
            </a:r>
            <a:endParaRPr b="1" i="0" sz="2400" u="none">
              <a:solidFill>
                <a:srgbClr val="000000"/>
              </a:solidFill>
              <a:latin typeface="Calibri"/>
              <a:ea typeface="Calibri"/>
              <a:cs typeface="Calibri"/>
              <a:sym typeface="Calibri"/>
            </a:endParaRPr>
          </a:p>
          <a:p>
            <a:pPr indent="-341312" lvl="0" marL="342900" marR="0" rtl="0" algn="just">
              <a:lnSpc>
                <a:spcPct val="100000"/>
              </a:lnSpc>
              <a:spcBef>
                <a:spcPts val="600"/>
              </a:spcBef>
              <a:spcAft>
                <a:spcPts val="0"/>
              </a:spcAft>
              <a:buClr>
                <a:srgbClr val="000000"/>
              </a:buClr>
              <a:buSzPts val="2400"/>
              <a:buFont typeface="Arial"/>
              <a:buNone/>
            </a:pPr>
            <a:r>
              <a:t/>
            </a:r>
            <a:endParaRPr b="1" i="0" sz="2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6" name="Shape 486"/>
        <p:cNvGrpSpPr/>
        <p:nvPr/>
      </p:nvGrpSpPr>
      <p:grpSpPr>
        <a:xfrm>
          <a:off x="0" y="0"/>
          <a:ext cx="0" cy="0"/>
          <a:chOff x="0" y="0"/>
          <a:chExt cx="0" cy="0"/>
        </a:xfrm>
      </p:grpSpPr>
      <p:sp>
        <p:nvSpPr>
          <p:cNvPr id="487" name="Google Shape;487;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Why merge sort?</a:t>
            </a:r>
            <a:endParaRPr/>
          </a:p>
        </p:txBody>
      </p:sp>
      <p:sp>
        <p:nvSpPr>
          <p:cNvPr id="488" name="Google Shape;488;p26"/>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Merge sort isn’t an “in place” sort—it requires extra storage</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However, it doesn’t require this storage “all at once”</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This means you can use merge sort to sort something that doesn’t fit in memory—say, 300 million census records—then much of the data must be kept on backup media, such as a hard drive</a:t>
            </a:r>
            <a:endParaRPr/>
          </a:p>
          <a:p>
            <a:pPr indent="-341312" lvl="0" marL="341312" marR="0" rtl="0" algn="l">
              <a:lnSpc>
                <a:spcPct val="100000"/>
              </a:lnSpc>
              <a:spcBef>
                <a:spcPts val="70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Merge sort is a good way to do this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492" name="Shape 492"/>
        <p:cNvGrpSpPr/>
        <p:nvPr/>
      </p:nvGrpSpPr>
      <p:grpSpPr>
        <a:xfrm>
          <a:off x="0" y="0"/>
          <a:ext cx="0" cy="0"/>
          <a:chOff x="0" y="0"/>
          <a:chExt cx="0" cy="0"/>
        </a:xfrm>
      </p:grpSpPr>
      <p:sp>
        <p:nvSpPr>
          <p:cNvPr id="493" name="Google Shape;493;p27"/>
          <p:cNvSpPr txBox="1"/>
          <p:nvPr/>
        </p:nvSpPr>
        <p:spPr>
          <a:xfrm>
            <a:off x="381000" y="274637"/>
            <a:ext cx="8458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Using merge sort for large data sets</a:t>
            </a:r>
            <a:endParaRPr/>
          </a:p>
        </p:txBody>
      </p:sp>
      <p:sp>
        <p:nvSpPr>
          <p:cNvPr id="494" name="Google Shape;494;p27"/>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1" lang="en-US" sz="2400" u="none">
                <a:solidFill>
                  <a:srgbClr val="000000"/>
                </a:solidFill>
                <a:latin typeface="Calibri"/>
                <a:ea typeface="Calibri"/>
                <a:cs typeface="Calibri"/>
                <a:sym typeface="Calibri"/>
              </a:rPr>
              <a:t>Very roughly, </a:t>
            </a:r>
            <a:r>
              <a:rPr b="1" i="0" lang="en-US" sz="2400" u="none">
                <a:solidFill>
                  <a:srgbClr val="000000"/>
                </a:solidFill>
                <a:latin typeface="Calibri"/>
                <a:ea typeface="Calibri"/>
                <a:cs typeface="Calibri"/>
                <a:sym typeface="Calibri"/>
              </a:rPr>
              <a:t>here’s how to sort large amounts of data:</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Repeat:</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Read in as much data as fits in memory</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Sort it, using a fast sorting algorithm (quicksort may be a good choice)</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Write out the sorted data to a new file</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After all the data has been written into smaller, individually sorted files:</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Read in the initial portion of each sorted file into individual arrays</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Start merging the arrays</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Whenever an array becomes empty, read in more data from its file</a:t>
            </a:r>
            <a:endParaRPr/>
          </a:p>
          <a:p>
            <a:pPr indent="-228600" lvl="2" marL="1143000"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Every so often, write the destination array to the (one) final output file</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When you are done, you will have one (large) sorted file</a:t>
            </a:r>
            <a:endParaRPr/>
          </a:p>
          <a:p>
            <a:pPr indent="0" lvl="0" marL="0" marR="0" rtl="0" algn="l">
              <a:lnSpc>
                <a:spcPct val="100000"/>
              </a:lnSpc>
              <a:spcBef>
                <a:spcPts val="0"/>
              </a:spcBef>
              <a:spcAft>
                <a:spcPts val="0"/>
              </a:spcAft>
              <a:buNone/>
            </a:pPr>
            <a:r>
              <a:t/>
            </a:r>
            <a:endParaRPr b="1" i="0" sz="2400" u="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sp>
        <p:nvSpPr>
          <p:cNvPr id="500" name="Google Shape;500;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Summary</a:t>
            </a:r>
            <a:endParaRPr/>
          </a:p>
        </p:txBody>
      </p:sp>
      <p:sp>
        <p:nvSpPr>
          <p:cNvPr id="501" name="Google Shape;501;p28"/>
          <p:cNvSpPr txBox="1"/>
          <p:nvPr/>
        </p:nvSpPr>
        <p:spPr>
          <a:xfrm>
            <a:off x="381000" y="1371600"/>
            <a:ext cx="8077200" cy="476091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Most of the sorting techniques we have discussed are </a:t>
            </a:r>
            <a:r>
              <a:rPr b="1" i="0" lang="en-US" sz="2000" u="none">
                <a:solidFill>
                  <a:srgbClr val="C0504D"/>
                </a:solidFill>
                <a:latin typeface="Trebuchet MS"/>
                <a:ea typeface="Trebuchet MS"/>
                <a:cs typeface="Trebuchet MS"/>
                <a:sym typeface="Trebuchet MS"/>
              </a:rPr>
              <a:t>O(n</a:t>
            </a:r>
            <a:r>
              <a:rPr b="1" baseline="30000" i="0" lang="en-US" sz="2000" u="none">
                <a:solidFill>
                  <a:srgbClr val="C0504D"/>
                </a:solidFill>
                <a:latin typeface="Trebuchet MS"/>
                <a:ea typeface="Trebuchet MS"/>
                <a:cs typeface="Trebuchet MS"/>
                <a:sym typeface="Trebuchet MS"/>
              </a:rPr>
              <a:t>2</a:t>
            </a:r>
            <a:r>
              <a:rPr b="1" i="0" lang="en-US" sz="2000" u="none">
                <a:solidFill>
                  <a:srgbClr val="C0504D"/>
                </a:solidFill>
                <a:latin typeface="Trebuchet MS"/>
                <a:ea typeface="Trebuchet MS"/>
                <a:cs typeface="Trebuchet MS"/>
                <a:sym typeface="Trebuchet MS"/>
              </a:rPr>
              <a:t>)</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As we will see later, we can do much better than this with somewhat more complicated sorting algorithms</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Within</a:t>
            </a:r>
            <a:r>
              <a:rPr b="1" i="0" lang="en-US" sz="2000" u="none">
                <a:solidFill>
                  <a:srgbClr val="C0504D"/>
                </a:solidFill>
                <a:latin typeface="Calibri"/>
                <a:ea typeface="Calibri"/>
                <a:cs typeface="Calibri"/>
                <a:sym typeface="Calibri"/>
              </a:rPr>
              <a:t> </a:t>
            </a:r>
            <a:r>
              <a:rPr b="1" i="0" lang="en-US" sz="2000" u="none">
                <a:solidFill>
                  <a:srgbClr val="C0504D"/>
                </a:solidFill>
                <a:latin typeface="Trebuchet MS"/>
                <a:ea typeface="Trebuchet MS"/>
                <a:cs typeface="Trebuchet MS"/>
                <a:sym typeface="Trebuchet MS"/>
              </a:rPr>
              <a:t>O(n</a:t>
            </a:r>
            <a:r>
              <a:rPr b="1" baseline="30000" i="0" lang="en-US" sz="2000" u="none">
                <a:solidFill>
                  <a:srgbClr val="C0504D"/>
                </a:solidFill>
                <a:latin typeface="Trebuchet MS"/>
                <a:ea typeface="Trebuchet MS"/>
                <a:cs typeface="Trebuchet MS"/>
                <a:sym typeface="Trebuchet MS"/>
              </a:rPr>
              <a:t>2</a:t>
            </a:r>
            <a:r>
              <a:rPr b="1" i="0" lang="en-US" sz="2000" u="none">
                <a:solidFill>
                  <a:srgbClr val="C0504D"/>
                </a:solidFill>
                <a:latin typeface="Trebuchet MS"/>
                <a:ea typeface="Trebuchet MS"/>
                <a:cs typeface="Trebuchet MS"/>
                <a:sym typeface="Trebuchet MS"/>
              </a:rPr>
              <a:t>)</a:t>
            </a:r>
            <a:r>
              <a:rPr b="1" i="0" lang="en-US" sz="2000" u="none">
                <a:solidFill>
                  <a:srgbClr val="000000"/>
                </a:solidFill>
                <a:latin typeface="Calibri"/>
                <a:ea typeface="Calibri"/>
                <a:cs typeface="Calibri"/>
                <a:sym typeface="Calibri"/>
              </a:rPr>
              <a:t>, </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Bubble sort is very slow, and should probably never be used for anything</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Selection sort is intermediate in speed</a:t>
            </a:r>
            <a:endParaRPr/>
          </a:p>
          <a:p>
            <a:pPr indent="-284162" lvl="1" marL="741362" marR="0" rtl="0" algn="l">
              <a:lnSpc>
                <a:spcPct val="100000"/>
              </a:lnSpc>
              <a:spcBef>
                <a:spcPts val="4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Insertion sort is usually faster than selection sort—in fact, for small arrays (say, 10 or 20 elements), insertion sort is faster than more complicated sorting algorithms</a:t>
            </a:r>
            <a:endParaRPr/>
          </a:p>
          <a:p>
            <a:pPr indent="-284162" lvl="1" marL="741362" marR="0" rtl="0" algn="l">
              <a:lnSpc>
                <a:spcPct val="100000"/>
              </a:lnSpc>
              <a:spcBef>
                <a:spcPts val="5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Merge sort, if done in memory, is </a:t>
            </a:r>
            <a:r>
              <a:rPr b="1" i="0" lang="en-US" sz="2000" u="none" cap="none" strike="noStrike">
                <a:solidFill>
                  <a:srgbClr val="C0504D"/>
                </a:solidFill>
                <a:latin typeface="Trebuchet MS"/>
                <a:ea typeface="Trebuchet MS"/>
                <a:cs typeface="Trebuchet MS"/>
                <a:sym typeface="Trebuchet MS"/>
              </a:rPr>
              <a:t>O(n log n)</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Selection sort and insertion sort are </a:t>
            </a:r>
            <a:r>
              <a:rPr b="1" i="0" lang="en-US" sz="2000" u="none">
                <a:solidFill>
                  <a:srgbClr val="000000"/>
                </a:solidFill>
                <a:latin typeface="Arial"/>
                <a:ea typeface="Arial"/>
                <a:cs typeface="Arial"/>
                <a:sym typeface="Arial"/>
              </a:rPr>
              <a:t>“</a:t>
            </a:r>
            <a:r>
              <a:rPr b="1" i="0" lang="en-US" sz="2000" u="none">
                <a:solidFill>
                  <a:srgbClr val="000000"/>
                </a:solidFill>
                <a:latin typeface="Calibri"/>
                <a:ea typeface="Calibri"/>
                <a:cs typeface="Calibri"/>
                <a:sym typeface="Calibri"/>
              </a:rPr>
              <a:t>good enough</a:t>
            </a:r>
            <a:r>
              <a:rPr b="1" i="0" lang="en-US" sz="2000" u="none">
                <a:solidFill>
                  <a:srgbClr val="000000"/>
                </a:solidFill>
                <a:latin typeface="Arial"/>
                <a:ea typeface="Arial"/>
                <a:cs typeface="Arial"/>
                <a:sym typeface="Arial"/>
              </a:rPr>
              <a:t>”</a:t>
            </a:r>
            <a:r>
              <a:rPr b="1" i="0" lang="en-US" sz="2000" u="none">
                <a:solidFill>
                  <a:srgbClr val="000000"/>
                </a:solidFill>
                <a:latin typeface="Calibri"/>
                <a:ea typeface="Calibri"/>
                <a:cs typeface="Calibri"/>
                <a:sym typeface="Calibri"/>
              </a:rPr>
              <a:t> for small arrays</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Merge sort is good for sorting data that doesn’t fit in main memory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5" name="Shape 505"/>
        <p:cNvGrpSpPr/>
        <p:nvPr/>
      </p:nvGrpSpPr>
      <p:grpSpPr>
        <a:xfrm>
          <a:off x="0" y="0"/>
          <a:ext cx="0" cy="0"/>
          <a:chOff x="0" y="0"/>
          <a:chExt cx="0" cy="0"/>
        </a:xfrm>
      </p:grpSpPr>
      <p:sp>
        <p:nvSpPr>
          <p:cNvPr id="506" name="Google Shape;506;p2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Study Materials</a:t>
            </a:r>
            <a:endParaRPr/>
          </a:p>
        </p:txBody>
      </p:sp>
      <p:sp>
        <p:nvSpPr>
          <p:cNvPr id="507" name="Google Shape;507;p29"/>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1" i="0" lang="en-US" sz="3200" u="sng">
                <a:solidFill>
                  <a:srgbClr val="0000FF"/>
                </a:solidFill>
                <a:latin typeface="Arial"/>
                <a:ea typeface="Arial"/>
                <a:cs typeface="Arial"/>
                <a:sym typeface="Arial"/>
                <a:hlinkClick r:id="rId3">
                  <a:extLst>
                    <a:ext uri="{A12FA001-AC4F-418D-AE19-62706E023703}">
                      <ahyp:hlinkClr val="tx"/>
                    </a:ext>
                  </a:extLst>
                </a:hlinkClick>
              </a:rPr>
              <a:t>http://visualgo.net/sorting.html</a:t>
            </a:r>
            <a:endParaRPr/>
          </a:p>
          <a:p>
            <a:pPr indent="-341312" lvl="0" marL="341312" marR="0" rtl="0" algn="l">
              <a:lnSpc>
                <a:spcPct val="100000"/>
              </a:lnSpc>
              <a:spcBef>
                <a:spcPts val="800"/>
              </a:spcBef>
              <a:spcAft>
                <a:spcPts val="0"/>
              </a:spcAft>
              <a:buClr>
                <a:srgbClr val="000000"/>
              </a:buClr>
              <a:buSzPts val="3200"/>
              <a:buFont typeface="Arial"/>
              <a:buChar char="•"/>
            </a:pPr>
            <a:r>
              <a:rPr b="1" i="0" lang="en-US" sz="3200" u="none">
                <a:solidFill>
                  <a:srgbClr val="000000"/>
                </a:solidFill>
                <a:latin typeface="Calibri"/>
                <a:ea typeface="Calibri"/>
                <a:cs typeface="Calibri"/>
                <a:sym typeface="Calibri"/>
              </a:rPr>
              <a:t>CLRS – 2.1: Insertion Sort</a:t>
            </a:r>
            <a:endParaRPr/>
          </a:p>
          <a:p>
            <a:pPr indent="-341312" lvl="0" marL="341312" marR="0" rtl="0" algn="l">
              <a:lnSpc>
                <a:spcPct val="100000"/>
              </a:lnSpc>
              <a:spcBef>
                <a:spcPts val="800"/>
              </a:spcBef>
              <a:spcAft>
                <a:spcPts val="0"/>
              </a:spcAft>
              <a:buClr>
                <a:srgbClr val="000000"/>
              </a:buClr>
              <a:buSzPts val="3200"/>
              <a:buFont typeface="Arial"/>
              <a:buChar char="•"/>
            </a:pPr>
            <a:r>
              <a:rPr b="1" i="0" lang="en-US" sz="3200" u="none">
                <a:solidFill>
                  <a:srgbClr val="000000"/>
                </a:solidFill>
                <a:latin typeface="Calibri"/>
                <a:ea typeface="Calibri"/>
                <a:cs typeface="Calibri"/>
                <a:sym typeface="Calibri"/>
              </a:rPr>
              <a:t>Horowitz &amp; Sahni – 3.4: Merge Sort</a:t>
            </a:r>
            <a:endParaRPr/>
          </a:p>
          <a:p>
            <a:pPr indent="-341312" lvl="0" marL="341312" marR="0" rtl="0" algn="l">
              <a:lnSpc>
                <a:spcPct val="100000"/>
              </a:lnSpc>
              <a:spcBef>
                <a:spcPts val="800"/>
              </a:spcBef>
              <a:spcAft>
                <a:spcPts val="0"/>
              </a:spcAft>
              <a:buClr>
                <a:srgbClr val="000000"/>
              </a:buClr>
              <a:buSzPts val="3200"/>
              <a:buFont typeface="Arial"/>
              <a:buChar char="•"/>
            </a:pPr>
            <a:r>
              <a:rPr b="1" i="0" lang="en-US" sz="3200" u="sng">
                <a:solidFill>
                  <a:srgbClr val="0000FF"/>
                </a:solidFill>
                <a:latin typeface="Arial"/>
                <a:ea typeface="Arial"/>
                <a:cs typeface="Arial"/>
                <a:sym typeface="Arial"/>
                <a:hlinkClick r:id="rId4">
                  <a:extLst>
                    <a:ext uri="{A12FA001-AC4F-418D-AE19-62706E023703}">
                      <ahyp:hlinkClr val="tx"/>
                    </a:ext>
                  </a:extLst>
                </a:hlinkClick>
              </a:rPr>
              <a:t>http://www.algolist.net/Algorithms/Sorting/Selection_sort</a:t>
            </a:r>
            <a:r>
              <a:rPr b="1" i="0" lang="en-US" sz="3200" u="none">
                <a:solidFill>
                  <a:srgbClr val="000000"/>
                </a:solidFill>
                <a:latin typeface="Calibri"/>
                <a:ea typeface="Calibri"/>
                <a:cs typeface="Calibri"/>
                <a:sym typeface="Calibri"/>
              </a:rPr>
              <a:t> : Selection Sort</a:t>
            </a:r>
            <a:endParaRPr/>
          </a:p>
          <a:p>
            <a:pPr indent="-341312" lvl="0" marL="341312" marR="0" rtl="0" algn="l">
              <a:lnSpc>
                <a:spcPct val="100000"/>
              </a:lnSpc>
              <a:spcBef>
                <a:spcPts val="800"/>
              </a:spcBef>
              <a:spcAft>
                <a:spcPts val="0"/>
              </a:spcAft>
              <a:buClr>
                <a:srgbClr val="000000"/>
              </a:buClr>
              <a:buSzPts val="3200"/>
              <a:buFont typeface="Arial"/>
              <a:buChar char="•"/>
            </a:pPr>
            <a:r>
              <a:rPr b="1" i="0" lang="en-US" sz="3200" u="sng">
                <a:solidFill>
                  <a:srgbClr val="0000FF"/>
                </a:solidFill>
                <a:latin typeface="Arial"/>
                <a:ea typeface="Arial"/>
                <a:cs typeface="Arial"/>
                <a:sym typeface="Arial"/>
                <a:hlinkClick r:id="rId5">
                  <a:extLst>
                    <a:ext uri="{A12FA001-AC4F-418D-AE19-62706E023703}">
                      <ahyp:hlinkClr val="tx"/>
                    </a:ext>
                  </a:extLst>
                </a:hlinkClick>
              </a:rPr>
              <a:t>http://courses.cs.vt.edu/csonline/Algorithms/Lessons/SelectionCardSort/selectioncardsort.html</a:t>
            </a:r>
            <a:endParaRPr/>
          </a:p>
          <a:p>
            <a:pPr indent="0" lvl="0" marL="0" marR="0" rtl="0" algn="l">
              <a:lnSpc>
                <a:spcPct val="100000"/>
              </a:lnSpc>
              <a:spcBef>
                <a:spcPts val="0"/>
              </a:spcBef>
              <a:spcAft>
                <a:spcPts val="0"/>
              </a:spcAft>
              <a:buNone/>
            </a:pPr>
            <a:r>
              <a:t/>
            </a:r>
            <a:endParaRPr b="1" i="0" sz="3200" u="sng">
              <a:solidFill>
                <a:srgbClr val="0000FF"/>
              </a:solidFill>
              <a:latin typeface="Arial"/>
              <a:ea typeface="Arial"/>
              <a:cs typeface="Arial"/>
              <a:sym typeface="Arial"/>
              <a:hlinkClick r:id="rId6">
                <a:extLst>
                  <a:ext uri="{A12FA001-AC4F-418D-AE19-62706E023703}">
                    <ahyp:hlinkClr val="tx"/>
                  </a:ext>
                </a:extLst>
              </a:hlinkCli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Bubble sort Revisited</a:t>
            </a:r>
            <a:endParaRPr/>
          </a:p>
        </p:txBody>
      </p:sp>
      <p:sp>
        <p:nvSpPr>
          <p:cNvPr id="55" name="Google Shape;55;p5"/>
          <p:cNvSpPr txBox="1"/>
          <p:nvPr/>
        </p:nvSpPr>
        <p:spPr>
          <a:xfrm>
            <a:off x="685800" y="1524000"/>
            <a:ext cx="8001000" cy="480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Compare each element (except the last one) with its neighbor to the right</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If they are out of order, swap them</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This puts the largest element at the very end</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last element is now in the correct and final place</a:t>
            </a:r>
            <a:endParaRPr/>
          </a:p>
          <a:p>
            <a:pPr indent="-341312" lvl="0" marL="341312"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Compare each element (except the last </a:t>
            </a:r>
            <a:r>
              <a:rPr b="1" i="1" lang="en-US" sz="2400" u="none">
                <a:solidFill>
                  <a:srgbClr val="000000"/>
                </a:solidFill>
                <a:latin typeface="Calibri"/>
                <a:ea typeface="Calibri"/>
                <a:cs typeface="Calibri"/>
                <a:sym typeface="Calibri"/>
              </a:rPr>
              <a:t>two</a:t>
            </a:r>
            <a:r>
              <a:rPr b="1" i="0" lang="en-US" sz="2400" u="none">
                <a:solidFill>
                  <a:srgbClr val="000000"/>
                </a:solidFill>
                <a:latin typeface="Calibri"/>
                <a:ea typeface="Calibri"/>
                <a:cs typeface="Calibri"/>
                <a:sym typeface="Calibri"/>
              </a:rPr>
              <a:t>) with its neighbor to the right</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If they are out of order, swap them</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This puts the second largest element next to last</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last two elements are now in their correct and final places</a:t>
            </a:r>
            <a:endParaRPr/>
          </a:p>
          <a:p>
            <a:pPr indent="-341312" lvl="0" marL="341312" marR="0" rtl="0" algn="l">
              <a:lnSpc>
                <a:spcPct val="9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Compare each element (except the last </a:t>
            </a:r>
            <a:r>
              <a:rPr b="1" i="1" lang="en-US" sz="2400" u="none">
                <a:solidFill>
                  <a:srgbClr val="000000"/>
                </a:solidFill>
                <a:latin typeface="Calibri"/>
                <a:ea typeface="Calibri"/>
                <a:cs typeface="Calibri"/>
                <a:sym typeface="Calibri"/>
              </a:rPr>
              <a:t>three</a:t>
            </a:r>
            <a:r>
              <a:rPr b="1" i="0" lang="en-US" sz="2400" u="none">
                <a:solidFill>
                  <a:srgbClr val="000000"/>
                </a:solidFill>
                <a:latin typeface="Calibri"/>
                <a:ea typeface="Calibri"/>
                <a:cs typeface="Calibri"/>
                <a:sym typeface="Calibri"/>
              </a:rPr>
              <a:t>) with its neighbor to the right</a:t>
            </a:r>
            <a:endParaRPr/>
          </a:p>
          <a:p>
            <a:pPr indent="-284162" lvl="1" marL="741362"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Continue as above until you have no unsorted elements on the left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6"/>
          <p:cNvSpPr txBox="1"/>
          <p:nvPr/>
        </p:nvSpPr>
        <p:spPr>
          <a:xfrm>
            <a:off x="457200" y="274637"/>
            <a:ext cx="94535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Example of bubble sort</a:t>
            </a:r>
            <a:endParaRPr/>
          </a:p>
        </p:txBody>
      </p:sp>
      <p:grpSp>
        <p:nvGrpSpPr>
          <p:cNvPr id="62" name="Google Shape;62;p6"/>
          <p:cNvGrpSpPr/>
          <p:nvPr/>
        </p:nvGrpSpPr>
        <p:grpSpPr>
          <a:xfrm>
            <a:off x="912812" y="1900237"/>
            <a:ext cx="1751012" cy="304800"/>
            <a:chOff x="575" y="1197"/>
            <a:chExt cx="1103" cy="192"/>
          </a:xfrm>
        </p:grpSpPr>
        <p:sp>
          <p:nvSpPr>
            <p:cNvPr id="63" name="Google Shape;63;p6"/>
            <p:cNvSpPr/>
            <p:nvPr/>
          </p:nvSpPr>
          <p:spPr>
            <a:xfrm>
              <a:off x="575" y="1197"/>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7</a:t>
              </a:r>
              <a:endParaRPr/>
            </a:p>
          </p:txBody>
        </p:sp>
        <p:sp>
          <p:nvSpPr>
            <p:cNvPr id="64" name="Google Shape;64;p6"/>
            <p:cNvSpPr/>
            <p:nvPr/>
          </p:nvSpPr>
          <p:spPr>
            <a:xfrm>
              <a:off x="795"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2</a:t>
              </a:r>
              <a:endParaRPr/>
            </a:p>
          </p:txBody>
        </p:sp>
        <p:sp>
          <p:nvSpPr>
            <p:cNvPr id="65" name="Google Shape;65;p6"/>
            <p:cNvSpPr/>
            <p:nvPr/>
          </p:nvSpPr>
          <p:spPr>
            <a:xfrm>
              <a:off x="1016"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8</a:t>
              </a:r>
              <a:endParaRPr/>
            </a:p>
          </p:txBody>
        </p:sp>
        <p:sp>
          <p:nvSpPr>
            <p:cNvPr id="66" name="Google Shape;66;p6"/>
            <p:cNvSpPr/>
            <p:nvPr/>
          </p:nvSpPr>
          <p:spPr>
            <a:xfrm>
              <a:off x="1237"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67" name="Google Shape;67;p6"/>
            <p:cNvSpPr/>
            <p:nvPr/>
          </p:nvSpPr>
          <p:spPr>
            <a:xfrm>
              <a:off x="1457"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grpSp>
      <p:grpSp>
        <p:nvGrpSpPr>
          <p:cNvPr id="68" name="Google Shape;68;p6"/>
          <p:cNvGrpSpPr/>
          <p:nvPr/>
        </p:nvGrpSpPr>
        <p:grpSpPr>
          <a:xfrm>
            <a:off x="914400" y="2209800"/>
            <a:ext cx="1751013" cy="608012"/>
            <a:chOff x="576" y="1392"/>
            <a:chExt cx="1103" cy="383"/>
          </a:xfrm>
        </p:grpSpPr>
        <p:grpSp>
          <p:nvGrpSpPr>
            <p:cNvPr id="69" name="Google Shape;69;p6"/>
            <p:cNvGrpSpPr/>
            <p:nvPr/>
          </p:nvGrpSpPr>
          <p:grpSpPr>
            <a:xfrm>
              <a:off x="576" y="1583"/>
              <a:ext cx="1103" cy="192"/>
              <a:chOff x="576" y="1583"/>
              <a:chExt cx="1103" cy="192"/>
            </a:xfrm>
          </p:grpSpPr>
          <p:sp>
            <p:nvSpPr>
              <p:cNvPr id="70" name="Google Shape;70;p6"/>
              <p:cNvSpPr/>
              <p:nvPr/>
            </p:nvSpPr>
            <p:spPr>
              <a:xfrm>
                <a:off x="576" y="158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71" name="Google Shape;71;p6"/>
              <p:cNvSpPr/>
              <p:nvPr/>
            </p:nvSpPr>
            <p:spPr>
              <a:xfrm>
                <a:off x="796"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7</a:t>
                </a:r>
                <a:endParaRPr/>
              </a:p>
            </p:txBody>
          </p:sp>
          <p:sp>
            <p:nvSpPr>
              <p:cNvPr id="72" name="Google Shape;72;p6"/>
              <p:cNvSpPr/>
              <p:nvPr/>
            </p:nvSpPr>
            <p:spPr>
              <a:xfrm>
                <a:off x="1017"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8</a:t>
                </a:r>
                <a:endParaRPr/>
              </a:p>
            </p:txBody>
          </p:sp>
          <p:sp>
            <p:nvSpPr>
              <p:cNvPr id="73" name="Google Shape;73;p6"/>
              <p:cNvSpPr/>
              <p:nvPr/>
            </p:nvSpPr>
            <p:spPr>
              <a:xfrm>
                <a:off x="1237"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74" name="Google Shape;74;p6"/>
              <p:cNvSpPr/>
              <p:nvPr/>
            </p:nvSpPr>
            <p:spPr>
              <a:xfrm>
                <a:off x="1458"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grpSp>
        <p:grpSp>
          <p:nvGrpSpPr>
            <p:cNvPr id="75" name="Google Shape;75;p6"/>
            <p:cNvGrpSpPr/>
            <p:nvPr/>
          </p:nvGrpSpPr>
          <p:grpSpPr>
            <a:xfrm>
              <a:off x="630" y="1392"/>
              <a:ext cx="276" cy="191"/>
              <a:chOff x="630" y="1392"/>
              <a:chExt cx="276" cy="191"/>
            </a:xfrm>
          </p:grpSpPr>
          <p:cxnSp>
            <p:nvCxnSpPr>
              <p:cNvPr id="76" name="Google Shape;76;p6"/>
              <p:cNvCxnSpPr/>
              <p:nvPr/>
            </p:nvCxnSpPr>
            <p:spPr>
              <a:xfrm>
                <a:off x="686" y="1392"/>
                <a:ext cx="219" cy="191"/>
              </a:xfrm>
              <a:prstGeom prst="straightConnector1">
                <a:avLst/>
              </a:prstGeom>
              <a:noFill/>
              <a:ln cap="sq" cmpd="sng" w="19075">
                <a:solidFill>
                  <a:srgbClr val="000000"/>
                </a:solidFill>
                <a:prstDash val="solid"/>
                <a:miter lim="800000"/>
                <a:headEnd len="med" w="med" type="none"/>
                <a:tailEnd len="med" w="med" type="stealth"/>
              </a:ln>
            </p:spPr>
          </p:cxnSp>
          <p:cxnSp>
            <p:nvCxnSpPr>
              <p:cNvPr id="77" name="Google Shape;77;p6"/>
              <p:cNvCxnSpPr/>
              <p:nvPr/>
            </p:nvCxnSpPr>
            <p:spPr>
              <a:xfrm flipH="1">
                <a:off x="630" y="1393"/>
                <a:ext cx="276" cy="190"/>
              </a:xfrm>
              <a:prstGeom prst="straightConnector1">
                <a:avLst/>
              </a:prstGeom>
              <a:noFill/>
              <a:ln cap="sq" cmpd="sng" w="15825">
                <a:solidFill>
                  <a:srgbClr val="000000"/>
                </a:solidFill>
                <a:prstDash val="solid"/>
                <a:miter lim="800000"/>
                <a:headEnd len="med" w="med" type="none"/>
                <a:tailEnd len="med" w="med" type="stealth"/>
              </a:ln>
            </p:spPr>
          </p:cxnSp>
        </p:grpSp>
      </p:grpSp>
      <p:grpSp>
        <p:nvGrpSpPr>
          <p:cNvPr id="78" name="Google Shape;78;p6"/>
          <p:cNvGrpSpPr/>
          <p:nvPr/>
        </p:nvGrpSpPr>
        <p:grpSpPr>
          <a:xfrm>
            <a:off x="914400" y="2819400"/>
            <a:ext cx="1751013" cy="608012"/>
            <a:chOff x="576" y="1776"/>
            <a:chExt cx="1103" cy="383"/>
          </a:xfrm>
        </p:grpSpPr>
        <p:grpSp>
          <p:nvGrpSpPr>
            <p:cNvPr id="79" name="Google Shape;79;p6"/>
            <p:cNvGrpSpPr/>
            <p:nvPr/>
          </p:nvGrpSpPr>
          <p:grpSpPr>
            <a:xfrm>
              <a:off x="576" y="1967"/>
              <a:ext cx="1103" cy="192"/>
              <a:chOff x="576" y="1967"/>
              <a:chExt cx="1103" cy="192"/>
            </a:xfrm>
          </p:grpSpPr>
          <p:sp>
            <p:nvSpPr>
              <p:cNvPr id="80" name="Google Shape;80;p6"/>
              <p:cNvSpPr/>
              <p:nvPr/>
            </p:nvSpPr>
            <p:spPr>
              <a:xfrm>
                <a:off x="576" y="1967"/>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81" name="Google Shape;81;p6"/>
              <p:cNvSpPr/>
              <p:nvPr/>
            </p:nvSpPr>
            <p:spPr>
              <a:xfrm>
                <a:off x="796"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7</a:t>
                </a:r>
                <a:endParaRPr/>
              </a:p>
            </p:txBody>
          </p:sp>
          <p:sp>
            <p:nvSpPr>
              <p:cNvPr id="82" name="Google Shape;82;p6"/>
              <p:cNvSpPr/>
              <p:nvPr/>
            </p:nvSpPr>
            <p:spPr>
              <a:xfrm>
                <a:off x="1017"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8</a:t>
                </a:r>
                <a:endParaRPr/>
              </a:p>
            </p:txBody>
          </p:sp>
          <p:sp>
            <p:nvSpPr>
              <p:cNvPr id="83" name="Google Shape;83;p6"/>
              <p:cNvSpPr/>
              <p:nvPr/>
            </p:nvSpPr>
            <p:spPr>
              <a:xfrm>
                <a:off x="1237"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5</a:t>
                </a:r>
                <a:endParaRPr/>
              </a:p>
            </p:txBody>
          </p:sp>
          <p:sp>
            <p:nvSpPr>
              <p:cNvPr id="84" name="Google Shape;84;p6"/>
              <p:cNvSpPr/>
              <p:nvPr/>
            </p:nvSpPr>
            <p:spPr>
              <a:xfrm>
                <a:off x="1458"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grpSp>
        <p:grpSp>
          <p:nvGrpSpPr>
            <p:cNvPr id="85" name="Google Shape;85;p6"/>
            <p:cNvGrpSpPr/>
            <p:nvPr/>
          </p:nvGrpSpPr>
          <p:grpSpPr>
            <a:xfrm>
              <a:off x="907" y="1776"/>
              <a:ext cx="220" cy="191"/>
              <a:chOff x="907" y="1776"/>
              <a:chExt cx="220" cy="191"/>
            </a:xfrm>
          </p:grpSpPr>
          <p:cxnSp>
            <p:nvCxnSpPr>
              <p:cNvPr id="86" name="Google Shape;86;p6"/>
              <p:cNvCxnSpPr/>
              <p:nvPr/>
            </p:nvCxnSpPr>
            <p:spPr>
              <a:xfrm>
                <a:off x="907" y="1776"/>
                <a:ext cx="0" cy="191"/>
              </a:xfrm>
              <a:prstGeom prst="straightConnector1">
                <a:avLst/>
              </a:prstGeom>
              <a:noFill/>
              <a:ln cap="sq" cmpd="sng" w="15825">
                <a:solidFill>
                  <a:srgbClr val="000000"/>
                </a:solidFill>
                <a:prstDash val="solid"/>
                <a:miter lim="800000"/>
                <a:headEnd len="med" w="med" type="none"/>
                <a:tailEnd len="med" w="med" type="stealth"/>
              </a:ln>
            </p:spPr>
          </p:cxnSp>
          <p:cxnSp>
            <p:nvCxnSpPr>
              <p:cNvPr id="87" name="Google Shape;87;p6"/>
              <p:cNvCxnSpPr/>
              <p:nvPr/>
            </p:nvCxnSpPr>
            <p:spPr>
              <a:xfrm>
                <a:off x="1127" y="1776"/>
                <a:ext cx="0" cy="191"/>
              </a:xfrm>
              <a:prstGeom prst="straightConnector1">
                <a:avLst/>
              </a:prstGeom>
              <a:noFill/>
              <a:ln cap="sq" cmpd="sng" w="15825">
                <a:solidFill>
                  <a:srgbClr val="000000"/>
                </a:solidFill>
                <a:prstDash val="solid"/>
                <a:miter lim="800000"/>
                <a:headEnd len="med" w="med" type="none"/>
                <a:tailEnd len="med" w="med" type="stealth"/>
              </a:ln>
            </p:spPr>
          </p:cxnSp>
        </p:grpSp>
      </p:grpSp>
      <p:grpSp>
        <p:nvGrpSpPr>
          <p:cNvPr id="88" name="Google Shape;88;p6"/>
          <p:cNvGrpSpPr/>
          <p:nvPr/>
        </p:nvGrpSpPr>
        <p:grpSpPr>
          <a:xfrm>
            <a:off x="914400" y="3429000"/>
            <a:ext cx="1751013" cy="608012"/>
            <a:chOff x="576" y="2160"/>
            <a:chExt cx="1103" cy="383"/>
          </a:xfrm>
        </p:grpSpPr>
        <p:grpSp>
          <p:nvGrpSpPr>
            <p:cNvPr id="89" name="Google Shape;89;p6"/>
            <p:cNvGrpSpPr/>
            <p:nvPr/>
          </p:nvGrpSpPr>
          <p:grpSpPr>
            <a:xfrm>
              <a:off x="576" y="2351"/>
              <a:ext cx="1103" cy="192"/>
              <a:chOff x="576" y="2351"/>
              <a:chExt cx="1103" cy="192"/>
            </a:xfrm>
          </p:grpSpPr>
          <p:sp>
            <p:nvSpPr>
              <p:cNvPr id="90" name="Google Shape;90;p6"/>
              <p:cNvSpPr/>
              <p:nvPr/>
            </p:nvSpPr>
            <p:spPr>
              <a:xfrm>
                <a:off x="576" y="2351"/>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91" name="Google Shape;91;p6"/>
              <p:cNvSpPr/>
              <p:nvPr/>
            </p:nvSpPr>
            <p:spPr>
              <a:xfrm>
                <a:off x="796"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7</a:t>
                </a:r>
                <a:endParaRPr/>
              </a:p>
            </p:txBody>
          </p:sp>
          <p:sp>
            <p:nvSpPr>
              <p:cNvPr id="92" name="Google Shape;92;p6"/>
              <p:cNvSpPr/>
              <p:nvPr/>
            </p:nvSpPr>
            <p:spPr>
              <a:xfrm>
                <a:off x="1017"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93" name="Google Shape;93;p6"/>
              <p:cNvSpPr/>
              <p:nvPr/>
            </p:nvSpPr>
            <p:spPr>
              <a:xfrm>
                <a:off x="1237"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8</a:t>
                </a:r>
                <a:endParaRPr/>
              </a:p>
            </p:txBody>
          </p:sp>
          <p:sp>
            <p:nvSpPr>
              <p:cNvPr id="94" name="Google Shape;94;p6"/>
              <p:cNvSpPr/>
              <p:nvPr/>
            </p:nvSpPr>
            <p:spPr>
              <a:xfrm>
                <a:off x="1458"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4</a:t>
                </a:r>
                <a:endParaRPr/>
              </a:p>
            </p:txBody>
          </p:sp>
        </p:grpSp>
        <p:grpSp>
          <p:nvGrpSpPr>
            <p:cNvPr id="95" name="Google Shape;95;p6"/>
            <p:cNvGrpSpPr/>
            <p:nvPr/>
          </p:nvGrpSpPr>
          <p:grpSpPr>
            <a:xfrm>
              <a:off x="1071" y="2160"/>
              <a:ext cx="276" cy="191"/>
              <a:chOff x="1071" y="2160"/>
              <a:chExt cx="276" cy="191"/>
            </a:xfrm>
          </p:grpSpPr>
          <p:cxnSp>
            <p:nvCxnSpPr>
              <p:cNvPr id="96" name="Google Shape;96;p6"/>
              <p:cNvCxnSpPr/>
              <p:nvPr/>
            </p:nvCxnSpPr>
            <p:spPr>
              <a:xfrm>
                <a:off x="1127" y="2160"/>
                <a:ext cx="219" cy="191"/>
              </a:xfrm>
              <a:prstGeom prst="straightConnector1">
                <a:avLst/>
              </a:prstGeom>
              <a:noFill/>
              <a:ln cap="sq" cmpd="sng" w="19075">
                <a:solidFill>
                  <a:srgbClr val="000000"/>
                </a:solidFill>
                <a:prstDash val="solid"/>
                <a:miter lim="800000"/>
                <a:headEnd len="med" w="med" type="none"/>
                <a:tailEnd len="med" w="med" type="stealth"/>
              </a:ln>
            </p:spPr>
          </p:cxnSp>
          <p:cxnSp>
            <p:nvCxnSpPr>
              <p:cNvPr id="97" name="Google Shape;97;p6"/>
              <p:cNvCxnSpPr/>
              <p:nvPr/>
            </p:nvCxnSpPr>
            <p:spPr>
              <a:xfrm flipH="1">
                <a:off x="1071" y="2161"/>
                <a:ext cx="276" cy="190"/>
              </a:xfrm>
              <a:prstGeom prst="straightConnector1">
                <a:avLst/>
              </a:prstGeom>
              <a:noFill/>
              <a:ln cap="sq" cmpd="sng" w="15825">
                <a:solidFill>
                  <a:srgbClr val="000000"/>
                </a:solidFill>
                <a:prstDash val="solid"/>
                <a:miter lim="800000"/>
                <a:headEnd len="med" w="med" type="none"/>
                <a:tailEnd len="med" w="med" type="stealth"/>
              </a:ln>
            </p:spPr>
          </p:cxnSp>
        </p:grpSp>
      </p:grpSp>
      <p:grpSp>
        <p:nvGrpSpPr>
          <p:cNvPr id="98" name="Google Shape;98;p6"/>
          <p:cNvGrpSpPr/>
          <p:nvPr/>
        </p:nvGrpSpPr>
        <p:grpSpPr>
          <a:xfrm>
            <a:off x="914400" y="4038600"/>
            <a:ext cx="1751013" cy="608012"/>
            <a:chOff x="576" y="2544"/>
            <a:chExt cx="1103" cy="383"/>
          </a:xfrm>
        </p:grpSpPr>
        <p:grpSp>
          <p:nvGrpSpPr>
            <p:cNvPr id="99" name="Google Shape;99;p6"/>
            <p:cNvGrpSpPr/>
            <p:nvPr/>
          </p:nvGrpSpPr>
          <p:grpSpPr>
            <a:xfrm>
              <a:off x="576" y="2735"/>
              <a:ext cx="1103" cy="192"/>
              <a:chOff x="576" y="2735"/>
              <a:chExt cx="1103" cy="192"/>
            </a:xfrm>
          </p:grpSpPr>
          <p:sp>
            <p:nvSpPr>
              <p:cNvPr id="100" name="Google Shape;100;p6"/>
              <p:cNvSpPr/>
              <p:nvPr/>
            </p:nvSpPr>
            <p:spPr>
              <a:xfrm>
                <a:off x="576" y="2735"/>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01" name="Google Shape;101;p6"/>
              <p:cNvSpPr/>
              <p:nvPr/>
            </p:nvSpPr>
            <p:spPr>
              <a:xfrm>
                <a:off x="796" y="2738"/>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7</a:t>
                </a:r>
                <a:endParaRPr/>
              </a:p>
            </p:txBody>
          </p:sp>
          <p:sp>
            <p:nvSpPr>
              <p:cNvPr id="102" name="Google Shape;102;p6"/>
              <p:cNvSpPr/>
              <p:nvPr/>
            </p:nvSpPr>
            <p:spPr>
              <a:xfrm>
                <a:off x="1017" y="2738"/>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103" name="Google Shape;103;p6"/>
              <p:cNvSpPr/>
              <p:nvPr/>
            </p:nvSpPr>
            <p:spPr>
              <a:xfrm>
                <a:off x="1237" y="2738"/>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04" name="Google Shape;104;p6"/>
              <p:cNvSpPr/>
              <p:nvPr/>
            </p:nvSpPr>
            <p:spPr>
              <a:xfrm>
                <a:off x="1458" y="2738"/>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grpSp>
          <p:nvGrpSpPr>
            <p:cNvPr id="105" name="Google Shape;105;p6"/>
            <p:cNvGrpSpPr/>
            <p:nvPr/>
          </p:nvGrpSpPr>
          <p:grpSpPr>
            <a:xfrm>
              <a:off x="1292" y="2544"/>
              <a:ext cx="276" cy="191"/>
              <a:chOff x="1292" y="2544"/>
              <a:chExt cx="276" cy="191"/>
            </a:xfrm>
          </p:grpSpPr>
          <p:cxnSp>
            <p:nvCxnSpPr>
              <p:cNvPr id="106" name="Google Shape;106;p6"/>
              <p:cNvCxnSpPr/>
              <p:nvPr/>
            </p:nvCxnSpPr>
            <p:spPr>
              <a:xfrm>
                <a:off x="1348" y="2544"/>
                <a:ext cx="219" cy="191"/>
              </a:xfrm>
              <a:prstGeom prst="straightConnector1">
                <a:avLst/>
              </a:prstGeom>
              <a:noFill/>
              <a:ln cap="sq" cmpd="sng" w="19075">
                <a:solidFill>
                  <a:srgbClr val="000000"/>
                </a:solidFill>
                <a:prstDash val="solid"/>
                <a:miter lim="800000"/>
                <a:headEnd len="med" w="med" type="none"/>
                <a:tailEnd len="med" w="med" type="stealth"/>
              </a:ln>
            </p:spPr>
          </p:cxnSp>
          <p:cxnSp>
            <p:nvCxnSpPr>
              <p:cNvPr id="107" name="Google Shape;107;p6"/>
              <p:cNvCxnSpPr/>
              <p:nvPr/>
            </p:nvCxnSpPr>
            <p:spPr>
              <a:xfrm flipH="1">
                <a:off x="1292" y="2545"/>
                <a:ext cx="276" cy="190"/>
              </a:xfrm>
              <a:prstGeom prst="straightConnector1">
                <a:avLst/>
              </a:prstGeom>
              <a:noFill/>
              <a:ln cap="sq" cmpd="sng" w="15825">
                <a:solidFill>
                  <a:srgbClr val="000000"/>
                </a:solidFill>
                <a:prstDash val="solid"/>
                <a:miter lim="800000"/>
                <a:headEnd len="med" w="med" type="none"/>
                <a:tailEnd len="med" w="med" type="stealth"/>
              </a:ln>
            </p:spPr>
          </p:cxnSp>
        </p:grpSp>
      </p:grpSp>
      <p:grpSp>
        <p:nvGrpSpPr>
          <p:cNvPr id="108" name="Google Shape;108;p6"/>
          <p:cNvGrpSpPr/>
          <p:nvPr/>
        </p:nvGrpSpPr>
        <p:grpSpPr>
          <a:xfrm>
            <a:off x="2894012" y="1903412"/>
            <a:ext cx="1751012" cy="304800"/>
            <a:chOff x="1823" y="1199"/>
            <a:chExt cx="1103" cy="192"/>
          </a:xfrm>
        </p:grpSpPr>
        <p:sp>
          <p:nvSpPr>
            <p:cNvPr id="109" name="Google Shape;109;p6"/>
            <p:cNvSpPr/>
            <p:nvPr/>
          </p:nvSpPr>
          <p:spPr>
            <a:xfrm>
              <a:off x="1823" y="1199"/>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2</a:t>
              </a:r>
              <a:endParaRPr/>
            </a:p>
          </p:txBody>
        </p:sp>
        <p:sp>
          <p:nvSpPr>
            <p:cNvPr id="110" name="Google Shape;110;p6"/>
            <p:cNvSpPr/>
            <p:nvPr/>
          </p:nvSpPr>
          <p:spPr>
            <a:xfrm>
              <a:off x="2043" y="1202"/>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7</a:t>
              </a:r>
              <a:endParaRPr/>
            </a:p>
          </p:txBody>
        </p:sp>
        <p:sp>
          <p:nvSpPr>
            <p:cNvPr id="111" name="Google Shape;111;p6"/>
            <p:cNvSpPr/>
            <p:nvPr/>
          </p:nvSpPr>
          <p:spPr>
            <a:xfrm>
              <a:off x="2264" y="1202"/>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112" name="Google Shape;112;p6"/>
            <p:cNvSpPr/>
            <p:nvPr/>
          </p:nvSpPr>
          <p:spPr>
            <a:xfrm>
              <a:off x="2485" y="1202"/>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13" name="Google Shape;113;p6"/>
            <p:cNvSpPr/>
            <p:nvPr/>
          </p:nvSpPr>
          <p:spPr>
            <a:xfrm>
              <a:off x="2705" y="1202"/>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grpSp>
        <p:nvGrpSpPr>
          <p:cNvPr id="114" name="Google Shape;114;p6"/>
          <p:cNvGrpSpPr/>
          <p:nvPr/>
        </p:nvGrpSpPr>
        <p:grpSpPr>
          <a:xfrm>
            <a:off x="2895600" y="2819400"/>
            <a:ext cx="1751012" cy="608012"/>
            <a:chOff x="1824" y="1776"/>
            <a:chExt cx="1103" cy="383"/>
          </a:xfrm>
        </p:grpSpPr>
        <p:grpSp>
          <p:nvGrpSpPr>
            <p:cNvPr id="115" name="Google Shape;115;p6"/>
            <p:cNvGrpSpPr/>
            <p:nvPr/>
          </p:nvGrpSpPr>
          <p:grpSpPr>
            <a:xfrm>
              <a:off x="1824" y="1967"/>
              <a:ext cx="1103" cy="192"/>
              <a:chOff x="1824" y="1967"/>
              <a:chExt cx="1103" cy="192"/>
            </a:xfrm>
          </p:grpSpPr>
          <p:sp>
            <p:nvSpPr>
              <p:cNvPr id="116" name="Google Shape;116;p6"/>
              <p:cNvSpPr/>
              <p:nvPr/>
            </p:nvSpPr>
            <p:spPr>
              <a:xfrm>
                <a:off x="1824" y="1967"/>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17" name="Google Shape;117;p6"/>
              <p:cNvSpPr/>
              <p:nvPr/>
            </p:nvSpPr>
            <p:spPr>
              <a:xfrm>
                <a:off x="2044"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118" name="Google Shape;118;p6"/>
              <p:cNvSpPr/>
              <p:nvPr/>
            </p:nvSpPr>
            <p:spPr>
              <a:xfrm>
                <a:off x="2265"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7</a:t>
                </a:r>
                <a:endParaRPr/>
              </a:p>
            </p:txBody>
          </p:sp>
          <p:sp>
            <p:nvSpPr>
              <p:cNvPr id="119" name="Google Shape;119;p6"/>
              <p:cNvSpPr/>
              <p:nvPr/>
            </p:nvSpPr>
            <p:spPr>
              <a:xfrm>
                <a:off x="2486"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4</a:t>
                </a:r>
                <a:endParaRPr/>
              </a:p>
            </p:txBody>
          </p:sp>
          <p:sp>
            <p:nvSpPr>
              <p:cNvPr id="120" name="Google Shape;120;p6"/>
              <p:cNvSpPr/>
              <p:nvPr/>
            </p:nvSpPr>
            <p:spPr>
              <a:xfrm>
                <a:off x="2706"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cxnSp>
          <p:nvCxnSpPr>
            <p:cNvPr id="121" name="Google Shape;121;p6"/>
            <p:cNvCxnSpPr/>
            <p:nvPr/>
          </p:nvCxnSpPr>
          <p:spPr>
            <a:xfrm>
              <a:off x="2151" y="1777"/>
              <a:ext cx="217" cy="189"/>
            </a:xfrm>
            <a:prstGeom prst="straightConnector1">
              <a:avLst/>
            </a:prstGeom>
            <a:noFill/>
            <a:ln cap="sq" cmpd="sng" w="15825">
              <a:solidFill>
                <a:srgbClr val="000000"/>
              </a:solidFill>
              <a:prstDash val="solid"/>
              <a:miter lim="800000"/>
              <a:headEnd len="med" w="med" type="none"/>
              <a:tailEnd len="med" w="med" type="stealth"/>
            </a:ln>
          </p:spPr>
        </p:cxnSp>
        <p:cxnSp>
          <p:nvCxnSpPr>
            <p:cNvPr id="122" name="Google Shape;122;p6"/>
            <p:cNvCxnSpPr/>
            <p:nvPr/>
          </p:nvCxnSpPr>
          <p:spPr>
            <a:xfrm flipH="1">
              <a:off x="2098" y="1776"/>
              <a:ext cx="277" cy="191"/>
            </a:xfrm>
            <a:prstGeom prst="straightConnector1">
              <a:avLst/>
            </a:prstGeom>
            <a:noFill/>
            <a:ln cap="sq" cmpd="sng" w="15825">
              <a:solidFill>
                <a:srgbClr val="000000"/>
              </a:solidFill>
              <a:prstDash val="solid"/>
              <a:miter lim="800000"/>
              <a:headEnd len="med" w="med" type="none"/>
              <a:tailEnd len="med" w="med" type="stealth"/>
            </a:ln>
          </p:spPr>
        </p:cxnSp>
      </p:grpSp>
      <p:grpSp>
        <p:nvGrpSpPr>
          <p:cNvPr id="123" name="Google Shape;123;p6"/>
          <p:cNvGrpSpPr/>
          <p:nvPr/>
        </p:nvGrpSpPr>
        <p:grpSpPr>
          <a:xfrm>
            <a:off x="2895600" y="3429000"/>
            <a:ext cx="1751012" cy="608012"/>
            <a:chOff x="1824" y="2160"/>
            <a:chExt cx="1103" cy="383"/>
          </a:xfrm>
        </p:grpSpPr>
        <p:grpSp>
          <p:nvGrpSpPr>
            <p:cNvPr id="124" name="Google Shape;124;p6"/>
            <p:cNvGrpSpPr/>
            <p:nvPr/>
          </p:nvGrpSpPr>
          <p:grpSpPr>
            <a:xfrm>
              <a:off x="1824" y="2351"/>
              <a:ext cx="1103" cy="192"/>
              <a:chOff x="1824" y="2351"/>
              <a:chExt cx="1103" cy="192"/>
            </a:xfrm>
          </p:grpSpPr>
          <p:sp>
            <p:nvSpPr>
              <p:cNvPr id="125" name="Google Shape;125;p6"/>
              <p:cNvSpPr/>
              <p:nvPr/>
            </p:nvSpPr>
            <p:spPr>
              <a:xfrm>
                <a:off x="1824" y="2351"/>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26" name="Google Shape;126;p6"/>
              <p:cNvSpPr/>
              <p:nvPr/>
            </p:nvSpPr>
            <p:spPr>
              <a:xfrm>
                <a:off x="2044"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5</a:t>
                </a:r>
                <a:endParaRPr/>
              </a:p>
            </p:txBody>
          </p:sp>
          <p:sp>
            <p:nvSpPr>
              <p:cNvPr id="127" name="Google Shape;127;p6"/>
              <p:cNvSpPr/>
              <p:nvPr/>
            </p:nvSpPr>
            <p:spPr>
              <a:xfrm>
                <a:off x="2265"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28" name="Google Shape;128;p6"/>
              <p:cNvSpPr/>
              <p:nvPr/>
            </p:nvSpPr>
            <p:spPr>
              <a:xfrm>
                <a:off x="2486"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29" name="Google Shape;129;p6"/>
              <p:cNvSpPr/>
              <p:nvPr/>
            </p:nvSpPr>
            <p:spPr>
              <a:xfrm>
                <a:off x="2706" y="2354"/>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cxnSp>
          <p:nvCxnSpPr>
            <p:cNvPr id="130" name="Google Shape;130;p6"/>
            <p:cNvCxnSpPr/>
            <p:nvPr/>
          </p:nvCxnSpPr>
          <p:spPr>
            <a:xfrm>
              <a:off x="2372" y="2161"/>
              <a:ext cx="217" cy="189"/>
            </a:xfrm>
            <a:prstGeom prst="straightConnector1">
              <a:avLst/>
            </a:prstGeom>
            <a:noFill/>
            <a:ln cap="sq" cmpd="sng" w="15825">
              <a:solidFill>
                <a:srgbClr val="000000"/>
              </a:solidFill>
              <a:prstDash val="solid"/>
              <a:miter lim="800000"/>
              <a:headEnd len="med" w="med" type="none"/>
              <a:tailEnd len="med" w="med" type="stealth"/>
            </a:ln>
          </p:spPr>
        </p:cxnSp>
        <p:cxnSp>
          <p:nvCxnSpPr>
            <p:cNvPr id="131" name="Google Shape;131;p6"/>
            <p:cNvCxnSpPr/>
            <p:nvPr/>
          </p:nvCxnSpPr>
          <p:spPr>
            <a:xfrm flipH="1">
              <a:off x="2319" y="2160"/>
              <a:ext cx="277" cy="191"/>
            </a:xfrm>
            <a:prstGeom prst="straightConnector1">
              <a:avLst/>
            </a:prstGeom>
            <a:noFill/>
            <a:ln cap="sq" cmpd="sng" w="15825">
              <a:solidFill>
                <a:srgbClr val="000000"/>
              </a:solidFill>
              <a:prstDash val="solid"/>
              <a:miter lim="800000"/>
              <a:headEnd len="med" w="med" type="none"/>
              <a:tailEnd len="med" w="med" type="stealth"/>
            </a:ln>
          </p:spPr>
        </p:cxnSp>
      </p:grpSp>
      <p:grpSp>
        <p:nvGrpSpPr>
          <p:cNvPr id="132" name="Google Shape;132;p6"/>
          <p:cNvGrpSpPr/>
          <p:nvPr/>
        </p:nvGrpSpPr>
        <p:grpSpPr>
          <a:xfrm>
            <a:off x="2895600" y="2209800"/>
            <a:ext cx="1751012" cy="608012"/>
            <a:chOff x="1824" y="1392"/>
            <a:chExt cx="1103" cy="383"/>
          </a:xfrm>
        </p:grpSpPr>
        <p:grpSp>
          <p:nvGrpSpPr>
            <p:cNvPr id="133" name="Google Shape;133;p6"/>
            <p:cNvGrpSpPr/>
            <p:nvPr/>
          </p:nvGrpSpPr>
          <p:grpSpPr>
            <a:xfrm>
              <a:off x="1824" y="1583"/>
              <a:ext cx="1103" cy="192"/>
              <a:chOff x="1824" y="1583"/>
              <a:chExt cx="1103" cy="192"/>
            </a:xfrm>
          </p:grpSpPr>
          <p:sp>
            <p:nvSpPr>
              <p:cNvPr id="134" name="Google Shape;134;p6"/>
              <p:cNvSpPr/>
              <p:nvPr/>
            </p:nvSpPr>
            <p:spPr>
              <a:xfrm>
                <a:off x="1824" y="158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35" name="Google Shape;135;p6"/>
              <p:cNvSpPr/>
              <p:nvPr/>
            </p:nvSpPr>
            <p:spPr>
              <a:xfrm>
                <a:off x="2044"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7</a:t>
                </a:r>
                <a:endParaRPr/>
              </a:p>
            </p:txBody>
          </p:sp>
          <p:sp>
            <p:nvSpPr>
              <p:cNvPr id="136" name="Google Shape;136;p6"/>
              <p:cNvSpPr/>
              <p:nvPr/>
            </p:nvSpPr>
            <p:spPr>
              <a:xfrm>
                <a:off x="2265"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5</a:t>
                </a:r>
                <a:endParaRPr/>
              </a:p>
            </p:txBody>
          </p:sp>
          <p:sp>
            <p:nvSpPr>
              <p:cNvPr id="137" name="Google Shape;137;p6"/>
              <p:cNvSpPr/>
              <p:nvPr/>
            </p:nvSpPr>
            <p:spPr>
              <a:xfrm>
                <a:off x="2486"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38" name="Google Shape;138;p6"/>
              <p:cNvSpPr/>
              <p:nvPr/>
            </p:nvSpPr>
            <p:spPr>
              <a:xfrm>
                <a:off x="2706"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cxnSp>
          <p:nvCxnSpPr>
            <p:cNvPr id="139" name="Google Shape;139;p6"/>
            <p:cNvCxnSpPr/>
            <p:nvPr/>
          </p:nvCxnSpPr>
          <p:spPr>
            <a:xfrm>
              <a:off x="1934" y="1392"/>
              <a:ext cx="0" cy="191"/>
            </a:xfrm>
            <a:prstGeom prst="straightConnector1">
              <a:avLst/>
            </a:prstGeom>
            <a:noFill/>
            <a:ln cap="sq" cmpd="sng" w="15825">
              <a:solidFill>
                <a:srgbClr val="000000"/>
              </a:solidFill>
              <a:prstDash val="solid"/>
              <a:miter lim="800000"/>
              <a:headEnd len="med" w="med" type="none"/>
              <a:tailEnd len="med" w="med" type="stealth"/>
            </a:ln>
          </p:spPr>
        </p:cxnSp>
        <p:cxnSp>
          <p:nvCxnSpPr>
            <p:cNvPr id="140" name="Google Shape;140;p6"/>
            <p:cNvCxnSpPr/>
            <p:nvPr/>
          </p:nvCxnSpPr>
          <p:spPr>
            <a:xfrm>
              <a:off x="2155" y="1392"/>
              <a:ext cx="0" cy="191"/>
            </a:xfrm>
            <a:prstGeom prst="straightConnector1">
              <a:avLst/>
            </a:prstGeom>
            <a:noFill/>
            <a:ln cap="sq" cmpd="sng" w="15825">
              <a:solidFill>
                <a:srgbClr val="000000"/>
              </a:solidFill>
              <a:prstDash val="solid"/>
              <a:miter lim="800000"/>
              <a:headEnd len="med" w="med" type="none"/>
              <a:tailEnd len="med" w="med" type="stealth"/>
            </a:ln>
          </p:spPr>
        </p:cxnSp>
      </p:grpSp>
      <p:grpSp>
        <p:nvGrpSpPr>
          <p:cNvPr id="141" name="Google Shape;141;p6"/>
          <p:cNvGrpSpPr/>
          <p:nvPr/>
        </p:nvGrpSpPr>
        <p:grpSpPr>
          <a:xfrm>
            <a:off x="4951412" y="1905000"/>
            <a:ext cx="1751012" cy="304800"/>
            <a:chOff x="3119" y="1200"/>
            <a:chExt cx="1103" cy="192"/>
          </a:xfrm>
        </p:grpSpPr>
        <p:sp>
          <p:nvSpPr>
            <p:cNvPr id="142" name="Google Shape;142;p6"/>
            <p:cNvSpPr/>
            <p:nvPr/>
          </p:nvSpPr>
          <p:spPr>
            <a:xfrm>
              <a:off x="3119"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2</a:t>
              </a:r>
              <a:endParaRPr/>
            </a:p>
          </p:txBody>
        </p:sp>
        <p:sp>
          <p:nvSpPr>
            <p:cNvPr id="143" name="Google Shape;143;p6"/>
            <p:cNvSpPr/>
            <p:nvPr/>
          </p:nvSpPr>
          <p:spPr>
            <a:xfrm>
              <a:off x="3339"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5</a:t>
              </a:r>
              <a:endParaRPr/>
            </a:p>
          </p:txBody>
        </p:sp>
        <p:sp>
          <p:nvSpPr>
            <p:cNvPr id="144" name="Google Shape;144;p6"/>
            <p:cNvSpPr/>
            <p:nvPr/>
          </p:nvSpPr>
          <p:spPr>
            <a:xfrm>
              <a:off x="3560"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45" name="Google Shape;145;p6"/>
            <p:cNvSpPr/>
            <p:nvPr/>
          </p:nvSpPr>
          <p:spPr>
            <a:xfrm>
              <a:off x="3781"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46" name="Google Shape;146;p6"/>
            <p:cNvSpPr/>
            <p:nvPr/>
          </p:nvSpPr>
          <p:spPr>
            <a:xfrm>
              <a:off x="4001"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grpSp>
        <p:nvGrpSpPr>
          <p:cNvPr id="147" name="Google Shape;147;p6"/>
          <p:cNvGrpSpPr/>
          <p:nvPr/>
        </p:nvGrpSpPr>
        <p:grpSpPr>
          <a:xfrm>
            <a:off x="4953000" y="2817812"/>
            <a:ext cx="1751012" cy="609600"/>
            <a:chOff x="3120" y="1775"/>
            <a:chExt cx="1103" cy="384"/>
          </a:xfrm>
        </p:grpSpPr>
        <p:cxnSp>
          <p:nvCxnSpPr>
            <p:cNvPr id="148" name="Google Shape;148;p6"/>
            <p:cNvCxnSpPr/>
            <p:nvPr/>
          </p:nvCxnSpPr>
          <p:spPr>
            <a:xfrm>
              <a:off x="3451" y="1776"/>
              <a:ext cx="217" cy="189"/>
            </a:xfrm>
            <a:prstGeom prst="straightConnector1">
              <a:avLst/>
            </a:prstGeom>
            <a:noFill/>
            <a:ln cap="sq" cmpd="sng" w="15825">
              <a:solidFill>
                <a:srgbClr val="000000"/>
              </a:solidFill>
              <a:prstDash val="solid"/>
              <a:miter lim="800000"/>
              <a:headEnd len="med" w="med" type="none"/>
              <a:tailEnd len="med" w="med" type="stealth"/>
            </a:ln>
          </p:spPr>
        </p:cxnSp>
        <p:cxnSp>
          <p:nvCxnSpPr>
            <p:cNvPr id="149" name="Google Shape;149;p6"/>
            <p:cNvCxnSpPr/>
            <p:nvPr/>
          </p:nvCxnSpPr>
          <p:spPr>
            <a:xfrm flipH="1">
              <a:off x="3397" y="1775"/>
              <a:ext cx="277" cy="191"/>
            </a:xfrm>
            <a:prstGeom prst="straightConnector1">
              <a:avLst/>
            </a:prstGeom>
            <a:noFill/>
            <a:ln cap="sq" cmpd="sng" w="15825">
              <a:solidFill>
                <a:srgbClr val="000000"/>
              </a:solidFill>
              <a:prstDash val="solid"/>
              <a:miter lim="800000"/>
              <a:headEnd len="med" w="med" type="none"/>
              <a:tailEnd len="med" w="med" type="stealth"/>
            </a:ln>
          </p:spPr>
        </p:cxnSp>
        <p:grpSp>
          <p:nvGrpSpPr>
            <p:cNvPr id="150" name="Google Shape;150;p6"/>
            <p:cNvGrpSpPr/>
            <p:nvPr/>
          </p:nvGrpSpPr>
          <p:grpSpPr>
            <a:xfrm>
              <a:off x="3120" y="1967"/>
              <a:ext cx="1103" cy="192"/>
              <a:chOff x="3120" y="1967"/>
              <a:chExt cx="1103" cy="192"/>
            </a:xfrm>
          </p:grpSpPr>
          <p:sp>
            <p:nvSpPr>
              <p:cNvPr id="151" name="Google Shape;151;p6"/>
              <p:cNvSpPr/>
              <p:nvPr/>
            </p:nvSpPr>
            <p:spPr>
              <a:xfrm>
                <a:off x="3120" y="1967"/>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52" name="Google Shape;152;p6"/>
              <p:cNvSpPr/>
              <p:nvPr/>
            </p:nvSpPr>
            <p:spPr>
              <a:xfrm>
                <a:off x="3340"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4</a:t>
                </a:r>
                <a:endParaRPr/>
              </a:p>
            </p:txBody>
          </p:sp>
          <p:sp>
            <p:nvSpPr>
              <p:cNvPr id="153" name="Google Shape;153;p6"/>
              <p:cNvSpPr/>
              <p:nvPr/>
            </p:nvSpPr>
            <p:spPr>
              <a:xfrm>
                <a:off x="3561"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5</a:t>
                </a:r>
                <a:endParaRPr/>
              </a:p>
            </p:txBody>
          </p:sp>
          <p:sp>
            <p:nvSpPr>
              <p:cNvPr id="154" name="Google Shape;154;p6"/>
              <p:cNvSpPr/>
              <p:nvPr/>
            </p:nvSpPr>
            <p:spPr>
              <a:xfrm>
                <a:off x="3782"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55" name="Google Shape;155;p6"/>
              <p:cNvSpPr/>
              <p:nvPr/>
            </p:nvSpPr>
            <p:spPr>
              <a:xfrm>
                <a:off x="4002" y="197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grpSp>
      <p:grpSp>
        <p:nvGrpSpPr>
          <p:cNvPr id="156" name="Google Shape;156;p6"/>
          <p:cNvGrpSpPr/>
          <p:nvPr/>
        </p:nvGrpSpPr>
        <p:grpSpPr>
          <a:xfrm>
            <a:off x="4953000" y="2209800"/>
            <a:ext cx="1751012" cy="608012"/>
            <a:chOff x="3120" y="1392"/>
            <a:chExt cx="1103" cy="383"/>
          </a:xfrm>
        </p:grpSpPr>
        <p:grpSp>
          <p:nvGrpSpPr>
            <p:cNvPr id="157" name="Google Shape;157;p6"/>
            <p:cNvGrpSpPr/>
            <p:nvPr/>
          </p:nvGrpSpPr>
          <p:grpSpPr>
            <a:xfrm>
              <a:off x="3120" y="1583"/>
              <a:ext cx="1103" cy="192"/>
              <a:chOff x="3120" y="1583"/>
              <a:chExt cx="1103" cy="192"/>
            </a:xfrm>
          </p:grpSpPr>
          <p:sp>
            <p:nvSpPr>
              <p:cNvPr id="158" name="Google Shape;158;p6"/>
              <p:cNvSpPr/>
              <p:nvPr/>
            </p:nvSpPr>
            <p:spPr>
              <a:xfrm>
                <a:off x="3120" y="158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59" name="Google Shape;159;p6"/>
              <p:cNvSpPr/>
              <p:nvPr/>
            </p:nvSpPr>
            <p:spPr>
              <a:xfrm>
                <a:off x="3340"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5</a:t>
                </a:r>
                <a:endParaRPr/>
              </a:p>
            </p:txBody>
          </p:sp>
          <p:sp>
            <p:nvSpPr>
              <p:cNvPr id="160" name="Google Shape;160;p6"/>
              <p:cNvSpPr/>
              <p:nvPr/>
            </p:nvSpPr>
            <p:spPr>
              <a:xfrm>
                <a:off x="3561"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4</a:t>
                </a:r>
                <a:endParaRPr/>
              </a:p>
            </p:txBody>
          </p:sp>
          <p:sp>
            <p:nvSpPr>
              <p:cNvPr id="161" name="Google Shape;161;p6"/>
              <p:cNvSpPr/>
              <p:nvPr/>
            </p:nvSpPr>
            <p:spPr>
              <a:xfrm>
                <a:off x="3782"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62" name="Google Shape;162;p6"/>
              <p:cNvSpPr/>
              <p:nvPr/>
            </p:nvSpPr>
            <p:spPr>
              <a:xfrm>
                <a:off x="4002"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cxnSp>
          <p:nvCxnSpPr>
            <p:cNvPr id="163" name="Google Shape;163;p6"/>
            <p:cNvCxnSpPr/>
            <p:nvPr/>
          </p:nvCxnSpPr>
          <p:spPr>
            <a:xfrm>
              <a:off x="3230" y="1392"/>
              <a:ext cx="0" cy="191"/>
            </a:xfrm>
            <a:prstGeom prst="straightConnector1">
              <a:avLst/>
            </a:prstGeom>
            <a:noFill/>
            <a:ln cap="sq" cmpd="sng" w="15825">
              <a:solidFill>
                <a:srgbClr val="000000"/>
              </a:solidFill>
              <a:prstDash val="solid"/>
              <a:miter lim="800000"/>
              <a:headEnd len="med" w="med" type="none"/>
              <a:tailEnd len="med" w="med" type="stealth"/>
            </a:ln>
          </p:spPr>
        </p:cxnSp>
        <p:cxnSp>
          <p:nvCxnSpPr>
            <p:cNvPr id="164" name="Google Shape;164;p6"/>
            <p:cNvCxnSpPr/>
            <p:nvPr/>
          </p:nvCxnSpPr>
          <p:spPr>
            <a:xfrm>
              <a:off x="3451" y="1392"/>
              <a:ext cx="0" cy="191"/>
            </a:xfrm>
            <a:prstGeom prst="straightConnector1">
              <a:avLst/>
            </a:prstGeom>
            <a:noFill/>
            <a:ln cap="sq" cmpd="sng" w="15825">
              <a:solidFill>
                <a:srgbClr val="000000"/>
              </a:solidFill>
              <a:prstDash val="solid"/>
              <a:miter lim="800000"/>
              <a:headEnd len="med" w="med" type="none"/>
              <a:tailEnd len="med" w="med" type="stealth"/>
            </a:ln>
          </p:spPr>
        </p:cxnSp>
      </p:grpSp>
      <p:grpSp>
        <p:nvGrpSpPr>
          <p:cNvPr id="165" name="Google Shape;165;p6"/>
          <p:cNvGrpSpPr/>
          <p:nvPr/>
        </p:nvGrpSpPr>
        <p:grpSpPr>
          <a:xfrm>
            <a:off x="6932612" y="1905000"/>
            <a:ext cx="1751012" cy="304800"/>
            <a:chOff x="4367" y="1200"/>
            <a:chExt cx="1103" cy="192"/>
          </a:xfrm>
        </p:grpSpPr>
        <p:sp>
          <p:nvSpPr>
            <p:cNvPr id="166" name="Google Shape;166;p6"/>
            <p:cNvSpPr/>
            <p:nvPr/>
          </p:nvSpPr>
          <p:spPr>
            <a:xfrm>
              <a:off x="4367" y="1200"/>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2</a:t>
              </a:r>
              <a:endParaRPr/>
            </a:p>
          </p:txBody>
        </p:sp>
        <p:sp>
          <p:nvSpPr>
            <p:cNvPr id="167" name="Google Shape;167;p6"/>
            <p:cNvSpPr/>
            <p:nvPr/>
          </p:nvSpPr>
          <p:spPr>
            <a:xfrm>
              <a:off x="4587"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2000"/>
                <a:buFont typeface="Trebuchet MS"/>
                <a:buNone/>
              </a:pPr>
              <a:r>
                <a:rPr b="1" i="0" lang="en-US" sz="2000" u="none">
                  <a:solidFill>
                    <a:srgbClr val="1F497D"/>
                  </a:solidFill>
                  <a:latin typeface="Trebuchet MS"/>
                  <a:ea typeface="Trebuchet MS"/>
                  <a:cs typeface="Trebuchet MS"/>
                  <a:sym typeface="Trebuchet MS"/>
                </a:rPr>
                <a:t>4</a:t>
              </a:r>
              <a:endParaRPr/>
            </a:p>
          </p:txBody>
        </p:sp>
        <p:sp>
          <p:nvSpPr>
            <p:cNvPr id="168" name="Google Shape;168;p6"/>
            <p:cNvSpPr/>
            <p:nvPr/>
          </p:nvSpPr>
          <p:spPr>
            <a:xfrm>
              <a:off x="4808"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5</a:t>
              </a:r>
              <a:endParaRPr/>
            </a:p>
          </p:txBody>
        </p:sp>
        <p:sp>
          <p:nvSpPr>
            <p:cNvPr id="169" name="Google Shape;169;p6"/>
            <p:cNvSpPr/>
            <p:nvPr/>
          </p:nvSpPr>
          <p:spPr>
            <a:xfrm>
              <a:off x="5029"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70" name="Google Shape;170;p6"/>
            <p:cNvSpPr/>
            <p:nvPr/>
          </p:nvSpPr>
          <p:spPr>
            <a:xfrm>
              <a:off x="5249" y="120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grpSp>
        <p:nvGrpSpPr>
          <p:cNvPr id="171" name="Google Shape;171;p6"/>
          <p:cNvGrpSpPr/>
          <p:nvPr/>
        </p:nvGrpSpPr>
        <p:grpSpPr>
          <a:xfrm>
            <a:off x="6934200" y="2209800"/>
            <a:ext cx="1751013" cy="608012"/>
            <a:chOff x="4368" y="1392"/>
            <a:chExt cx="1103" cy="383"/>
          </a:xfrm>
        </p:grpSpPr>
        <p:grpSp>
          <p:nvGrpSpPr>
            <p:cNvPr id="172" name="Google Shape;172;p6"/>
            <p:cNvGrpSpPr/>
            <p:nvPr/>
          </p:nvGrpSpPr>
          <p:grpSpPr>
            <a:xfrm>
              <a:off x="4368" y="1583"/>
              <a:ext cx="1103" cy="192"/>
              <a:chOff x="4368" y="1583"/>
              <a:chExt cx="1103" cy="192"/>
            </a:xfrm>
          </p:grpSpPr>
          <p:sp>
            <p:nvSpPr>
              <p:cNvPr id="173" name="Google Shape;173;p6"/>
              <p:cNvSpPr/>
              <p:nvPr/>
            </p:nvSpPr>
            <p:spPr>
              <a:xfrm>
                <a:off x="4368" y="1583"/>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rebuchet MS"/>
                  <a:buNone/>
                </a:pPr>
                <a:r>
                  <a:rPr b="1" i="0" lang="en-US" sz="2000" u="none">
                    <a:solidFill>
                      <a:srgbClr val="000000"/>
                    </a:solidFill>
                    <a:latin typeface="Trebuchet MS"/>
                    <a:ea typeface="Trebuchet MS"/>
                    <a:cs typeface="Trebuchet MS"/>
                    <a:sym typeface="Trebuchet MS"/>
                  </a:rPr>
                  <a:t>2</a:t>
                </a:r>
                <a:endParaRPr/>
              </a:p>
            </p:txBody>
          </p:sp>
          <p:sp>
            <p:nvSpPr>
              <p:cNvPr id="174" name="Google Shape;174;p6"/>
              <p:cNvSpPr/>
              <p:nvPr/>
            </p:nvSpPr>
            <p:spPr>
              <a:xfrm>
                <a:off x="4588"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4</a:t>
                </a:r>
                <a:endParaRPr/>
              </a:p>
            </p:txBody>
          </p:sp>
          <p:sp>
            <p:nvSpPr>
              <p:cNvPr id="175" name="Google Shape;175;p6"/>
              <p:cNvSpPr/>
              <p:nvPr/>
            </p:nvSpPr>
            <p:spPr>
              <a:xfrm>
                <a:off x="4809"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5</a:t>
                </a:r>
                <a:endParaRPr/>
              </a:p>
            </p:txBody>
          </p:sp>
          <p:sp>
            <p:nvSpPr>
              <p:cNvPr id="176" name="Google Shape;176;p6"/>
              <p:cNvSpPr/>
              <p:nvPr/>
            </p:nvSpPr>
            <p:spPr>
              <a:xfrm>
                <a:off x="5030"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7</a:t>
                </a:r>
                <a:endParaRPr/>
              </a:p>
            </p:txBody>
          </p:sp>
          <p:sp>
            <p:nvSpPr>
              <p:cNvPr id="177" name="Google Shape;177;p6"/>
              <p:cNvSpPr/>
              <p:nvPr/>
            </p:nvSpPr>
            <p:spPr>
              <a:xfrm>
                <a:off x="5250" y="1586"/>
                <a:ext cx="221"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2000"/>
                  <a:buFont typeface="Trebuchet MS"/>
                  <a:buNone/>
                </a:pPr>
                <a:r>
                  <a:rPr b="1" i="0" lang="en-US" sz="2000" u="none">
                    <a:solidFill>
                      <a:srgbClr val="4F81BD"/>
                    </a:solidFill>
                    <a:latin typeface="Trebuchet MS"/>
                    <a:ea typeface="Trebuchet MS"/>
                    <a:cs typeface="Trebuchet MS"/>
                    <a:sym typeface="Trebuchet MS"/>
                  </a:rPr>
                  <a:t>8</a:t>
                </a:r>
                <a:endParaRPr/>
              </a:p>
            </p:txBody>
          </p:sp>
        </p:grpSp>
        <p:cxnSp>
          <p:nvCxnSpPr>
            <p:cNvPr id="178" name="Google Shape;178;p6"/>
            <p:cNvCxnSpPr/>
            <p:nvPr/>
          </p:nvCxnSpPr>
          <p:spPr>
            <a:xfrm>
              <a:off x="4478" y="1392"/>
              <a:ext cx="0" cy="191"/>
            </a:xfrm>
            <a:prstGeom prst="straightConnector1">
              <a:avLst/>
            </a:prstGeom>
            <a:noFill/>
            <a:ln cap="sq" cmpd="sng" w="15825">
              <a:solidFill>
                <a:srgbClr val="000000"/>
              </a:solidFill>
              <a:prstDash val="solid"/>
              <a:miter lim="800000"/>
              <a:headEnd len="med" w="med" type="none"/>
              <a:tailEnd len="med" w="med" type="stealth"/>
            </a:ln>
          </p:spPr>
        </p:cxnSp>
        <p:cxnSp>
          <p:nvCxnSpPr>
            <p:cNvPr id="179" name="Google Shape;179;p6"/>
            <p:cNvCxnSpPr/>
            <p:nvPr/>
          </p:nvCxnSpPr>
          <p:spPr>
            <a:xfrm>
              <a:off x="4699" y="1392"/>
              <a:ext cx="0" cy="191"/>
            </a:xfrm>
            <a:prstGeom prst="straightConnector1">
              <a:avLst/>
            </a:prstGeom>
            <a:noFill/>
            <a:ln cap="sq" cmpd="sng" w="15825">
              <a:solidFill>
                <a:srgbClr val="000000"/>
              </a:solidFill>
              <a:prstDash val="solid"/>
              <a:miter lim="800000"/>
              <a:headEnd len="med" w="med" type="none"/>
              <a:tailEnd len="med" w="med" type="stealth"/>
            </a:ln>
          </p:spPr>
        </p:cxnSp>
      </p:grpSp>
      <p:sp>
        <p:nvSpPr>
          <p:cNvPr id="180" name="Google Shape;180;p6"/>
          <p:cNvSpPr txBox="1"/>
          <p:nvPr/>
        </p:nvSpPr>
        <p:spPr>
          <a:xfrm>
            <a:off x="7315200" y="3048000"/>
            <a:ext cx="1225550" cy="3984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Code for bubble sort</a:t>
            </a:r>
            <a:endParaRPr/>
          </a:p>
        </p:txBody>
      </p:sp>
      <p:sp>
        <p:nvSpPr>
          <p:cNvPr id="187" name="Google Shape;187;p7"/>
          <p:cNvSpPr txBox="1"/>
          <p:nvPr/>
        </p:nvSpPr>
        <p:spPr>
          <a:xfrm>
            <a:off x="685800" y="1524000"/>
            <a:ext cx="8077200"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	bubbleSort(int a[], int n) </a:t>
            </a:r>
            <a:endParaRPr/>
          </a:p>
          <a:p>
            <a:pPr indent="-341312" lvl="0" marL="342900" marR="0" rtl="0" algn="l">
              <a:lnSpc>
                <a:spcPct val="100000"/>
              </a:lnSpc>
              <a:spcBef>
                <a:spcPts val="500"/>
              </a:spcBef>
              <a:spcAft>
                <a:spcPts val="0"/>
              </a:spcAft>
              <a:buClr>
                <a:srgbClr val="C0504D"/>
              </a:buClr>
              <a:buSzPts val="2000"/>
              <a:buFont typeface="Trebuchet MS"/>
              <a:buNone/>
            </a:pPr>
            <a:r>
              <a:rPr b="1" i="0" lang="en-US" sz="2000" u="none">
                <a:solidFill>
                  <a:srgbClr val="C0504D"/>
                </a:solidFill>
                <a:latin typeface="Trebuchet MS"/>
                <a:ea typeface="Trebuchet MS"/>
                <a:cs typeface="Trebuchet MS"/>
                <a:sym typeface="Trebuchet MS"/>
              </a:rPr>
              <a:t>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int outer, inner;</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for (outer = n - 1; outer &gt; 0; outer--) {</a:t>
            </a:r>
            <a:r>
              <a:rPr b="1" i="0" lang="en-US" sz="2000" u="none">
                <a:solidFill>
                  <a:srgbClr val="00FD00"/>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counting down</a:t>
            </a:r>
            <a:br>
              <a:rPr b="1" i="0" lang="en-US" sz="2000" u="none">
                <a:solidFill>
                  <a:srgbClr val="4F81BD"/>
                </a:solidFill>
                <a:latin typeface="Trebuchet MS"/>
                <a:ea typeface="Trebuchet MS"/>
                <a:cs typeface="Trebuchet MS"/>
                <a:sym typeface="Trebuchet MS"/>
              </a:rPr>
            </a:br>
            <a:r>
              <a:rPr b="1" i="0" lang="en-US" sz="2000" u="none">
                <a:solidFill>
                  <a:srgbClr val="FFFF7F"/>
                </a:solidFill>
                <a:latin typeface="Trebuchet MS"/>
                <a:ea typeface="Trebuchet MS"/>
                <a:cs typeface="Trebuchet MS"/>
                <a:sym typeface="Trebuchet MS"/>
              </a:rPr>
              <a:t>  </a:t>
            </a:r>
            <a:r>
              <a:rPr b="1" i="0" lang="en-US" sz="2000" u="none">
                <a:solidFill>
                  <a:srgbClr val="C0504D"/>
                </a:solidFill>
                <a:latin typeface="Trebuchet MS"/>
                <a:ea typeface="Trebuchet MS"/>
                <a:cs typeface="Trebuchet MS"/>
                <a:sym typeface="Trebuchet MS"/>
              </a:rPr>
              <a:t>    for (inner = 0; inner &lt; outer; inner++) {  </a:t>
            </a:r>
            <a:r>
              <a:rPr b="1" i="0" lang="en-US" sz="2000" u="none">
                <a:solidFill>
                  <a:srgbClr val="FFFF7F"/>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 bubbling up</a:t>
            </a:r>
            <a:br>
              <a:rPr b="1" i="0" lang="en-US" sz="2000" u="none">
                <a:solidFill>
                  <a:srgbClr val="4F81BD"/>
                </a:solidFill>
                <a:latin typeface="Trebuchet MS"/>
                <a:ea typeface="Trebuchet MS"/>
                <a:cs typeface="Trebuchet MS"/>
                <a:sym typeface="Trebuchet MS"/>
              </a:rPr>
            </a:br>
            <a:r>
              <a:rPr b="1" i="0" lang="en-US" sz="2000" u="none">
                <a:solidFill>
                  <a:srgbClr val="4F81BD"/>
                </a:solidFill>
                <a:latin typeface="Trebuchet MS"/>
                <a:ea typeface="Trebuchet MS"/>
                <a:cs typeface="Trebuchet MS"/>
                <a:sym typeface="Trebuchet MS"/>
              </a:rPr>
              <a:t>	</a:t>
            </a:r>
            <a:r>
              <a:rPr b="1" i="0" lang="en-US" sz="2000" u="none">
                <a:solidFill>
                  <a:srgbClr val="FFFF7F"/>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if out of order...</a:t>
            </a:r>
            <a:br>
              <a:rPr b="1" i="0" lang="en-US" sz="2000" u="none">
                <a:solidFill>
                  <a:srgbClr val="00FD00"/>
                </a:solidFill>
                <a:latin typeface="Trebuchet MS"/>
                <a:ea typeface="Trebuchet MS"/>
                <a:cs typeface="Trebuchet MS"/>
                <a:sym typeface="Trebuchet MS"/>
              </a:rPr>
            </a:br>
            <a:r>
              <a:rPr b="1" i="0" lang="en-US" sz="2000" u="none">
                <a:solidFill>
                  <a:srgbClr val="00FD00"/>
                </a:solidFill>
                <a:latin typeface="Trebuchet MS"/>
                <a:ea typeface="Trebuchet MS"/>
                <a:cs typeface="Trebuchet MS"/>
                <a:sym typeface="Trebuchet MS"/>
              </a:rPr>
              <a:t>	</a:t>
            </a:r>
            <a:r>
              <a:rPr b="1" i="0" lang="en-US" sz="2000" u="none">
                <a:solidFill>
                  <a:srgbClr val="FFFF7F"/>
                </a:solidFill>
                <a:latin typeface="Trebuchet MS"/>
                <a:ea typeface="Trebuchet MS"/>
                <a:cs typeface="Trebuchet MS"/>
                <a:sym typeface="Trebuchet MS"/>
              </a:rPr>
              <a:t>    </a:t>
            </a:r>
            <a:r>
              <a:rPr b="1" i="0" lang="en-US" sz="2000" u="none">
                <a:solidFill>
                  <a:srgbClr val="00FD00"/>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...then swap</a:t>
            </a:r>
            <a:br>
              <a:rPr b="1" i="0" lang="en-US" sz="2000" u="none">
                <a:solidFill>
                  <a:srgbClr val="4F81BD"/>
                </a:solidFill>
                <a:latin typeface="Trebuchet MS"/>
                <a:ea typeface="Trebuchet MS"/>
                <a:cs typeface="Trebuchet MS"/>
                <a:sym typeface="Trebuchet MS"/>
              </a:rPr>
            </a:b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8"/>
          <p:cNvSpPr txBox="1"/>
          <p:nvPr/>
        </p:nvSpPr>
        <p:spPr>
          <a:xfrm>
            <a:off x="1219200" y="609600"/>
            <a:ext cx="73152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Analysis of bubble sort</a:t>
            </a:r>
            <a:endParaRPr/>
          </a:p>
        </p:txBody>
      </p:sp>
      <p:sp>
        <p:nvSpPr>
          <p:cNvPr id="194" name="Google Shape;194;p8"/>
          <p:cNvSpPr txBox="1"/>
          <p:nvPr/>
        </p:nvSpPr>
        <p:spPr>
          <a:xfrm>
            <a:off x="762000" y="1371600"/>
            <a:ext cx="7924800" cy="5105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C0504D"/>
              </a:buClr>
              <a:buSzPts val="2000"/>
              <a:buFont typeface="Arial"/>
              <a:buChar char="•"/>
            </a:pPr>
            <a:r>
              <a:rPr b="1" i="0" lang="en-US" sz="2000" u="none">
                <a:solidFill>
                  <a:srgbClr val="C0504D"/>
                </a:solidFill>
                <a:latin typeface="Trebuchet MS"/>
                <a:ea typeface="Trebuchet MS"/>
                <a:cs typeface="Trebuchet MS"/>
                <a:sym typeface="Trebuchet MS"/>
              </a:rPr>
              <a:t>for (outer = n - 1; outer &gt; 0; outer--)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for (inner = 0; inner &lt; outer; inner++) { </a:t>
            </a:r>
            <a:br>
              <a:rPr b="1" i="0" lang="en-US" sz="2000" u="none">
                <a:solidFill>
                  <a:srgbClr val="C0504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t>
            </a:r>
            <a:r>
              <a:rPr b="1" i="0" lang="en-US" sz="2000" u="none">
                <a:solidFill>
                  <a:srgbClr val="FFFF7F"/>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if out of order...</a:t>
            </a:r>
            <a:br>
              <a:rPr b="1" i="0" lang="en-US" sz="2000" u="none">
                <a:solidFill>
                  <a:srgbClr val="00FD00"/>
                </a:solidFill>
                <a:latin typeface="Trebuchet MS"/>
                <a:ea typeface="Trebuchet MS"/>
                <a:cs typeface="Trebuchet MS"/>
                <a:sym typeface="Trebuchet MS"/>
              </a:rPr>
            </a:br>
            <a:r>
              <a:rPr b="1" i="0" lang="en-US" sz="2000" u="none">
                <a:solidFill>
                  <a:srgbClr val="FFFF7F"/>
                </a:solidFill>
                <a:latin typeface="Trebuchet MS"/>
                <a:ea typeface="Trebuchet MS"/>
                <a:cs typeface="Trebuchet MS"/>
                <a:sym typeface="Trebuchet MS"/>
              </a:rPr>
              <a:t>           </a:t>
            </a:r>
            <a:r>
              <a:rPr b="1" i="0" lang="en-US" sz="2000" u="none">
                <a:solidFill>
                  <a:srgbClr val="4F81BD"/>
                </a:solidFill>
                <a:latin typeface="Trebuchet MS"/>
                <a:ea typeface="Trebuchet MS"/>
                <a:cs typeface="Trebuchet MS"/>
                <a:sym typeface="Trebuchet MS"/>
              </a:rPr>
              <a:t>// swap</a:t>
            </a:r>
            <a:br>
              <a:rPr b="1" i="0" lang="en-US" sz="2000" u="none">
                <a:solidFill>
                  <a:srgbClr val="4F81BD"/>
                </a:solidFill>
                <a:latin typeface="Trebuchet MS"/>
                <a:ea typeface="Trebuchet MS"/>
                <a:cs typeface="Trebuchet MS"/>
                <a:sym typeface="Trebuchet MS"/>
              </a:rPr>
            </a:br>
            <a:r>
              <a:rPr b="1" i="0" lang="en-US" sz="2000" u="none">
                <a:solidFill>
                  <a:srgbClr val="C0504D"/>
                </a:solidFill>
                <a:latin typeface="Trebuchet MS"/>
                <a:ea typeface="Trebuchet MS"/>
                <a:cs typeface="Trebuchet MS"/>
                <a:sym typeface="Trebuchet MS"/>
              </a:rPr>
              <a:t>}  }</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Let</a:t>
            </a:r>
            <a:r>
              <a:rPr b="1" i="0" lang="en-US" sz="2000" u="none">
                <a:solidFill>
                  <a:srgbClr val="C0504D"/>
                </a:solidFill>
                <a:latin typeface="Trebuchet MS"/>
                <a:ea typeface="Trebuchet MS"/>
                <a:cs typeface="Trebuchet MS"/>
                <a:sym typeface="Trebuchet MS"/>
              </a:rPr>
              <a:t> n =</a:t>
            </a:r>
            <a:r>
              <a:rPr b="1" i="0" lang="en-US" sz="2000" u="none">
                <a:solidFill>
                  <a:srgbClr val="FFFF7F"/>
                </a:solidFill>
                <a:latin typeface="Trebuchet MS"/>
                <a:ea typeface="Trebuchet MS"/>
                <a:cs typeface="Trebuchet MS"/>
                <a:sym typeface="Trebuchet MS"/>
              </a:rPr>
              <a:t> </a:t>
            </a:r>
            <a:r>
              <a:rPr b="1" i="0" lang="en-US" sz="2000" u="none">
                <a:solidFill>
                  <a:srgbClr val="000000"/>
                </a:solidFill>
                <a:latin typeface="Calibri"/>
                <a:ea typeface="Calibri"/>
                <a:cs typeface="Calibri"/>
                <a:sym typeface="Calibri"/>
              </a:rPr>
              <a:t>size of the array</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The outer loop is executed </a:t>
            </a:r>
            <a:r>
              <a:rPr b="1" i="0" lang="en-US" sz="2000" u="none">
                <a:solidFill>
                  <a:srgbClr val="C0504D"/>
                </a:solidFill>
                <a:latin typeface="Trebuchet MS"/>
                <a:ea typeface="Trebuchet MS"/>
                <a:cs typeface="Trebuchet MS"/>
                <a:sym typeface="Trebuchet MS"/>
              </a:rPr>
              <a:t>n-1</a:t>
            </a:r>
            <a:r>
              <a:rPr b="1" i="0" lang="en-US" sz="2000" u="none">
                <a:solidFill>
                  <a:srgbClr val="FFFF7F"/>
                </a:solidFill>
                <a:latin typeface="Trebuchet MS"/>
                <a:ea typeface="Trebuchet MS"/>
                <a:cs typeface="Trebuchet MS"/>
                <a:sym typeface="Trebuchet MS"/>
              </a:rPr>
              <a:t> </a:t>
            </a:r>
            <a:r>
              <a:rPr b="1" i="0" lang="en-US" sz="2000" u="none">
                <a:solidFill>
                  <a:srgbClr val="000000"/>
                </a:solidFill>
                <a:latin typeface="Calibri"/>
                <a:ea typeface="Calibri"/>
                <a:cs typeface="Calibri"/>
                <a:sym typeface="Calibri"/>
              </a:rPr>
              <a:t>times (call it</a:t>
            </a:r>
            <a:r>
              <a:rPr b="1" i="0" lang="en-US" sz="2000" u="none">
                <a:solidFill>
                  <a:srgbClr val="FFFF7F"/>
                </a:solidFill>
                <a:latin typeface="Trebuchet MS"/>
                <a:ea typeface="Trebuchet MS"/>
                <a:cs typeface="Trebuchet MS"/>
                <a:sym typeface="Trebuchet MS"/>
              </a:rPr>
              <a:t> </a:t>
            </a:r>
            <a:r>
              <a:rPr b="1" i="0" lang="en-US" sz="2000" u="none">
                <a:solidFill>
                  <a:srgbClr val="C0504D"/>
                </a:solidFill>
                <a:latin typeface="Trebuchet MS"/>
                <a:ea typeface="Trebuchet MS"/>
                <a:cs typeface="Trebuchet MS"/>
                <a:sym typeface="Trebuchet MS"/>
              </a:rPr>
              <a:t>n</a:t>
            </a:r>
            <a:r>
              <a:rPr b="1" i="0" lang="en-US" sz="2000" u="none">
                <a:solidFill>
                  <a:srgbClr val="000000"/>
                </a:solidFill>
                <a:latin typeface="Calibri"/>
                <a:ea typeface="Calibri"/>
                <a:cs typeface="Calibri"/>
                <a:sym typeface="Calibri"/>
              </a:rPr>
              <a:t>, that</a:t>
            </a:r>
            <a:r>
              <a:rPr b="1" i="0" lang="en-US" sz="2000" u="none">
                <a:solidFill>
                  <a:srgbClr val="000000"/>
                </a:solidFill>
                <a:latin typeface="Arial"/>
                <a:ea typeface="Arial"/>
                <a:cs typeface="Arial"/>
                <a:sym typeface="Arial"/>
              </a:rPr>
              <a:t>’</a:t>
            </a:r>
            <a:r>
              <a:rPr b="1" i="0" lang="en-US" sz="2000" u="none">
                <a:solidFill>
                  <a:srgbClr val="000000"/>
                </a:solidFill>
                <a:latin typeface="Calibri"/>
                <a:ea typeface="Calibri"/>
                <a:cs typeface="Calibri"/>
                <a:sym typeface="Calibri"/>
              </a:rPr>
              <a:t>s close enough)</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Each time the outer loop is executed, the inner loop is executed</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Inner loop executes</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C0504D"/>
                </a:solidFill>
                <a:latin typeface="Trebuchet MS"/>
                <a:ea typeface="Trebuchet MS"/>
                <a:cs typeface="Trebuchet MS"/>
                <a:sym typeface="Trebuchet MS"/>
              </a:rPr>
              <a:t>n-1</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000000"/>
                </a:solidFill>
                <a:latin typeface="Calibri"/>
                <a:ea typeface="Calibri"/>
                <a:cs typeface="Calibri"/>
                <a:sym typeface="Calibri"/>
              </a:rPr>
              <a:t>times at first, linearly dropping to just once</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On average, inner loop executes about</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C0504D"/>
                </a:solidFill>
                <a:latin typeface="Trebuchet MS"/>
                <a:ea typeface="Trebuchet MS"/>
                <a:cs typeface="Trebuchet MS"/>
                <a:sym typeface="Trebuchet MS"/>
              </a:rPr>
              <a:t>n/2</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000000"/>
                </a:solidFill>
                <a:latin typeface="Calibri"/>
                <a:ea typeface="Calibri"/>
                <a:cs typeface="Calibri"/>
                <a:sym typeface="Calibri"/>
              </a:rPr>
              <a:t>times for each execution of the outer loop</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In the inner loop, the comparison is always done (constant time), the swap might be done (also constant time)</a:t>
            </a:r>
            <a:endParaRPr/>
          </a:p>
          <a:p>
            <a:pPr indent="-341312" lvl="0" marL="341312" marR="0" rtl="0" algn="l">
              <a:lnSpc>
                <a:spcPct val="100000"/>
              </a:lnSpc>
              <a:spcBef>
                <a:spcPts val="500"/>
              </a:spcBef>
              <a:spcAft>
                <a:spcPts val="0"/>
              </a:spcAft>
              <a:buClr>
                <a:srgbClr val="000000"/>
              </a:buClr>
              <a:buSzPts val="2000"/>
              <a:buFont typeface="Arial"/>
              <a:buChar char="•"/>
            </a:pPr>
            <a:r>
              <a:rPr b="1" i="0" lang="en-US" sz="2000" u="none">
                <a:solidFill>
                  <a:srgbClr val="000000"/>
                </a:solidFill>
                <a:latin typeface="Calibri"/>
                <a:ea typeface="Calibri"/>
                <a:cs typeface="Calibri"/>
                <a:sym typeface="Calibri"/>
              </a:rPr>
              <a:t>Result is </a:t>
            </a:r>
            <a:r>
              <a:rPr b="1" i="0" lang="en-US" sz="2000" u="none">
                <a:solidFill>
                  <a:srgbClr val="C0504D"/>
                </a:solidFill>
                <a:latin typeface="Trebuchet MS"/>
                <a:ea typeface="Trebuchet MS"/>
                <a:cs typeface="Trebuchet MS"/>
                <a:sym typeface="Trebuchet MS"/>
              </a:rPr>
              <a:t>n * n/2 * k</a:t>
            </a:r>
            <a:r>
              <a:rPr b="1" i="0" lang="en-US" sz="2000" u="none">
                <a:solidFill>
                  <a:srgbClr val="000000"/>
                </a:solidFill>
                <a:latin typeface="Calibri"/>
                <a:ea typeface="Calibri"/>
                <a:cs typeface="Calibri"/>
                <a:sym typeface="Calibri"/>
              </a:rPr>
              <a:t>, that is,</a:t>
            </a:r>
            <a:r>
              <a:rPr b="1" i="0" lang="en-US" sz="2000" u="none">
                <a:solidFill>
                  <a:srgbClr val="FFFF7F"/>
                </a:solidFill>
                <a:latin typeface="Trebuchet MS"/>
                <a:ea typeface="Trebuchet MS"/>
                <a:cs typeface="Trebuchet MS"/>
                <a:sym typeface="Trebuchet MS"/>
              </a:rPr>
              <a:t> </a:t>
            </a:r>
            <a:r>
              <a:rPr b="1" i="0" lang="en-US" sz="2000" u="none">
                <a:solidFill>
                  <a:srgbClr val="C0504D"/>
                </a:solidFill>
                <a:latin typeface="Trebuchet MS"/>
                <a:ea typeface="Trebuchet MS"/>
                <a:cs typeface="Trebuchet MS"/>
                <a:sym typeface="Trebuchet MS"/>
              </a:rPr>
              <a:t>O(n</a:t>
            </a:r>
            <a:r>
              <a:rPr b="1" baseline="30000" i="0" lang="en-US" sz="2000" u="none">
                <a:solidFill>
                  <a:srgbClr val="C0504D"/>
                </a:solidFill>
                <a:latin typeface="Trebuchet MS"/>
                <a:ea typeface="Trebuchet MS"/>
                <a:cs typeface="Trebuchet MS"/>
                <a:sym typeface="Trebuchet MS"/>
              </a:rPr>
              <a:t>2</a:t>
            </a:r>
            <a:r>
              <a:rPr b="1" i="0" lang="en-US" sz="2000" u="none">
                <a:solidFill>
                  <a:srgbClr val="C0504D"/>
                </a:solidFill>
                <a:latin typeface="Trebuchet MS"/>
                <a:ea typeface="Trebuchet MS"/>
                <a:cs typeface="Trebuchet MS"/>
                <a:sym typeface="Trebuchet MS"/>
              </a:rPr>
              <a:t>/2 + k) = O(n</a:t>
            </a:r>
            <a:r>
              <a:rPr b="1" baseline="30000" i="0" lang="en-US" sz="2000" u="none">
                <a:solidFill>
                  <a:srgbClr val="C0504D"/>
                </a:solidFill>
                <a:latin typeface="Trebuchet MS"/>
                <a:ea typeface="Trebuchet MS"/>
                <a:cs typeface="Trebuchet MS"/>
                <a:sym typeface="Trebuchet MS"/>
              </a:rPr>
              <a:t>2</a:t>
            </a:r>
            <a:r>
              <a:rPr b="1" i="0" lang="en-US" sz="2000" u="none">
                <a:solidFill>
                  <a:srgbClr val="C0504D"/>
                </a:solidFill>
                <a:latin typeface="Trebuchet MS"/>
                <a:ea typeface="Trebuchet MS"/>
                <a:cs typeface="Trebuchet MS"/>
                <a:sym typeface="Trebuchet M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1" i="0" lang="en-US" sz="4400" u="none">
                <a:solidFill>
                  <a:srgbClr val="000000"/>
                </a:solidFill>
                <a:latin typeface="Calibri"/>
                <a:ea typeface="Calibri"/>
                <a:cs typeface="Calibri"/>
                <a:sym typeface="Calibri"/>
              </a:rPr>
              <a:t>Loop invariants</a:t>
            </a:r>
            <a:endParaRPr/>
          </a:p>
        </p:txBody>
      </p:sp>
      <p:sp>
        <p:nvSpPr>
          <p:cNvPr id="201" name="Google Shape;201;p9"/>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You run a loop in order to change things</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Oddly enough, what is usually most important in understanding a loop is finding an </a:t>
            </a:r>
            <a:r>
              <a:rPr b="1" i="0" lang="en-US" sz="2400" u="none">
                <a:solidFill>
                  <a:srgbClr val="1F497D"/>
                </a:solidFill>
                <a:latin typeface="Calibri"/>
                <a:ea typeface="Calibri"/>
                <a:cs typeface="Calibri"/>
                <a:sym typeface="Calibri"/>
              </a:rPr>
              <a:t>invariant</a:t>
            </a:r>
            <a:r>
              <a:rPr b="1" i="0" lang="en-US" sz="2400" u="none">
                <a:solidFill>
                  <a:srgbClr val="000000"/>
                </a:solidFill>
                <a:latin typeface="Calibri"/>
                <a:ea typeface="Calibri"/>
                <a:cs typeface="Calibri"/>
                <a:sym typeface="Calibri"/>
              </a:rPr>
              <a:t>: that is,  </a:t>
            </a:r>
            <a:r>
              <a:rPr b="1" i="1" lang="en-US" sz="2400" u="none">
                <a:solidFill>
                  <a:srgbClr val="000000"/>
                </a:solidFill>
                <a:latin typeface="Calibri"/>
                <a:ea typeface="Calibri"/>
                <a:cs typeface="Calibri"/>
                <a:sym typeface="Calibri"/>
              </a:rPr>
              <a:t>a condition that doesn</a:t>
            </a:r>
            <a:r>
              <a:rPr b="1" i="1" lang="en-US" sz="2400" u="none">
                <a:solidFill>
                  <a:srgbClr val="000000"/>
                </a:solidFill>
                <a:latin typeface="Arial"/>
                <a:ea typeface="Arial"/>
                <a:cs typeface="Arial"/>
                <a:sym typeface="Arial"/>
              </a:rPr>
              <a:t>’</a:t>
            </a:r>
            <a:r>
              <a:rPr b="1" i="1" lang="en-US" sz="2400" u="none">
                <a:solidFill>
                  <a:srgbClr val="000000"/>
                </a:solidFill>
                <a:latin typeface="Calibri"/>
                <a:ea typeface="Calibri"/>
                <a:cs typeface="Calibri"/>
                <a:sym typeface="Calibri"/>
              </a:rPr>
              <a:t>t change</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In bubble sort, we put the largest elements at the end, and once we put them there, we don</a:t>
            </a:r>
            <a:r>
              <a:rPr b="1" i="0" lang="en-US" sz="2400" u="none">
                <a:solidFill>
                  <a:srgbClr val="000000"/>
                </a:solidFill>
                <a:latin typeface="Arial"/>
                <a:ea typeface="Arial"/>
                <a:cs typeface="Arial"/>
                <a:sym typeface="Arial"/>
              </a:rPr>
              <a:t>’</a:t>
            </a:r>
            <a:r>
              <a:rPr b="1" i="0" lang="en-US" sz="2400" u="none">
                <a:solidFill>
                  <a:srgbClr val="000000"/>
                </a:solidFill>
                <a:latin typeface="Calibri"/>
                <a:ea typeface="Calibri"/>
                <a:cs typeface="Calibri"/>
                <a:sym typeface="Calibri"/>
              </a:rPr>
              <a:t>t move them again</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variable </a:t>
            </a:r>
            <a:r>
              <a:rPr b="1" i="0" lang="en-US" sz="2000" u="none" cap="none" strike="noStrike">
                <a:solidFill>
                  <a:srgbClr val="C0504D"/>
                </a:solidFill>
                <a:latin typeface="Trebuchet MS"/>
                <a:ea typeface="Trebuchet MS"/>
                <a:cs typeface="Trebuchet MS"/>
                <a:sym typeface="Trebuchet MS"/>
              </a:rPr>
              <a:t>outer</a:t>
            </a:r>
            <a:r>
              <a:rPr b="1" i="0" lang="en-US" sz="2000" u="none" cap="none" strike="noStrike">
                <a:solidFill>
                  <a:srgbClr val="000000"/>
                </a:solidFill>
                <a:latin typeface="Calibri"/>
                <a:ea typeface="Calibri"/>
                <a:cs typeface="Calibri"/>
                <a:sym typeface="Calibri"/>
              </a:rPr>
              <a:t> starts at the last index in the array and decreases to </a:t>
            </a:r>
            <a:r>
              <a:rPr b="1" i="0" lang="en-US" sz="2000" u="none" cap="none" strike="noStrike">
                <a:solidFill>
                  <a:srgbClr val="C0504D"/>
                </a:solidFill>
                <a:latin typeface="Trebuchet MS"/>
                <a:ea typeface="Trebuchet MS"/>
                <a:cs typeface="Trebuchet MS"/>
                <a:sym typeface="Trebuchet MS"/>
              </a:rPr>
              <a:t>0</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Our invariant is: Every element to the right of </a:t>
            </a:r>
            <a:r>
              <a:rPr b="1" i="0" lang="en-US" sz="2000" u="none" cap="none" strike="noStrike">
                <a:solidFill>
                  <a:srgbClr val="C0504D"/>
                </a:solidFill>
                <a:latin typeface="Trebuchet MS"/>
                <a:ea typeface="Trebuchet MS"/>
                <a:cs typeface="Trebuchet MS"/>
                <a:sym typeface="Trebuchet MS"/>
              </a:rPr>
              <a:t>outer</a:t>
            </a:r>
            <a:r>
              <a:rPr b="1" i="0" lang="en-US" sz="2000" u="none" cap="none" strike="noStrike">
                <a:solidFill>
                  <a:srgbClr val="000000"/>
                </a:solidFill>
                <a:latin typeface="Calibri"/>
                <a:ea typeface="Calibri"/>
                <a:cs typeface="Calibri"/>
                <a:sym typeface="Calibri"/>
              </a:rPr>
              <a:t> is in the correct place</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That is,</a:t>
            </a:r>
            <a:r>
              <a:rPr b="1" i="0" lang="en-US" sz="2000" u="none" cap="none" strike="noStrike">
                <a:solidFill>
                  <a:srgbClr val="4F81BD"/>
                </a:solidFill>
                <a:latin typeface="Calibri"/>
                <a:ea typeface="Calibri"/>
                <a:cs typeface="Calibri"/>
                <a:sym typeface="Calibri"/>
              </a:rPr>
              <a:t> </a:t>
            </a:r>
            <a:r>
              <a:rPr b="1" i="0" lang="en-US" sz="2000" u="none" cap="none" strike="noStrike">
                <a:solidFill>
                  <a:srgbClr val="4F81BD"/>
                </a:solidFill>
                <a:latin typeface="Trebuchet MS"/>
                <a:ea typeface="Trebuchet MS"/>
                <a:cs typeface="Trebuchet MS"/>
                <a:sym typeface="Trebuchet MS"/>
              </a:rPr>
              <a:t>for all j &gt; outer, if i &lt; j, then a[i] &lt;= a[j]</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When this is combined with the loop exit test, </a:t>
            </a:r>
            <a:r>
              <a:rPr b="1" i="0" lang="en-US" sz="2000" u="none" cap="none" strike="noStrike">
                <a:solidFill>
                  <a:srgbClr val="4F81BD"/>
                </a:solidFill>
                <a:latin typeface="Trebuchet MS"/>
                <a:ea typeface="Trebuchet MS"/>
                <a:cs typeface="Trebuchet MS"/>
                <a:sym typeface="Trebuchet MS"/>
              </a:rPr>
              <a:t>outer == 0</a:t>
            </a:r>
            <a:r>
              <a:rPr b="1" i="0" lang="en-US" sz="2000" u="none" cap="none" strike="noStrike">
                <a:solidFill>
                  <a:srgbClr val="000000"/>
                </a:solidFill>
                <a:latin typeface="Calibri"/>
                <a:ea typeface="Calibri"/>
                <a:cs typeface="Calibri"/>
                <a:sym typeface="Calibri"/>
              </a:rPr>
              <a:t>, we know that </a:t>
            </a:r>
            <a:r>
              <a:rPr b="1" i="1" lang="en-US" sz="2000" u="none" cap="none" strike="noStrike">
                <a:solidFill>
                  <a:srgbClr val="000000"/>
                </a:solidFill>
                <a:latin typeface="Calibri"/>
                <a:ea typeface="Calibri"/>
                <a:cs typeface="Calibri"/>
                <a:sym typeface="Calibri"/>
              </a:rPr>
              <a:t>all</a:t>
            </a:r>
            <a:r>
              <a:rPr b="1" i="0" lang="en-US" sz="2000" u="none" cap="none" strike="noStrike">
                <a:solidFill>
                  <a:srgbClr val="000000"/>
                </a:solidFill>
                <a:latin typeface="Calibri"/>
                <a:ea typeface="Calibri"/>
                <a:cs typeface="Calibri"/>
                <a:sym typeface="Calibri"/>
              </a:rPr>
              <a:t> elements of the array are in the correct place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1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1" i="0" lang="en-US" sz="4000" u="none">
                <a:solidFill>
                  <a:srgbClr val="000000"/>
                </a:solidFill>
                <a:latin typeface="Calibri"/>
                <a:ea typeface="Calibri"/>
                <a:cs typeface="Calibri"/>
                <a:sym typeface="Calibri"/>
              </a:rPr>
              <a:t>Selection sort</a:t>
            </a:r>
            <a:endParaRPr/>
          </a:p>
        </p:txBody>
      </p:sp>
      <p:sp>
        <p:nvSpPr>
          <p:cNvPr id="208" name="Google Shape;208;p10"/>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1" i="0" lang="en-US" sz="2800" u="none">
                <a:solidFill>
                  <a:srgbClr val="000000"/>
                </a:solidFill>
                <a:latin typeface="Calibri"/>
                <a:ea typeface="Calibri"/>
                <a:cs typeface="Calibri"/>
                <a:sym typeface="Calibri"/>
              </a:rPr>
              <a:t>Given an array of length </a:t>
            </a:r>
            <a:r>
              <a:rPr b="1" i="0" lang="en-US" sz="2800" u="none">
                <a:solidFill>
                  <a:srgbClr val="C0504D"/>
                </a:solidFill>
                <a:latin typeface="Trebuchet MS"/>
                <a:ea typeface="Trebuchet MS"/>
                <a:cs typeface="Trebuchet MS"/>
                <a:sym typeface="Trebuchet MS"/>
              </a:rPr>
              <a:t>n</a:t>
            </a:r>
            <a:r>
              <a:rPr b="1" i="0" lang="en-US" sz="2800" u="none">
                <a:solidFill>
                  <a:srgbClr val="000000"/>
                </a:solidFill>
                <a:latin typeface="Calibri"/>
                <a:ea typeface="Calibri"/>
                <a:cs typeface="Calibri"/>
                <a:sym typeface="Calibri"/>
              </a:rPr>
              <a:t>,</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Search elements</a:t>
            </a:r>
            <a:r>
              <a:rPr b="1" i="0" lang="en-US" sz="2400" u="none" cap="none" strike="noStrike">
                <a:solidFill>
                  <a:srgbClr val="C0504D"/>
                </a:solidFill>
                <a:latin typeface="Calibri"/>
                <a:ea typeface="Calibri"/>
                <a:cs typeface="Calibri"/>
                <a:sym typeface="Calibri"/>
              </a:rPr>
              <a:t> </a:t>
            </a:r>
            <a:r>
              <a:rPr b="1" i="0" lang="en-US" sz="2400" u="none" cap="none" strike="noStrike">
                <a:solidFill>
                  <a:srgbClr val="C0504D"/>
                </a:solidFill>
                <a:latin typeface="Trebuchet MS"/>
                <a:ea typeface="Trebuchet MS"/>
                <a:cs typeface="Trebuchet MS"/>
                <a:sym typeface="Trebuchet MS"/>
              </a:rPr>
              <a:t>0</a:t>
            </a:r>
            <a:r>
              <a:rPr b="1" i="0" lang="en-US" sz="2400" u="none" cap="none" strike="noStrike">
                <a:solidFill>
                  <a:srgbClr val="000000"/>
                </a:solidFill>
                <a:latin typeface="Calibri"/>
                <a:ea typeface="Calibri"/>
                <a:cs typeface="Calibri"/>
                <a:sym typeface="Calibri"/>
              </a:rPr>
              <a:t> through</a:t>
            </a:r>
            <a:r>
              <a:rPr b="1" i="0" lang="en-US" sz="2400" u="none" cap="none" strike="noStrike">
                <a:solidFill>
                  <a:srgbClr val="C0504D"/>
                </a:solidFill>
                <a:latin typeface="Calibri"/>
                <a:ea typeface="Calibri"/>
                <a:cs typeface="Calibri"/>
                <a:sym typeface="Calibri"/>
              </a:rPr>
              <a:t> n-1</a:t>
            </a:r>
            <a:r>
              <a:rPr b="1" i="0" lang="en-US" sz="2400" u="none" cap="none" strike="noStrike">
                <a:solidFill>
                  <a:srgbClr val="000000"/>
                </a:solidFill>
                <a:latin typeface="Calibri"/>
                <a:ea typeface="Calibri"/>
                <a:cs typeface="Calibri"/>
                <a:sym typeface="Calibri"/>
              </a:rPr>
              <a:t> and select the smallest</a:t>
            </a:r>
            <a:endParaRPr/>
          </a:p>
          <a:p>
            <a:pPr indent="-228600" lvl="2" marL="1143000"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Swap it with the element in location </a:t>
            </a:r>
            <a:r>
              <a:rPr b="1" i="0" lang="en-US" sz="2000" u="none" cap="none" strike="noStrike">
                <a:solidFill>
                  <a:srgbClr val="C0504D"/>
                </a:solidFill>
                <a:latin typeface="Trebuchet MS"/>
                <a:ea typeface="Trebuchet MS"/>
                <a:cs typeface="Trebuchet MS"/>
                <a:sym typeface="Trebuchet MS"/>
              </a:rPr>
              <a:t>0</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Search elements</a:t>
            </a:r>
            <a:r>
              <a:rPr b="1" i="0" lang="en-US" sz="2400" u="none" cap="none" strike="noStrike">
                <a:solidFill>
                  <a:srgbClr val="C0504D"/>
                </a:solidFill>
                <a:latin typeface="Trebuchet MS"/>
                <a:ea typeface="Trebuchet MS"/>
                <a:cs typeface="Trebuchet MS"/>
                <a:sym typeface="Trebuchet MS"/>
              </a:rPr>
              <a:t> 1</a:t>
            </a:r>
            <a:r>
              <a:rPr b="1" i="0" lang="en-US" sz="2400" u="none" cap="none" strike="noStrike">
                <a:solidFill>
                  <a:srgbClr val="000000"/>
                </a:solidFill>
                <a:latin typeface="Calibri"/>
                <a:ea typeface="Calibri"/>
                <a:cs typeface="Calibri"/>
                <a:sym typeface="Calibri"/>
              </a:rPr>
              <a:t> through </a:t>
            </a:r>
            <a:r>
              <a:rPr b="1" i="0" lang="en-US" sz="2400" u="none" cap="none" strike="noStrike">
                <a:solidFill>
                  <a:srgbClr val="C0504D"/>
                </a:solidFill>
                <a:latin typeface="Trebuchet MS"/>
                <a:ea typeface="Trebuchet MS"/>
                <a:cs typeface="Trebuchet MS"/>
                <a:sym typeface="Trebuchet MS"/>
              </a:rPr>
              <a:t>n-1</a:t>
            </a:r>
            <a:r>
              <a:rPr b="1" i="0" lang="en-US" sz="2400" u="none" cap="none" strike="noStrike">
                <a:solidFill>
                  <a:srgbClr val="000000"/>
                </a:solidFill>
                <a:latin typeface="Calibri"/>
                <a:ea typeface="Calibri"/>
                <a:cs typeface="Calibri"/>
                <a:sym typeface="Calibri"/>
              </a:rPr>
              <a:t> and select the smallest</a:t>
            </a:r>
            <a:endParaRPr/>
          </a:p>
          <a:p>
            <a:pPr indent="-228600" lvl="2" marL="1143000"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Swap it with the element in location </a:t>
            </a:r>
            <a:r>
              <a:rPr b="1" i="0" lang="en-US" sz="2000" u="none" cap="none" strike="noStrike">
                <a:solidFill>
                  <a:srgbClr val="C0504D"/>
                </a:solidFill>
                <a:latin typeface="Trebuchet MS"/>
                <a:ea typeface="Trebuchet MS"/>
                <a:cs typeface="Trebuchet MS"/>
                <a:sym typeface="Trebuchet MS"/>
              </a:rPr>
              <a:t>1</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Search elements </a:t>
            </a:r>
            <a:r>
              <a:rPr b="1" i="0" lang="en-US" sz="2400" u="none" cap="none" strike="noStrike">
                <a:solidFill>
                  <a:srgbClr val="C0504D"/>
                </a:solidFill>
                <a:latin typeface="Trebuchet MS"/>
                <a:ea typeface="Trebuchet MS"/>
                <a:cs typeface="Trebuchet MS"/>
                <a:sym typeface="Trebuchet MS"/>
              </a:rPr>
              <a:t>2</a:t>
            </a:r>
            <a:r>
              <a:rPr b="1" i="0" lang="en-US" sz="2400" u="none" cap="none" strike="noStrike">
                <a:solidFill>
                  <a:srgbClr val="000000"/>
                </a:solidFill>
                <a:latin typeface="Calibri"/>
                <a:ea typeface="Calibri"/>
                <a:cs typeface="Calibri"/>
                <a:sym typeface="Calibri"/>
              </a:rPr>
              <a:t> through </a:t>
            </a:r>
            <a:r>
              <a:rPr b="1" i="0" lang="en-US" sz="2400" u="none" cap="none" strike="noStrike">
                <a:solidFill>
                  <a:srgbClr val="C0504D"/>
                </a:solidFill>
                <a:latin typeface="Trebuchet MS"/>
                <a:ea typeface="Trebuchet MS"/>
                <a:cs typeface="Trebuchet MS"/>
                <a:sym typeface="Trebuchet MS"/>
              </a:rPr>
              <a:t>n-1</a:t>
            </a:r>
            <a:r>
              <a:rPr b="1" i="0" lang="en-US" sz="2400" u="none" cap="none" strike="noStrike">
                <a:solidFill>
                  <a:srgbClr val="000000"/>
                </a:solidFill>
                <a:latin typeface="Calibri"/>
                <a:ea typeface="Calibri"/>
                <a:cs typeface="Calibri"/>
                <a:sym typeface="Calibri"/>
              </a:rPr>
              <a:t> and select the smallest</a:t>
            </a:r>
            <a:endParaRPr/>
          </a:p>
          <a:p>
            <a:pPr indent="-228600" lvl="2" marL="1143000"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Swap it with the element in location </a:t>
            </a:r>
            <a:r>
              <a:rPr b="1" i="0" lang="en-US" sz="2000" u="none" cap="none" strike="noStrike">
                <a:solidFill>
                  <a:srgbClr val="C0504D"/>
                </a:solidFill>
                <a:latin typeface="Trebuchet MS"/>
                <a:ea typeface="Trebuchet MS"/>
                <a:cs typeface="Trebuchet MS"/>
                <a:sym typeface="Trebuchet MS"/>
              </a:rPr>
              <a:t>2</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Search elements </a:t>
            </a:r>
            <a:r>
              <a:rPr b="1" i="0" lang="en-US" sz="2400" u="none" cap="none" strike="noStrike">
                <a:solidFill>
                  <a:srgbClr val="C0504D"/>
                </a:solidFill>
                <a:latin typeface="Trebuchet MS"/>
                <a:ea typeface="Trebuchet MS"/>
                <a:cs typeface="Trebuchet MS"/>
                <a:sym typeface="Trebuchet MS"/>
              </a:rPr>
              <a:t>3</a:t>
            </a:r>
            <a:r>
              <a:rPr b="1" i="0" lang="en-US" sz="2400" u="none" cap="none" strike="noStrike">
                <a:solidFill>
                  <a:srgbClr val="000000"/>
                </a:solidFill>
                <a:latin typeface="Calibri"/>
                <a:ea typeface="Calibri"/>
                <a:cs typeface="Calibri"/>
                <a:sym typeface="Calibri"/>
              </a:rPr>
              <a:t> through </a:t>
            </a:r>
            <a:r>
              <a:rPr b="1" i="0" lang="en-US" sz="2400" u="none" cap="none" strike="noStrike">
                <a:solidFill>
                  <a:srgbClr val="C0504D"/>
                </a:solidFill>
                <a:latin typeface="Trebuchet MS"/>
                <a:ea typeface="Trebuchet MS"/>
                <a:cs typeface="Trebuchet MS"/>
                <a:sym typeface="Trebuchet MS"/>
              </a:rPr>
              <a:t>n-1</a:t>
            </a:r>
            <a:r>
              <a:rPr b="1" i="0" lang="en-US" sz="2400" u="none" cap="none" strike="noStrike">
                <a:solidFill>
                  <a:srgbClr val="000000"/>
                </a:solidFill>
                <a:latin typeface="Calibri"/>
                <a:ea typeface="Calibri"/>
                <a:cs typeface="Calibri"/>
                <a:sym typeface="Calibri"/>
              </a:rPr>
              <a:t> and select the smallest</a:t>
            </a:r>
            <a:endParaRPr/>
          </a:p>
          <a:p>
            <a:pPr indent="-228600" lvl="2" marL="1143000"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Swap it with the element in location </a:t>
            </a:r>
            <a:r>
              <a:rPr b="1" i="0" lang="en-US" sz="2000" u="none" cap="none" strike="noStrike">
                <a:solidFill>
                  <a:srgbClr val="C0504D"/>
                </a:solidFill>
                <a:latin typeface="Trebuchet MS"/>
                <a:ea typeface="Trebuchet MS"/>
                <a:cs typeface="Trebuchet MS"/>
                <a:sym typeface="Trebuchet MS"/>
              </a:rPr>
              <a:t>3</a:t>
            </a:r>
            <a:endParaRPr/>
          </a:p>
          <a:p>
            <a:pPr indent="-284162" lvl="1" marL="741362" marR="0" rtl="0" algn="l">
              <a:lnSpc>
                <a:spcPct val="100000"/>
              </a:lnSpc>
              <a:spcBef>
                <a:spcPts val="60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Continue in this fashion until there</a:t>
            </a:r>
            <a:r>
              <a:rPr b="1"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Calibri"/>
                <a:ea typeface="Calibri"/>
                <a:cs typeface="Calibri"/>
                <a:sym typeface="Calibri"/>
              </a:rPr>
              <a:t>s nothing left to search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1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1" i="0" lang="en-US" sz="3600" u="none">
                <a:solidFill>
                  <a:srgbClr val="000000"/>
                </a:solidFill>
                <a:latin typeface="Calibri"/>
                <a:ea typeface="Calibri"/>
                <a:cs typeface="Calibri"/>
                <a:sym typeface="Calibri"/>
              </a:rPr>
              <a:t>Example and analysis of selection sort</a:t>
            </a:r>
            <a:endParaRPr/>
          </a:p>
        </p:txBody>
      </p:sp>
      <p:sp>
        <p:nvSpPr>
          <p:cNvPr id="215" name="Google Shape;215;p11"/>
          <p:cNvSpPr txBox="1"/>
          <p:nvPr/>
        </p:nvSpPr>
        <p:spPr>
          <a:xfrm>
            <a:off x="2895600" y="1600200"/>
            <a:ext cx="58674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The selection sort might swap an array element with itself--this is harmless, and not worth checking for</a:t>
            </a:r>
            <a:endParaRPr/>
          </a:p>
          <a:p>
            <a:pPr indent="-341312" lvl="0" marL="341312" marR="0" rtl="0" algn="l">
              <a:lnSpc>
                <a:spcPct val="100000"/>
              </a:lnSpc>
              <a:spcBef>
                <a:spcPts val="6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Analysis:</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outer loop executes </a:t>
            </a:r>
            <a:r>
              <a:rPr b="1" i="0" lang="en-US" sz="2000" u="none" cap="none" strike="noStrike">
                <a:solidFill>
                  <a:srgbClr val="C0504D"/>
                </a:solidFill>
                <a:latin typeface="Trebuchet MS"/>
                <a:ea typeface="Trebuchet MS"/>
                <a:cs typeface="Trebuchet MS"/>
                <a:sym typeface="Trebuchet MS"/>
              </a:rPr>
              <a:t>n-1</a:t>
            </a:r>
            <a:r>
              <a:rPr b="1" i="0" lang="en-US" sz="2000" u="none" cap="none" strike="noStrike">
                <a:solidFill>
                  <a:srgbClr val="000000"/>
                </a:solidFill>
                <a:latin typeface="Calibri"/>
                <a:ea typeface="Calibri"/>
                <a:cs typeface="Calibri"/>
                <a:sym typeface="Calibri"/>
              </a:rPr>
              <a:t> times</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The inner loop executes about </a:t>
            </a:r>
            <a:r>
              <a:rPr b="1" i="0" lang="en-US" sz="2000" u="none" cap="none" strike="noStrike">
                <a:solidFill>
                  <a:srgbClr val="C0504D"/>
                </a:solidFill>
                <a:latin typeface="Trebuchet MS"/>
                <a:ea typeface="Trebuchet MS"/>
                <a:cs typeface="Trebuchet MS"/>
                <a:sym typeface="Trebuchet MS"/>
              </a:rPr>
              <a:t>n/2</a:t>
            </a:r>
            <a:r>
              <a:rPr b="1" i="0" lang="en-US" sz="2000" u="none" cap="none" strike="noStrike">
                <a:solidFill>
                  <a:srgbClr val="000000"/>
                </a:solidFill>
                <a:latin typeface="Calibri"/>
                <a:ea typeface="Calibri"/>
                <a:cs typeface="Calibri"/>
                <a:sym typeface="Calibri"/>
              </a:rPr>
              <a:t> times on average (from </a:t>
            </a:r>
            <a:r>
              <a:rPr b="1" i="0" lang="en-US" sz="2000" u="none" cap="none" strike="noStrike">
                <a:solidFill>
                  <a:srgbClr val="C0504D"/>
                </a:solidFill>
                <a:latin typeface="Trebuchet MS"/>
                <a:ea typeface="Trebuchet MS"/>
                <a:cs typeface="Trebuchet MS"/>
                <a:sym typeface="Trebuchet MS"/>
              </a:rPr>
              <a:t>n</a:t>
            </a:r>
            <a:r>
              <a:rPr b="1" i="0" lang="en-US" sz="2000" u="none" cap="none" strike="noStrike">
                <a:solidFill>
                  <a:srgbClr val="000000"/>
                </a:solidFill>
                <a:latin typeface="Calibri"/>
                <a:ea typeface="Calibri"/>
                <a:cs typeface="Calibri"/>
                <a:sym typeface="Calibri"/>
              </a:rPr>
              <a:t> to </a:t>
            </a:r>
            <a:r>
              <a:rPr b="1" i="0" lang="en-US" sz="2000" u="none" cap="none" strike="noStrike">
                <a:solidFill>
                  <a:srgbClr val="C0504D"/>
                </a:solidFill>
                <a:latin typeface="Trebuchet MS"/>
                <a:ea typeface="Trebuchet MS"/>
                <a:cs typeface="Trebuchet MS"/>
                <a:sym typeface="Trebuchet MS"/>
              </a:rPr>
              <a:t>2</a:t>
            </a:r>
            <a:r>
              <a:rPr b="1" i="0" lang="en-US" sz="2000" u="none" cap="none" strike="noStrike">
                <a:solidFill>
                  <a:srgbClr val="000000"/>
                </a:solidFill>
                <a:latin typeface="Calibri"/>
                <a:ea typeface="Calibri"/>
                <a:cs typeface="Calibri"/>
                <a:sym typeface="Calibri"/>
              </a:rPr>
              <a:t> times)</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Work done in the inner loop is constant (swap two array elements)</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Time required is roughly </a:t>
            </a:r>
            <a:r>
              <a:rPr b="1" i="0" lang="en-US" sz="2000" u="none" cap="none" strike="noStrike">
                <a:solidFill>
                  <a:srgbClr val="C0504D"/>
                </a:solidFill>
                <a:latin typeface="Trebuchet MS"/>
                <a:ea typeface="Trebuchet MS"/>
                <a:cs typeface="Trebuchet MS"/>
                <a:sym typeface="Trebuchet MS"/>
              </a:rPr>
              <a:t>(n-1)*(n/2)</a:t>
            </a:r>
            <a:endParaRPr/>
          </a:p>
          <a:p>
            <a:pPr indent="-284162" lvl="1" marL="741362" marR="0" rtl="0" algn="l">
              <a:lnSpc>
                <a:spcPct val="10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You should recognize this as</a:t>
            </a:r>
            <a:r>
              <a:rPr b="1" i="0" lang="en-US" sz="2000" u="none" cap="none" strike="noStrike">
                <a:solidFill>
                  <a:srgbClr val="FFFF7F"/>
                </a:solidFill>
                <a:latin typeface="Trebuchet MS"/>
                <a:ea typeface="Trebuchet MS"/>
                <a:cs typeface="Trebuchet MS"/>
                <a:sym typeface="Trebuchet MS"/>
              </a:rPr>
              <a:t> </a:t>
            </a:r>
            <a:r>
              <a:rPr b="1" i="0" lang="en-US" sz="2000" u="none" cap="none" strike="noStrike">
                <a:solidFill>
                  <a:srgbClr val="C0504D"/>
                </a:solidFill>
                <a:latin typeface="Trebuchet MS"/>
                <a:ea typeface="Trebuchet MS"/>
                <a:cs typeface="Trebuchet MS"/>
                <a:sym typeface="Trebuchet MS"/>
              </a:rPr>
              <a:t>O(n</a:t>
            </a:r>
            <a:r>
              <a:rPr b="1" baseline="30000" i="0" lang="en-US" sz="2000" u="none" cap="none" strike="noStrike">
                <a:solidFill>
                  <a:srgbClr val="C0504D"/>
                </a:solidFill>
                <a:latin typeface="Trebuchet MS"/>
                <a:ea typeface="Trebuchet MS"/>
                <a:cs typeface="Trebuchet MS"/>
                <a:sym typeface="Trebuchet MS"/>
              </a:rPr>
              <a:t>2</a:t>
            </a:r>
            <a:r>
              <a:rPr b="1" i="0" lang="en-US" sz="2000" u="none" cap="none" strike="noStrike">
                <a:solidFill>
                  <a:srgbClr val="C0504D"/>
                </a:solidFill>
                <a:latin typeface="Trebuchet MS"/>
                <a:ea typeface="Trebuchet MS"/>
                <a:cs typeface="Trebuchet MS"/>
                <a:sym typeface="Trebuchet MS"/>
              </a:rPr>
              <a:t>)</a:t>
            </a:r>
            <a:endParaRPr/>
          </a:p>
        </p:txBody>
      </p:sp>
      <p:grpSp>
        <p:nvGrpSpPr>
          <p:cNvPr id="216" name="Google Shape;216;p11"/>
          <p:cNvGrpSpPr/>
          <p:nvPr/>
        </p:nvGrpSpPr>
        <p:grpSpPr>
          <a:xfrm>
            <a:off x="912812" y="1900237"/>
            <a:ext cx="1524000" cy="304800"/>
            <a:chOff x="575" y="1197"/>
            <a:chExt cx="960" cy="192"/>
          </a:xfrm>
        </p:grpSpPr>
        <p:sp>
          <p:nvSpPr>
            <p:cNvPr id="217" name="Google Shape;217;p11"/>
            <p:cNvSpPr/>
            <p:nvPr/>
          </p:nvSpPr>
          <p:spPr>
            <a:xfrm>
              <a:off x="575" y="1197"/>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1600"/>
                <a:buFont typeface="Trebuchet MS"/>
                <a:buNone/>
              </a:pPr>
              <a:r>
                <a:rPr b="1" i="0" lang="en-US" sz="1600" u="none">
                  <a:solidFill>
                    <a:srgbClr val="1F497D"/>
                  </a:solidFill>
                  <a:latin typeface="Trebuchet MS"/>
                  <a:ea typeface="Trebuchet MS"/>
                  <a:cs typeface="Trebuchet MS"/>
                  <a:sym typeface="Trebuchet MS"/>
                </a:rPr>
                <a:t>7</a:t>
              </a:r>
              <a:endParaRPr/>
            </a:p>
          </p:txBody>
        </p:sp>
        <p:sp>
          <p:nvSpPr>
            <p:cNvPr id="218" name="Google Shape;218;p11"/>
            <p:cNvSpPr/>
            <p:nvPr/>
          </p:nvSpPr>
          <p:spPr>
            <a:xfrm>
              <a:off x="767" y="120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2</a:t>
              </a:r>
              <a:endParaRPr/>
            </a:p>
          </p:txBody>
        </p:sp>
        <p:sp>
          <p:nvSpPr>
            <p:cNvPr id="219" name="Google Shape;219;p11"/>
            <p:cNvSpPr/>
            <p:nvPr/>
          </p:nvSpPr>
          <p:spPr>
            <a:xfrm>
              <a:off x="959" y="120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8</a:t>
              </a:r>
              <a:endParaRPr/>
            </a:p>
          </p:txBody>
        </p:sp>
        <p:sp>
          <p:nvSpPr>
            <p:cNvPr id="220" name="Google Shape;220;p11"/>
            <p:cNvSpPr/>
            <p:nvPr/>
          </p:nvSpPr>
          <p:spPr>
            <a:xfrm>
              <a:off x="1151" y="120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5</a:t>
              </a:r>
              <a:endParaRPr/>
            </a:p>
          </p:txBody>
        </p:sp>
        <p:sp>
          <p:nvSpPr>
            <p:cNvPr id="221" name="Google Shape;221;p11"/>
            <p:cNvSpPr/>
            <p:nvPr/>
          </p:nvSpPr>
          <p:spPr>
            <a:xfrm>
              <a:off x="1343" y="120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4</a:t>
              </a:r>
              <a:endParaRPr/>
            </a:p>
          </p:txBody>
        </p:sp>
      </p:grpSp>
      <p:cxnSp>
        <p:nvCxnSpPr>
          <p:cNvPr id="222" name="Google Shape;222;p11"/>
          <p:cNvCxnSpPr/>
          <p:nvPr/>
        </p:nvCxnSpPr>
        <p:spPr>
          <a:xfrm flipH="1" rot="10800000">
            <a:off x="1066800" y="22082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23" name="Google Shape;223;p11"/>
          <p:cNvCxnSpPr/>
          <p:nvPr/>
        </p:nvCxnSpPr>
        <p:spPr>
          <a:xfrm flipH="1" rot="10800000">
            <a:off x="1371600" y="22082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24" name="Google Shape;224;p11"/>
          <p:cNvCxnSpPr/>
          <p:nvPr/>
        </p:nvCxnSpPr>
        <p:spPr>
          <a:xfrm flipH="1" rot="10800000">
            <a:off x="1676400" y="22082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25" name="Google Shape;225;p11"/>
          <p:cNvCxnSpPr/>
          <p:nvPr/>
        </p:nvCxnSpPr>
        <p:spPr>
          <a:xfrm flipH="1" rot="10800000">
            <a:off x="1981200" y="22082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26" name="Google Shape;226;p11"/>
          <p:cNvCxnSpPr/>
          <p:nvPr/>
        </p:nvCxnSpPr>
        <p:spPr>
          <a:xfrm flipH="1" rot="10800000">
            <a:off x="2286000" y="2208212"/>
            <a:ext cx="1587" cy="307975"/>
          </a:xfrm>
          <a:prstGeom prst="straightConnector1">
            <a:avLst/>
          </a:prstGeom>
          <a:noFill/>
          <a:ln cap="sq" cmpd="sng" w="15825">
            <a:solidFill>
              <a:srgbClr val="C0504D"/>
            </a:solidFill>
            <a:prstDash val="solid"/>
            <a:miter lim="800000"/>
            <a:headEnd len="med" w="med" type="none"/>
            <a:tailEnd len="med" w="med" type="stealth"/>
          </a:ln>
        </p:spPr>
      </p:cxnSp>
      <p:grpSp>
        <p:nvGrpSpPr>
          <p:cNvPr id="227" name="Google Shape;227;p11"/>
          <p:cNvGrpSpPr/>
          <p:nvPr/>
        </p:nvGrpSpPr>
        <p:grpSpPr>
          <a:xfrm>
            <a:off x="914400" y="2209800"/>
            <a:ext cx="1524000" cy="836612"/>
            <a:chOff x="576" y="1392"/>
            <a:chExt cx="960" cy="527"/>
          </a:xfrm>
        </p:grpSpPr>
        <p:grpSp>
          <p:nvGrpSpPr>
            <p:cNvPr id="228" name="Google Shape;228;p11"/>
            <p:cNvGrpSpPr/>
            <p:nvPr/>
          </p:nvGrpSpPr>
          <p:grpSpPr>
            <a:xfrm>
              <a:off x="576" y="1727"/>
              <a:ext cx="960" cy="192"/>
              <a:chOff x="576" y="1727"/>
              <a:chExt cx="960" cy="192"/>
            </a:xfrm>
          </p:grpSpPr>
          <p:sp>
            <p:nvSpPr>
              <p:cNvPr id="229" name="Google Shape;229;p11"/>
              <p:cNvSpPr/>
              <p:nvPr/>
            </p:nvSpPr>
            <p:spPr>
              <a:xfrm>
                <a:off x="576" y="1727"/>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2</a:t>
                </a:r>
                <a:endParaRPr/>
              </a:p>
            </p:txBody>
          </p:sp>
          <p:sp>
            <p:nvSpPr>
              <p:cNvPr id="230" name="Google Shape;230;p11"/>
              <p:cNvSpPr/>
              <p:nvPr/>
            </p:nvSpPr>
            <p:spPr>
              <a:xfrm>
                <a:off x="768" y="173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1600"/>
                  <a:buFont typeface="Trebuchet MS"/>
                  <a:buNone/>
                </a:pPr>
                <a:r>
                  <a:rPr b="1" i="0" lang="en-US" sz="1600" u="none">
                    <a:solidFill>
                      <a:srgbClr val="1F497D"/>
                    </a:solidFill>
                    <a:latin typeface="Trebuchet MS"/>
                    <a:ea typeface="Trebuchet MS"/>
                    <a:cs typeface="Trebuchet MS"/>
                    <a:sym typeface="Trebuchet MS"/>
                  </a:rPr>
                  <a:t>7</a:t>
                </a:r>
                <a:endParaRPr/>
              </a:p>
            </p:txBody>
          </p:sp>
          <p:sp>
            <p:nvSpPr>
              <p:cNvPr id="231" name="Google Shape;231;p11"/>
              <p:cNvSpPr/>
              <p:nvPr/>
            </p:nvSpPr>
            <p:spPr>
              <a:xfrm>
                <a:off x="960" y="173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8</a:t>
                </a:r>
                <a:endParaRPr/>
              </a:p>
            </p:txBody>
          </p:sp>
          <p:sp>
            <p:nvSpPr>
              <p:cNvPr id="232" name="Google Shape;232;p11"/>
              <p:cNvSpPr/>
              <p:nvPr/>
            </p:nvSpPr>
            <p:spPr>
              <a:xfrm>
                <a:off x="1152" y="173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5</a:t>
                </a:r>
                <a:endParaRPr/>
              </a:p>
            </p:txBody>
          </p:sp>
          <p:sp>
            <p:nvSpPr>
              <p:cNvPr id="233" name="Google Shape;233;p11"/>
              <p:cNvSpPr/>
              <p:nvPr/>
            </p:nvSpPr>
            <p:spPr>
              <a:xfrm>
                <a:off x="1344" y="1730"/>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4</a:t>
                </a:r>
                <a:endParaRPr/>
              </a:p>
            </p:txBody>
          </p:sp>
        </p:grpSp>
        <p:cxnSp>
          <p:nvCxnSpPr>
            <p:cNvPr id="234" name="Google Shape;234;p11"/>
            <p:cNvCxnSpPr/>
            <p:nvPr/>
          </p:nvCxnSpPr>
          <p:spPr>
            <a:xfrm>
              <a:off x="672" y="1392"/>
              <a:ext cx="191" cy="335"/>
            </a:xfrm>
            <a:prstGeom prst="straightConnector1">
              <a:avLst/>
            </a:prstGeom>
            <a:noFill/>
            <a:ln cap="sq" cmpd="sng" w="15825">
              <a:solidFill>
                <a:srgbClr val="000000"/>
              </a:solidFill>
              <a:prstDash val="solid"/>
              <a:miter lim="800000"/>
              <a:headEnd len="med" w="med" type="none"/>
              <a:tailEnd len="med" w="med" type="stealth"/>
            </a:ln>
          </p:spPr>
        </p:cxnSp>
        <p:cxnSp>
          <p:nvCxnSpPr>
            <p:cNvPr id="235" name="Google Shape;235;p11"/>
            <p:cNvCxnSpPr/>
            <p:nvPr/>
          </p:nvCxnSpPr>
          <p:spPr>
            <a:xfrm flipH="1">
              <a:off x="671" y="1392"/>
              <a:ext cx="193" cy="335"/>
            </a:xfrm>
            <a:prstGeom prst="straightConnector1">
              <a:avLst/>
            </a:prstGeom>
            <a:noFill/>
            <a:ln cap="sq" cmpd="sng" w="15825">
              <a:solidFill>
                <a:srgbClr val="000000"/>
              </a:solidFill>
              <a:prstDash val="solid"/>
              <a:miter lim="800000"/>
              <a:headEnd len="med" w="med" type="none"/>
              <a:tailEnd len="med" w="med" type="stealth"/>
            </a:ln>
          </p:spPr>
        </p:cxnSp>
      </p:grpSp>
      <p:cxnSp>
        <p:nvCxnSpPr>
          <p:cNvPr id="236" name="Google Shape;236;p11"/>
          <p:cNvCxnSpPr/>
          <p:nvPr/>
        </p:nvCxnSpPr>
        <p:spPr>
          <a:xfrm flipH="1" rot="10800000">
            <a:off x="1373187" y="30464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37" name="Google Shape;237;p11"/>
          <p:cNvCxnSpPr/>
          <p:nvPr/>
        </p:nvCxnSpPr>
        <p:spPr>
          <a:xfrm flipH="1" rot="10800000">
            <a:off x="1677987" y="30464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38" name="Google Shape;238;p11"/>
          <p:cNvCxnSpPr/>
          <p:nvPr/>
        </p:nvCxnSpPr>
        <p:spPr>
          <a:xfrm flipH="1" rot="10800000">
            <a:off x="1982787" y="30464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39" name="Google Shape;239;p11"/>
          <p:cNvCxnSpPr/>
          <p:nvPr/>
        </p:nvCxnSpPr>
        <p:spPr>
          <a:xfrm flipH="1" rot="10800000">
            <a:off x="2287587" y="3046412"/>
            <a:ext cx="1587" cy="307975"/>
          </a:xfrm>
          <a:prstGeom prst="straightConnector1">
            <a:avLst/>
          </a:prstGeom>
          <a:noFill/>
          <a:ln cap="sq" cmpd="sng" w="15825">
            <a:solidFill>
              <a:srgbClr val="C0504D"/>
            </a:solidFill>
            <a:prstDash val="solid"/>
            <a:miter lim="800000"/>
            <a:headEnd len="med" w="med" type="none"/>
            <a:tailEnd len="med" w="med" type="stealth"/>
          </a:ln>
        </p:spPr>
      </p:cxnSp>
      <p:grpSp>
        <p:nvGrpSpPr>
          <p:cNvPr id="240" name="Google Shape;240;p11"/>
          <p:cNvGrpSpPr/>
          <p:nvPr/>
        </p:nvGrpSpPr>
        <p:grpSpPr>
          <a:xfrm>
            <a:off x="914400" y="3048000"/>
            <a:ext cx="1524000" cy="836612"/>
            <a:chOff x="576" y="1920"/>
            <a:chExt cx="960" cy="527"/>
          </a:xfrm>
        </p:grpSpPr>
        <p:grpSp>
          <p:nvGrpSpPr>
            <p:cNvPr id="241" name="Google Shape;241;p11"/>
            <p:cNvGrpSpPr/>
            <p:nvPr/>
          </p:nvGrpSpPr>
          <p:grpSpPr>
            <a:xfrm>
              <a:off x="576" y="2255"/>
              <a:ext cx="960" cy="192"/>
              <a:chOff x="576" y="2255"/>
              <a:chExt cx="960" cy="192"/>
            </a:xfrm>
          </p:grpSpPr>
          <p:sp>
            <p:nvSpPr>
              <p:cNvPr id="242" name="Google Shape;242;p11"/>
              <p:cNvSpPr/>
              <p:nvPr/>
            </p:nvSpPr>
            <p:spPr>
              <a:xfrm>
                <a:off x="576" y="2255"/>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2</a:t>
                </a:r>
                <a:endParaRPr/>
              </a:p>
            </p:txBody>
          </p:sp>
          <p:sp>
            <p:nvSpPr>
              <p:cNvPr id="243" name="Google Shape;243;p11"/>
              <p:cNvSpPr/>
              <p:nvPr/>
            </p:nvSpPr>
            <p:spPr>
              <a:xfrm>
                <a:off x="768" y="2258"/>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4</a:t>
                </a:r>
                <a:endParaRPr/>
              </a:p>
            </p:txBody>
          </p:sp>
          <p:sp>
            <p:nvSpPr>
              <p:cNvPr id="244" name="Google Shape;244;p11"/>
              <p:cNvSpPr/>
              <p:nvPr/>
            </p:nvSpPr>
            <p:spPr>
              <a:xfrm>
                <a:off x="960" y="2258"/>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1600"/>
                  <a:buFont typeface="Trebuchet MS"/>
                  <a:buNone/>
                </a:pPr>
                <a:r>
                  <a:rPr b="1" i="0" lang="en-US" sz="1600" u="none">
                    <a:solidFill>
                      <a:srgbClr val="1F497D"/>
                    </a:solidFill>
                    <a:latin typeface="Trebuchet MS"/>
                    <a:ea typeface="Trebuchet MS"/>
                    <a:cs typeface="Trebuchet MS"/>
                    <a:sym typeface="Trebuchet MS"/>
                  </a:rPr>
                  <a:t>8</a:t>
                </a:r>
                <a:endParaRPr/>
              </a:p>
            </p:txBody>
          </p:sp>
          <p:sp>
            <p:nvSpPr>
              <p:cNvPr id="245" name="Google Shape;245;p11"/>
              <p:cNvSpPr/>
              <p:nvPr/>
            </p:nvSpPr>
            <p:spPr>
              <a:xfrm>
                <a:off x="1152" y="2258"/>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5</a:t>
                </a:r>
                <a:endParaRPr/>
              </a:p>
            </p:txBody>
          </p:sp>
          <p:sp>
            <p:nvSpPr>
              <p:cNvPr id="246" name="Google Shape;246;p11"/>
              <p:cNvSpPr/>
              <p:nvPr/>
            </p:nvSpPr>
            <p:spPr>
              <a:xfrm>
                <a:off x="1344" y="2258"/>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7</a:t>
                </a:r>
                <a:endParaRPr/>
              </a:p>
            </p:txBody>
          </p:sp>
        </p:grpSp>
        <p:cxnSp>
          <p:nvCxnSpPr>
            <p:cNvPr id="247" name="Google Shape;247;p11"/>
            <p:cNvCxnSpPr/>
            <p:nvPr/>
          </p:nvCxnSpPr>
          <p:spPr>
            <a:xfrm flipH="1">
              <a:off x="863" y="1920"/>
              <a:ext cx="577" cy="335"/>
            </a:xfrm>
            <a:prstGeom prst="straightConnector1">
              <a:avLst/>
            </a:prstGeom>
            <a:noFill/>
            <a:ln cap="sq" cmpd="sng" w="15825">
              <a:solidFill>
                <a:srgbClr val="000000"/>
              </a:solidFill>
              <a:prstDash val="solid"/>
              <a:miter lim="800000"/>
              <a:headEnd len="med" w="med" type="none"/>
              <a:tailEnd len="med" w="med" type="stealth"/>
            </a:ln>
          </p:spPr>
        </p:cxnSp>
        <p:cxnSp>
          <p:nvCxnSpPr>
            <p:cNvPr id="248" name="Google Shape;248;p11"/>
            <p:cNvCxnSpPr/>
            <p:nvPr/>
          </p:nvCxnSpPr>
          <p:spPr>
            <a:xfrm>
              <a:off x="864" y="1920"/>
              <a:ext cx="575" cy="335"/>
            </a:xfrm>
            <a:prstGeom prst="straightConnector1">
              <a:avLst/>
            </a:prstGeom>
            <a:noFill/>
            <a:ln cap="sq" cmpd="sng" w="15825">
              <a:solidFill>
                <a:srgbClr val="000000"/>
              </a:solidFill>
              <a:prstDash val="solid"/>
              <a:miter lim="800000"/>
              <a:headEnd len="med" w="med" type="none"/>
              <a:tailEnd len="med" w="med" type="stealth"/>
            </a:ln>
          </p:spPr>
        </p:cxnSp>
      </p:grpSp>
      <p:cxnSp>
        <p:nvCxnSpPr>
          <p:cNvPr id="249" name="Google Shape;249;p11"/>
          <p:cNvCxnSpPr/>
          <p:nvPr/>
        </p:nvCxnSpPr>
        <p:spPr>
          <a:xfrm flipH="1" rot="10800000">
            <a:off x="1676400" y="38846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50" name="Google Shape;250;p11"/>
          <p:cNvCxnSpPr/>
          <p:nvPr/>
        </p:nvCxnSpPr>
        <p:spPr>
          <a:xfrm flipH="1" rot="10800000">
            <a:off x="1981200" y="38846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51" name="Google Shape;251;p11"/>
          <p:cNvCxnSpPr/>
          <p:nvPr/>
        </p:nvCxnSpPr>
        <p:spPr>
          <a:xfrm flipH="1" rot="10800000">
            <a:off x="2286000" y="3884612"/>
            <a:ext cx="1587" cy="307975"/>
          </a:xfrm>
          <a:prstGeom prst="straightConnector1">
            <a:avLst/>
          </a:prstGeom>
          <a:noFill/>
          <a:ln cap="sq" cmpd="sng" w="15825">
            <a:solidFill>
              <a:srgbClr val="C0504D"/>
            </a:solidFill>
            <a:prstDash val="solid"/>
            <a:miter lim="800000"/>
            <a:headEnd len="med" w="med" type="none"/>
            <a:tailEnd len="med" w="med" type="stealth"/>
          </a:ln>
        </p:spPr>
      </p:cxnSp>
      <p:grpSp>
        <p:nvGrpSpPr>
          <p:cNvPr id="252" name="Google Shape;252;p11"/>
          <p:cNvGrpSpPr/>
          <p:nvPr/>
        </p:nvGrpSpPr>
        <p:grpSpPr>
          <a:xfrm>
            <a:off x="914400" y="3886200"/>
            <a:ext cx="1524000" cy="836612"/>
            <a:chOff x="576" y="2448"/>
            <a:chExt cx="960" cy="527"/>
          </a:xfrm>
        </p:grpSpPr>
        <p:grpSp>
          <p:nvGrpSpPr>
            <p:cNvPr id="253" name="Google Shape;253;p11"/>
            <p:cNvGrpSpPr/>
            <p:nvPr/>
          </p:nvGrpSpPr>
          <p:grpSpPr>
            <a:xfrm>
              <a:off x="576" y="2783"/>
              <a:ext cx="960" cy="192"/>
              <a:chOff x="576" y="2783"/>
              <a:chExt cx="960" cy="192"/>
            </a:xfrm>
          </p:grpSpPr>
          <p:sp>
            <p:nvSpPr>
              <p:cNvPr id="254" name="Google Shape;254;p11"/>
              <p:cNvSpPr/>
              <p:nvPr/>
            </p:nvSpPr>
            <p:spPr>
              <a:xfrm>
                <a:off x="576" y="2783"/>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2</a:t>
                </a:r>
                <a:endParaRPr/>
              </a:p>
            </p:txBody>
          </p:sp>
          <p:sp>
            <p:nvSpPr>
              <p:cNvPr id="255" name="Google Shape;255;p11"/>
              <p:cNvSpPr/>
              <p:nvPr/>
            </p:nvSpPr>
            <p:spPr>
              <a:xfrm>
                <a:off x="768" y="2786"/>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4</a:t>
                </a:r>
                <a:endParaRPr/>
              </a:p>
            </p:txBody>
          </p:sp>
          <p:sp>
            <p:nvSpPr>
              <p:cNvPr id="256" name="Google Shape;256;p11"/>
              <p:cNvSpPr/>
              <p:nvPr/>
            </p:nvSpPr>
            <p:spPr>
              <a:xfrm>
                <a:off x="960" y="2786"/>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5</a:t>
                </a:r>
                <a:endParaRPr/>
              </a:p>
            </p:txBody>
          </p:sp>
          <p:sp>
            <p:nvSpPr>
              <p:cNvPr id="257" name="Google Shape;257;p11"/>
              <p:cNvSpPr/>
              <p:nvPr/>
            </p:nvSpPr>
            <p:spPr>
              <a:xfrm>
                <a:off x="1152" y="2786"/>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1600"/>
                  <a:buFont typeface="Trebuchet MS"/>
                  <a:buNone/>
                </a:pPr>
                <a:r>
                  <a:rPr b="1" i="0" lang="en-US" sz="1600" u="none">
                    <a:solidFill>
                      <a:srgbClr val="1F497D"/>
                    </a:solidFill>
                    <a:latin typeface="Trebuchet MS"/>
                    <a:ea typeface="Trebuchet MS"/>
                    <a:cs typeface="Trebuchet MS"/>
                    <a:sym typeface="Trebuchet MS"/>
                  </a:rPr>
                  <a:t>8</a:t>
                </a:r>
                <a:endParaRPr/>
              </a:p>
            </p:txBody>
          </p:sp>
          <p:sp>
            <p:nvSpPr>
              <p:cNvPr id="258" name="Google Shape;258;p11"/>
              <p:cNvSpPr/>
              <p:nvPr/>
            </p:nvSpPr>
            <p:spPr>
              <a:xfrm>
                <a:off x="1344" y="2786"/>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Trebuchet MS"/>
                  <a:buNone/>
                </a:pPr>
                <a:r>
                  <a:rPr b="1" i="0" lang="en-US" sz="1600" u="none">
                    <a:solidFill>
                      <a:srgbClr val="000000"/>
                    </a:solidFill>
                    <a:latin typeface="Trebuchet MS"/>
                    <a:ea typeface="Trebuchet MS"/>
                    <a:cs typeface="Trebuchet MS"/>
                    <a:sym typeface="Trebuchet MS"/>
                  </a:rPr>
                  <a:t>7</a:t>
                </a:r>
                <a:endParaRPr/>
              </a:p>
            </p:txBody>
          </p:sp>
        </p:grpSp>
        <p:cxnSp>
          <p:nvCxnSpPr>
            <p:cNvPr id="259" name="Google Shape;259;p11"/>
            <p:cNvCxnSpPr/>
            <p:nvPr/>
          </p:nvCxnSpPr>
          <p:spPr>
            <a:xfrm flipH="1">
              <a:off x="1055" y="2448"/>
              <a:ext cx="193" cy="335"/>
            </a:xfrm>
            <a:prstGeom prst="straightConnector1">
              <a:avLst/>
            </a:prstGeom>
            <a:noFill/>
            <a:ln cap="sq" cmpd="sng" w="15825">
              <a:solidFill>
                <a:srgbClr val="000000"/>
              </a:solidFill>
              <a:prstDash val="solid"/>
              <a:miter lim="800000"/>
              <a:headEnd len="med" w="med" type="none"/>
              <a:tailEnd len="med" w="med" type="stealth"/>
            </a:ln>
          </p:spPr>
        </p:cxnSp>
        <p:cxnSp>
          <p:nvCxnSpPr>
            <p:cNvPr id="260" name="Google Shape;260;p11"/>
            <p:cNvCxnSpPr/>
            <p:nvPr/>
          </p:nvCxnSpPr>
          <p:spPr>
            <a:xfrm>
              <a:off x="1056" y="2448"/>
              <a:ext cx="191" cy="335"/>
            </a:xfrm>
            <a:prstGeom prst="straightConnector1">
              <a:avLst/>
            </a:prstGeom>
            <a:noFill/>
            <a:ln cap="sq" cmpd="sng" w="15825">
              <a:solidFill>
                <a:srgbClr val="000000"/>
              </a:solidFill>
              <a:prstDash val="solid"/>
              <a:miter lim="800000"/>
              <a:headEnd len="med" w="med" type="none"/>
              <a:tailEnd len="med" w="med" type="stealth"/>
            </a:ln>
          </p:spPr>
        </p:cxnSp>
      </p:grpSp>
      <p:grpSp>
        <p:nvGrpSpPr>
          <p:cNvPr id="261" name="Google Shape;261;p11"/>
          <p:cNvGrpSpPr/>
          <p:nvPr/>
        </p:nvGrpSpPr>
        <p:grpSpPr>
          <a:xfrm>
            <a:off x="914400" y="4724400"/>
            <a:ext cx="1524000" cy="836612"/>
            <a:chOff x="576" y="2976"/>
            <a:chExt cx="960" cy="527"/>
          </a:xfrm>
        </p:grpSpPr>
        <p:grpSp>
          <p:nvGrpSpPr>
            <p:cNvPr id="262" name="Google Shape;262;p11"/>
            <p:cNvGrpSpPr/>
            <p:nvPr/>
          </p:nvGrpSpPr>
          <p:grpSpPr>
            <a:xfrm>
              <a:off x="576" y="3311"/>
              <a:ext cx="960" cy="192"/>
              <a:chOff x="576" y="3311"/>
              <a:chExt cx="960" cy="192"/>
            </a:xfrm>
          </p:grpSpPr>
          <p:sp>
            <p:nvSpPr>
              <p:cNvPr id="263" name="Google Shape;263;p11"/>
              <p:cNvSpPr/>
              <p:nvPr/>
            </p:nvSpPr>
            <p:spPr>
              <a:xfrm>
                <a:off x="576" y="3311"/>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2</a:t>
                </a:r>
                <a:endParaRPr/>
              </a:p>
            </p:txBody>
          </p:sp>
          <p:sp>
            <p:nvSpPr>
              <p:cNvPr id="264" name="Google Shape;264;p11"/>
              <p:cNvSpPr/>
              <p:nvPr/>
            </p:nvSpPr>
            <p:spPr>
              <a:xfrm>
                <a:off x="768" y="3314"/>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4</a:t>
                </a:r>
                <a:endParaRPr/>
              </a:p>
            </p:txBody>
          </p:sp>
          <p:sp>
            <p:nvSpPr>
              <p:cNvPr id="265" name="Google Shape;265;p11"/>
              <p:cNvSpPr/>
              <p:nvPr/>
            </p:nvSpPr>
            <p:spPr>
              <a:xfrm>
                <a:off x="960" y="3314"/>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5</a:t>
                </a:r>
                <a:endParaRPr/>
              </a:p>
            </p:txBody>
          </p:sp>
          <p:sp>
            <p:nvSpPr>
              <p:cNvPr id="266" name="Google Shape;266;p11"/>
              <p:cNvSpPr/>
              <p:nvPr/>
            </p:nvSpPr>
            <p:spPr>
              <a:xfrm>
                <a:off x="1152" y="3314"/>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4F81BD"/>
                  </a:buClr>
                  <a:buSzPts val="1600"/>
                  <a:buFont typeface="Trebuchet MS"/>
                  <a:buNone/>
                </a:pPr>
                <a:r>
                  <a:rPr b="1" i="0" lang="en-US" sz="1600" u="none">
                    <a:solidFill>
                      <a:srgbClr val="4F81BD"/>
                    </a:solidFill>
                    <a:latin typeface="Trebuchet MS"/>
                    <a:ea typeface="Trebuchet MS"/>
                    <a:cs typeface="Trebuchet MS"/>
                    <a:sym typeface="Trebuchet MS"/>
                  </a:rPr>
                  <a:t>7</a:t>
                </a:r>
                <a:endParaRPr/>
              </a:p>
            </p:txBody>
          </p:sp>
          <p:sp>
            <p:nvSpPr>
              <p:cNvPr id="267" name="Google Shape;267;p11"/>
              <p:cNvSpPr/>
              <p:nvPr/>
            </p:nvSpPr>
            <p:spPr>
              <a:xfrm>
                <a:off x="1344" y="3314"/>
                <a:ext cx="192" cy="189"/>
              </a:xfrm>
              <a:prstGeom prst="flowChartProcess">
                <a:avLst/>
              </a:prstGeom>
              <a:noFill/>
              <a:ln cap="sq" cmpd="sng" w="1907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1F497D"/>
                  </a:buClr>
                  <a:buSzPts val="1600"/>
                  <a:buFont typeface="Trebuchet MS"/>
                  <a:buNone/>
                </a:pPr>
                <a:r>
                  <a:rPr b="1" i="0" lang="en-US" sz="1600" u="none">
                    <a:solidFill>
                      <a:srgbClr val="1F497D"/>
                    </a:solidFill>
                    <a:latin typeface="Trebuchet MS"/>
                    <a:ea typeface="Trebuchet MS"/>
                    <a:cs typeface="Trebuchet MS"/>
                    <a:sym typeface="Trebuchet MS"/>
                  </a:rPr>
                  <a:t>8</a:t>
                </a:r>
                <a:endParaRPr/>
              </a:p>
            </p:txBody>
          </p:sp>
        </p:grpSp>
        <p:cxnSp>
          <p:nvCxnSpPr>
            <p:cNvPr id="268" name="Google Shape;268;p11"/>
            <p:cNvCxnSpPr/>
            <p:nvPr/>
          </p:nvCxnSpPr>
          <p:spPr>
            <a:xfrm flipH="1">
              <a:off x="1247" y="2976"/>
              <a:ext cx="193" cy="335"/>
            </a:xfrm>
            <a:prstGeom prst="straightConnector1">
              <a:avLst/>
            </a:prstGeom>
            <a:noFill/>
            <a:ln cap="sq" cmpd="sng" w="15825">
              <a:solidFill>
                <a:srgbClr val="000000"/>
              </a:solidFill>
              <a:prstDash val="solid"/>
              <a:miter lim="800000"/>
              <a:headEnd len="med" w="med" type="none"/>
              <a:tailEnd len="med" w="med" type="stealth"/>
            </a:ln>
          </p:spPr>
        </p:cxnSp>
        <p:cxnSp>
          <p:nvCxnSpPr>
            <p:cNvPr id="269" name="Google Shape;269;p11"/>
            <p:cNvCxnSpPr/>
            <p:nvPr/>
          </p:nvCxnSpPr>
          <p:spPr>
            <a:xfrm>
              <a:off x="1248" y="2976"/>
              <a:ext cx="191" cy="335"/>
            </a:xfrm>
            <a:prstGeom prst="straightConnector1">
              <a:avLst/>
            </a:prstGeom>
            <a:noFill/>
            <a:ln cap="sq" cmpd="sng" w="15825">
              <a:solidFill>
                <a:srgbClr val="000000"/>
              </a:solidFill>
              <a:prstDash val="solid"/>
              <a:miter lim="800000"/>
              <a:headEnd len="med" w="med" type="none"/>
              <a:tailEnd len="med" w="med" type="stealth"/>
            </a:ln>
          </p:spPr>
        </p:cxnSp>
      </p:grpSp>
      <p:cxnSp>
        <p:nvCxnSpPr>
          <p:cNvPr id="270" name="Google Shape;270;p11"/>
          <p:cNvCxnSpPr/>
          <p:nvPr/>
        </p:nvCxnSpPr>
        <p:spPr>
          <a:xfrm flipH="1" rot="10800000">
            <a:off x="1981200" y="4722812"/>
            <a:ext cx="1587" cy="307975"/>
          </a:xfrm>
          <a:prstGeom prst="straightConnector1">
            <a:avLst/>
          </a:prstGeom>
          <a:noFill/>
          <a:ln cap="sq" cmpd="sng" w="15825">
            <a:solidFill>
              <a:srgbClr val="C0504D"/>
            </a:solidFill>
            <a:prstDash val="solid"/>
            <a:miter lim="800000"/>
            <a:headEnd len="med" w="med" type="none"/>
            <a:tailEnd len="med" w="med" type="stealth"/>
          </a:ln>
        </p:spPr>
      </p:cxnSp>
      <p:cxnSp>
        <p:nvCxnSpPr>
          <p:cNvPr id="271" name="Google Shape;271;p11"/>
          <p:cNvCxnSpPr/>
          <p:nvPr/>
        </p:nvCxnSpPr>
        <p:spPr>
          <a:xfrm flipH="1" rot="10800000">
            <a:off x="2286000" y="4722812"/>
            <a:ext cx="1587" cy="307975"/>
          </a:xfrm>
          <a:prstGeom prst="straightConnector1">
            <a:avLst/>
          </a:prstGeom>
          <a:noFill/>
          <a:ln cap="sq" cmpd="sng" w="15825">
            <a:solidFill>
              <a:srgbClr val="C0504D"/>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5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500"/>
                                        <p:tgtEl>
                                          <p:spTgt spid="21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2005-09-02T05:46:43Z</dcterms:created>
  <dc:creator>fuhb</dc:creator>
</cp:coreProperties>
</file>

<file path=docProps/custom.xml><?xml version="1.0" encoding="utf-8"?>
<Properties xmlns="http://schemas.openxmlformats.org/officeDocument/2006/custom-properties" xmlns:vt="http://schemas.openxmlformats.org/officeDocument/2006/docPropsVTypes"/>
</file>