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8" r:id="rId3"/>
    <p:sldId id="259" r:id="rId4"/>
    <p:sldId id="278" r:id="rId5"/>
    <p:sldId id="279" r:id="rId6"/>
    <p:sldId id="257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7" r:id="rId24"/>
    <p:sldId id="276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9" autoAdjust="0"/>
    <p:restoredTop sz="94660"/>
  </p:normalViewPr>
  <p:slideViewPr>
    <p:cSldViewPr snapToGrid="0">
      <p:cViewPr varScale="1">
        <p:scale>
          <a:sx n="91" d="100"/>
          <a:sy n="91" d="100"/>
        </p:scale>
        <p:origin x="34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A37F0-9326-448D-97D1-1D15661AE072}" type="datetimeFigureOut">
              <a:rPr lang="en-IN" smtClean="0"/>
              <a:t>11-06-2023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A8394-DF52-4FC3-AFE6-E45B9C682DF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28268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A37F0-9326-448D-97D1-1D15661AE072}" type="datetimeFigureOut">
              <a:rPr lang="en-IN" smtClean="0"/>
              <a:t>11-06-2023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A8394-DF52-4FC3-AFE6-E45B9C682DF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03262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A37F0-9326-448D-97D1-1D15661AE072}" type="datetimeFigureOut">
              <a:rPr lang="en-IN" smtClean="0"/>
              <a:t>11-06-2023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A8394-DF52-4FC3-AFE6-E45B9C682DF6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142877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A37F0-9326-448D-97D1-1D15661AE072}" type="datetimeFigureOut">
              <a:rPr lang="en-IN" smtClean="0"/>
              <a:t>11-06-2023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A8394-DF52-4FC3-AFE6-E45B9C682DF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421816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A37F0-9326-448D-97D1-1D15661AE072}" type="datetimeFigureOut">
              <a:rPr lang="en-IN" smtClean="0"/>
              <a:t>11-06-2023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A8394-DF52-4FC3-AFE6-E45B9C682DF6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59397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A37F0-9326-448D-97D1-1D15661AE072}" type="datetimeFigureOut">
              <a:rPr lang="en-IN" smtClean="0"/>
              <a:t>11-06-2023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A8394-DF52-4FC3-AFE6-E45B9C682DF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794219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A37F0-9326-448D-97D1-1D15661AE072}" type="datetimeFigureOut">
              <a:rPr lang="en-IN" smtClean="0"/>
              <a:t>11-06-2023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A8394-DF52-4FC3-AFE6-E45B9C682DF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990988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A37F0-9326-448D-97D1-1D15661AE072}" type="datetimeFigureOut">
              <a:rPr lang="en-IN" smtClean="0"/>
              <a:t>11-06-2023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A8394-DF52-4FC3-AFE6-E45B9C682DF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09392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A37F0-9326-448D-97D1-1D15661AE072}" type="datetimeFigureOut">
              <a:rPr lang="en-IN" smtClean="0"/>
              <a:t>11-06-2023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A8394-DF52-4FC3-AFE6-E45B9C682DF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17296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A37F0-9326-448D-97D1-1D15661AE072}" type="datetimeFigureOut">
              <a:rPr lang="en-IN" smtClean="0"/>
              <a:t>11-06-2023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A8394-DF52-4FC3-AFE6-E45B9C682DF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5296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A37F0-9326-448D-97D1-1D15661AE072}" type="datetimeFigureOut">
              <a:rPr lang="en-IN" smtClean="0"/>
              <a:t>11-06-2023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A8394-DF52-4FC3-AFE6-E45B9C682DF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16480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A37F0-9326-448D-97D1-1D15661AE072}" type="datetimeFigureOut">
              <a:rPr lang="en-IN" smtClean="0"/>
              <a:t>11-06-2023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A8394-DF52-4FC3-AFE6-E45B9C682DF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83087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A37F0-9326-448D-97D1-1D15661AE072}" type="datetimeFigureOut">
              <a:rPr lang="en-IN" smtClean="0"/>
              <a:t>11-06-2023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A8394-DF52-4FC3-AFE6-E45B9C682DF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19183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A37F0-9326-448D-97D1-1D15661AE072}" type="datetimeFigureOut">
              <a:rPr lang="en-IN" smtClean="0"/>
              <a:t>11-06-2023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A8394-DF52-4FC3-AFE6-E45B9C682DF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3374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A37F0-9326-448D-97D1-1D15661AE072}" type="datetimeFigureOut">
              <a:rPr lang="en-IN" smtClean="0"/>
              <a:t>11-06-2023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A8394-DF52-4FC3-AFE6-E45B9C682DF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35519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A37F0-9326-448D-97D1-1D15661AE072}" type="datetimeFigureOut">
              <a:rPr lang="en-IN" smtClean="0"/>
              <a:t>11-06-2023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A8394-DF52-4FC3-AFE6-E45B9C682DF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91178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EA37F0-9326-448D-97D1-1D15661AE072}" type="datetimeFigureOut">
              <a:rPr lang="en-IN" smtClean="0"/>
              <a:t>11-06-2023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A1A8394-DF52-4FC3-AFE6-E45B9C682DF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20879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nipunatechnologies.com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80943" y="2987858"/>
            <a:ext cx="7766936" cy="1646302"/>
          </a:xfrm>
        </p:spPr>
        <p:txBody>
          <a:bodyPr/>
          <a:lstStyle/>
          <a:p>
            <a:r>
              <a:rPr lang="en-US" dirty="0" smtClean="0"/>
              <a:t>Html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37900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image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054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HTML element is defined by a start tag, some content, and an </a:t>
            </a:r>
            <a:r>
              <a:rPr lang="en-US" dirty="0" err="1"/>
              <a:t>endtag</a:t>
            </a:r>
            <a:r>
              <a:rPr lang="en-US" dirty="0"/>
              <a:t>.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558" y="1719484"/>
            <a:ext cx="7772400" cy="4626428"/>
          </a:xfrm>
        </p:spPr>
      </p:pic>
    </p:spTree>
    <p:extLst>
      <p:ext uri="{BB962C8B-B14F-4D97-AF65-F5344CB8AC3E}">
        <p14:creationId xmlns:p14="http://schemas.microsoft.com/office/powerpoint/2010/main" val="3502776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&lt;html&gt;...&lt;/html</a:t>
            </a:r>
            <a:r>
              <a:rPr lang="en-US" dirty="0" smtClean="0"/>
              <a:t>&gt;</a:t>
            </a:r>
          </a:p>
          <a:p>
            <a:r>
              <a:rPr lang="en-US" dirty="0"/>
              <a:t>Declares the Web page to be written in </a:t>
            </a:r>
            <a:r>
              <a:rPr lang="en-US" dirty="0" smtClean="0"/>
              <a:t>HTML</a:t>
            </a:r>
          </a:p>
          <a:p>
            <a:r>
              <a:rPr lang="en-US" dirty="0"/>
              <a:t>&lt;head&gt;...&lt;/head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It is meta tag it is use to </a:t>
            </a:r>
            <a:r>
              <a:rPr lang="en-US" dirty="0" err="1" smtClean="0"/>
              <a:t>seo</a:t>
            </a:r>
            <a:endParaRPr lang="en-US" dirty="0" smtClean="0"/>
          </a:p>
          <a:p>
            <a:r>
              <a:rPr lang="en-US" dirty="0"/>
              <a:t>&lt;title&gt;...&lt;/title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It is used to give the title of the page</a:t>
            </a:r>
          </a:p>
          <a:p>
            <a:r>
              <a:rPr lang="en-US" dirty="0"/>
              <a:t>&lt;body</a:t>
            </a:r>
            <a:r>
              <a:rPr lang="en-US" dirty="0" smtClean="0"/>
              <a:t>&gt;...</a:t>
            </a:r>
          </a:p>
          <a:p>
            <a:r>
              <a:rPr lang="en-US" dirty="0"/>
              <a:t>Delimits the page's body</a:t>
            </a:r>
          </a:p>
          <a:p>
            <a:r>
              <a:rPr lang="en-US" dirty="0" smtClean="0"/>
              <a:t>&lt;/</a:t>
            </a:r>
            <a:r>
              <a:rPr lang="en-US" dirty="0"/>
              <a:t>body&gt;</a:t>
            </a:r>
          </a:p>
        </p:txBody>
      </p:sp>
    </p:spTree>
    <p:extLst>
      <p:ext uri="{BB962C8B-B14F-4D97-AF65-F5344CB8AC3E}">
        <p14:creationId xmlns:p14="http://schemas.microsoft.com/office/powerpoint/2010/main" val="59835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headings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&lt;h1&gt;NIPUNA technologies&lt;/h1&gt;</a:t>
            </a:r>
          </a:p>
          <a:p>
            <a:r>
              <a:rPr lang="en-US" dirty="0"/>
              <a:t>&lt;</a:t>
            </a:r>
            <a:r>
              <a:rPr lang="en-US" dirty="0" smtClean="0"/>
              <a:t>h2&gt;NIPUNA </a:t>
            </a:r>
            <a:r>
              <a:rPr lang="en-US" dirty="0"/>
              <a:t>technologies&lt;/</a:t>
            </a:r>
            <a:r>
              <a:rPr lang="en-US" dirty="0" smtClean="0"/>
              <a:t>h2&gt;</a:t>
            </a:r>
          </a:p>
          <a:p>
            <a:r>
              <a:rPr lang="en-US" dirty="0"/>
              <a:t>&lt;</a:t>
            </a:r>
            <a:r>
              <a:rPr lang="en-US" dirty="0" smtClean="0"/>
              <a:t>h3&gt;NIPUNA </a:t>
            </a:r>
            <a:r>
              <a:rPr lang="en-US" dirty="0"/>
              <a:t>technologies&lt;/</a:t>
            </a:r>
            <a:r>
              <a:rPr lang="en-US" dirty="0" smtClean="0"/>
              <a:t>h3&gt;</a:t>
            </a:r>
          </a:p>
          <a:p>
            <a:r>
              <a:rPr lang="en-US" dirty="0"/>
              <a:t>&lt;</a:t>
            </a:r>
            <a:r>
              <a:rPr lang="en-US" dirty="0" smtClean="0"/>
              <a:t>h4&gt;NIPUNA </a:t>
            </a:r>
            <a:r>
              <a:rPr lang="en-US" dirty="0"/>
              <a:t>technologies&lt;/</a:t>
            </a:r>
            <a:r>
              <a:rPr lang="en-US" dirty="0" smtClean="0"/>
              <a:t>h4&gt;</a:t>
            </a:r>
          </a:p>
          <a:p>
            <a:r>
              <a:rPr lang="en-US" dirty="0"/>
              <a:t>&lt;</a:t>
            </a:r>
            <a:r>
              <a:rPr lang="en-US" dirty="0" smtClean="0"/>
              <a:t>h5&gt;NIPUNA </a:t>
            </a:r>
            <a:r>
              <a:rPr lang="en-US" dirty="0"/>
              <a:t>technologies&lt;/</a:t>
            </a:r>
            <a:r>
              <a:rPr lang="en-US" dirty="0" smtClean="0"/>
              <a:t>h5&gt;</a:t>
            </a:r>
          </a:p>
          <a:p>
            <a:r>
              <a:rPr lang="en-US" dirty="0"/>
              <a:t>&lt;</a:t>
            </a:r>
            <a:r>
              <a:rPr lang="en-US" dirty="0" smtClean="0"/>
              <a:t>h6&gt;NIPUNA </a:t>
            </a:r>
            <a:r>
              <a:rPr lang="en-US" dirty="0"/>
              <a:t>technologies&lt;/</a:t>
            </a:r>
            <a:r>
              <a:rPr lang="en-US" dirty="0" smtClean="0"/>
              <a:t>h6&gt;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1886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Paragraphs &amp; text formatting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&lt;p&gt;</a:t>
            </a:r>
            <a:r>
              <a:rPr lang="en-US" dirty="0" err="1" smtClean="0"/>
              <a:t>nipuna</a:t>
            </a:r>
            <a:r>
              <a:rPr lang="en-US" dirty="0" smtClean="0"/>
              <a:t> technologies is best it center in Vijayawada&lt;/p&gt;</a:t>
            </a:r>
          </a:p>
          <a:p>
            <a:r>
              <a:rPr lang="en-US" dirty="0" smtClean="0"/>
              <a:t>&lt;b&gt;bold&lt;/b&gt;</a:t>
            </a:r>
          </a:p>
          <a:p>
            <a:r>
              <a:rPr lang="en-US" dirty="0" smtClean="0"/>
              <a:t>&lt;strong&gt;strong&lt;/strong&gt;</a:t>
            </a:r>
          </a:p>
          <a:p>
            <a:r>
              <a:rPr lang="en-US" dirty="0" smtClean="0"/>
              <a:t>&lt;</a:t>
            </a:r>
            <a:r>
              <a:rPr lang="en-US" dirty="0" err="1" smtClean="0"/>
              <a:t>i</a:t>
            </a:r>
            <a:r>
              <a:rPr lang="en-US" dirty="0" smtClean="0"/>
              <a:t>&gt;italic text&lt;/</a:t>
            </a:r>
            <a:r>
              <a:rPr lang="en-US" dirty="0" err="1" smtClean="0"/>
              <a:t>i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&lt;mark&gt;mark the &lt;/mark&gt;</a:t>
            </a:r>
          </a:p>
          <a:p>
            <a:r>
              <a:rPr lang="en-US" dirty="0" smtClean="0"/>
              <a:t>&lt;del&gt;delete&lt;/del&gt;</a:t>
            </a:r>
          </a:p>
          <a:p>
            <a:r>
              <a:rPr lang="en-US" dirty="0" smtClean="0"/>
              <a:t>&lt;sub&gt;subscript text</a:t>
            </a:r>
          </a:p>
          <a:p>
            <a:r>
              <a:rPr lang="en-US" dirty="0" smtClean="0"/>
              <a:t>&lt;sup&gt;super script</a:t>
            </a:r>
          </a:p>
          <a:p>
            <a:r>
              <a:rPr lang="en-US" dirty="0" smtClean="0"/>
              <a:t>&lt;u&gt;underline&lt;/U&gt;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6051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&lt;h1 style=“color:=red; </a:t>
            </a:r>
            <a:r>
              <a:rPr lang="en-US" dirty="0" err="1" smtClean="0"/>
              <a:t>backgroung</a:t>
            </a:r>
            <a:r>
              <a:rPr lang="en-US" dirty="0" smtClean="0"/>
              <a:t>-color: “&gt;welcome to </a:t>
            </a:r>
            <a:r>
              <a:rPr lang="en-US" dirty="0" err="1" smtClean="0"/>
              <a:t>Nipuna</a:t>
            </a:r>
            <a:r>
              <a:rPr lang="en-US" dirty="0" smtClean="0"/>
              <a:t>&lt;/h1&gt;</a:t>
            </a:r>
          </a:p>
          <a:p>
            <a:r>
              <a:rPr lang="en-US" dirty="0" smtClean="0"/>
              <a:t>Color site: flatuicolor.com</a:t>
            </a:r>
          </a:p>
          <a:p>
            <a:r>
              <a:rPr lang="en-US" dirty="0" smtClean="0"/>
              <a:t>Google font </a:t>
            </a:r>
          </a:p>
          <a:p>
            <a:r>
              <a:rPr lang="en-US" dirty="0" smtClean="0"/>
              <a:t>&lt;button&gt;</a:t>
            </a:r>
          </a:p>
          <a:p>
            <a:r>
              <a:rPr lang="en-US" dirty="0" smtClean="0"/>
              <a:t>&lt;a </a:t>
            </a:r>
            <a:r>
              <a:rPr lang="en-US" dirty="0" err="1" smtClean="0"/>
              <a:t>herf</a:t>
            </a:r>
            <a:r>
              <a:rPr lang="en-US" dirty="0" smtClean="0"/>
              <a:t>=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://nipunatechnologies.com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target=“_blank” style=“text-decoration: none; “ title=“click to visit”&gt;NIPUNA</a:t>
            </a:r>
            <a:r>
              <a:rPr lang="en-US" dirty="0"/>
              <a:t>&lt;/a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&lt;/Button&gt;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8715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&lt;</a:t>
            </a:r>
            <a:r>
              <a:rPr lang="en-US" dirty="0" err="1" smtClean="0"/>
              <a:t>img</a:t>
            </a:r>
            <a:r>
              <a:rPr lang="en-US" dirty="0" smtClean="0"/>
              <a:t> </a:t>
            </a:r>
            <a:r>
              <a:rPr lang="en-US" dirty="0" err="1" smtClean="0"/>
              <a:t>src</a:t>
            </a:r>
            <a:r>
              <a:rPr lang="en-US" dirty="0" smtClean="0"/>
              <a:t>=“</a:t>
            </a:r>
            <a:r>
              <a:rPr lang="en-US" dirty="0" err="1" smtClean="0"/>
              <a:t>flodername</a:t>
            </a:r>
            <a:r>
              <a:rPr lang="en-US" dirty="0" smtClean="0"/>
              <a:t>/</a:t>
            </a:r>
            <a:r>
              <a:rPr lang="en-US" dirty="0" err="1" smtClean="0"/>
              <a:t>imagename,png</a:t>
            </a:r>
            <a:r>
              <a:rPr lang="en-US" dirty="0" smtClean="0"/>
              <a:t>: with=“400” height=“200” alt=“</a:t>
            </a:r>
            <a:r>
              <a:rPr lang="en-US" dirty="0" err="1" smtClean="0"/>
              <a:t>nomatch</a:t>
            </a:r>
            <a:r>
              <a:rPr lang="en-US" dirty="0" smtClean="0"/>
              <a:t>”&gt;</a:t>
            </a:r>
          </a:p>
          <a:p>
            <a:r>
              <a:rPr lang="en-US" dirty="0" smtClean="0"/>
              <a:t>&lt;</a:t>
            </a:r>
            <a:r>
              <a:rPr lang="en-US" dirty="0" err="1" smtClean="0"/>
              <a:t>br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</a:t>
            </a:r>
            <a:r>
              <a:rPr lang="en-US" dirty="0" err="1" smtClean="0"/>
              <a:t>hr</a:t>
            </a:r>
            <a:r>
              <a:rPr lang="en-US" dirty="0" smtClean="0"/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421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&lt;table&gt;</a:t>
            </a:r>
          </a:p>
          <a:p>
            <a:r>
              <a:rPr lang="en-US" dirty="0" smtClean="0"/>
              <a:t>&lt;</a:t>
            </a:r>
            <a:r>
              <a:rPr lang="en-US" dirty="0" err="1" smtClean="0"/>
              <a:t>tr</a:t>
            </a:r>
            <a:r>
              <a:rPr lang="en-US" dirty="0" smtClean="0"/>
              <a:t>&gt;&lt;table row&gt;</a:t>
            </a:r>
          </a:p>
          <a:p>
            <a:r>
              <a:rPr lang="en-US" dirty="0" smtClean="0"/>
              <a:t>&lt;</a:t>
            </a:r>
            <a:r>
              <a:rPr lang="en-US" dirty="0" err="1" smtClean="0"/>
              <a:t>Th</a:t>
            </a:r>
            <a:r>
              <a:rPr lang="en-US" dirty="0" smtClean="0"/>
              <a:t>&gt;&lt;table heading&gt;&lt;/</a:t>
            </a:r>
            <a:r>
              <a:rPr lang="en-US" dirty="0" err="1" smtClean="0"/>
              <a:t>th</a:t>
            </a:r>
            <a:r>
              <a:rPr lang="en-US" dirty="0" smtClean="0"/>
              <a:t>&gt;</a:t>
            </a:r>
          </a:p>
          <a:p>
            <a:r>
              <a:rPr lang="en-US" dirty="0"/>
              <a:t>&lt;</a:t>
            </a:r>
            <a:r>
              <a:rPr lang="en-US" dirty="0" err="1"/>
              <a:t>Th</a:t>
            </a:r>
            <a:r>
              <a:rPr lang="en-US" dirty="0"/>
              <a:t>&gt;&lt;table heading</a:t>
            </a:r>
            <a:r>
              <a:rPr lang="en-US" dirty="0" smtClean="0"/>
              <a:t>&gt;&lt;/</a:t>
            </a:r>
            <a:r>
              <a:rPr lang="en-US" dirty="0" err="1" smtClean="0"/>
              <a:t>th</a:t>
            </a:r>
            <a:r>
              <a:rPr lang="en-US" dirty="0" smtClean="0"/>
              <a:t>&gt;</a:t>
            </a:r>
          </a:p>
          <a:p>
            <a:r>
              <a:rPr lang="en-US" dirty="0"/>
              <a:t>&lt;</a:t>
            </a:r>
            <a:r>
              <a:rPr lang="en-US" dirty="0" err="1"/>
              <a:t>Th</a:t>
            </a:r>
            <a:r>
              <a:rPr lang="en-US" dirty="0"/>
              <a:t>&gt;&lt;table heading&gt;&lt;/</a:t>
            </a:r>
            <a:r>
              <a:rPr lang="en-US" dirty="0" err="1"/>
              <a:t>th</a:t>
            </a:r>
            <a:r>
              <a:rPr lang="en-US" dirty="0" smtClean="0"/>
              <a:t>&gt;</a:t>
            </a:r>
          </a:p>
          <a:p>
            <a:r>
              <a:rPr lang="en-US" dirty="0"/>
              <a:t>&lt;</a:t>
            </a:r>
            <a:r>
              <a:rPr lang="en-US" dirty="0" err="1"/>
              <a:t>Th</a:t>
            </a:r>
            <a:r>
              <a:rPr lang="en-US" dirty="0"/>
              <a:t>&gt;&lt;table heading&gt;&lt;/</a:t>
            </a:r>
            <a:r>
              <a:rPr lang="en-US" dirty="0" err="1"/>
              <a:t>th</a:t>
            </a:r>
            <a:r>
              <a:rPr lang="en-US" dirty="0"/>
              <a:t>&gt;</a:t>
            </a:r>
            <a:r>
              <a:rPr lang="en-US" dirty="0" smtClean="0"/>
              <a:t>  </a:t>
            </a:r>
          </a:p>
          <a:p>
            <a:r>
              <a:rPr lang="en-US" dirty="0" smtClean="0"/>
              <a:t>&lt;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698107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&lt;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</a:t>
            </a:r>
            <a:r>
              <a:rPr lang="en-US" dirty="0" err="1" smtClean="0"/>
              <a:t>th</a:t>
            </a:r>
            <a:r>
              <a:rPr lang="en-US" dirty="0" smtClean="0"/>
              <a:t> </a:t>
            </a:r>
            <a:r>
              <a:rPr lang="en-US" dirty="0" err="1" smtClean="0"/>
              <a:t>colspan</a:t>
            </a:r>
            <a:r>
              <a:rPr lang="en-US" dirty="0" smtClean="0"/>
              <a:t>=“1”&gt;hi&lt;/</a:t>
            </a:r>
            <a:r>
              <a:rPr lang="en-US" dirty="0" err="1" smtClean="0"/>
              <a:t>th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</a:t>
            </a:r>
            <a:r>
              <a:rPr lang="en-US" dirty="0" err="1" smtClean="0"/>
              <a:t>th</a:t>
            </a:r>
            <a:r>
              <a:rPr lang="en-US" dirty="0" smtClean="0"/>
              <a:t>&gt;hi&lt;/</a:t>
            </a:r>
            <a:r>
              <a:rPr lang="en-US" dirty="0" err="1" smtClean="0"/>
              <a:t>th</a:t>
            </a:r>
            <a:r>
              <a:rPr lang="en-US" dirty="0" smtClean="0"/>
              <a:t>&gt;</a:t>
            </a:r>
          </a:p>
          <a:p>
            <a:r>
              <a:rPr lang="en-US" dirty="0"/>
              <a:t>&lt;/table&gt;</a:t>
            </a:r>
          </a:p>
          <a:p>
            <a:r>
              <a:rPr lang="en-US" dirty="0" smtClean="0"/>
              <a:t>&lt;table border=“1”cellspecing=“0” cellpading=“0”&gt;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871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in html is two types of list</a:t>
            </a:r>
          </a:p>
          <a:p>
            <a:pPr>
              <a:buFont typeface="+mj-lt"/>
              <a:buAutoNum type="arabicPeriod"/>
            </a:pPr>
            <a:endParaRPr lang="en-US" dirty="0" smtClean="0"/>
          </a:p>
          <a:p>
            <a:pPr>
              <a:buFont typeface="+mj-lt"/>
              <a:buAutoNum type="arabicPeriod"/>
            </a:pPr>
            <a:r>
              <a:rPr lang="en-US" dirty="0" smtClean="0"/>
              <a:t>Oder list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Under list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&lt;p&gt;list of shopping&lt;/p&gt;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&lt;</a:t>
            </a:r>
            <a:r>
              <a:rPr lang="en-US" dirty="0" err="1" smtClean="0"/>
              <a:t>Ul</a:t>
            </a:r>
            <a:r>
              <a:rPr lang="en-US" dirty="0" smtClean="0"/>
              <a:t> type =“</a:t>
            </a:r>
            <a:r>
              <a:rPr lang="en-US" dirty="0" err="1" smtClean="0"/>
              <a:t>square,circle,disc</a:t>
            </a:r>
            <a:r>
              <a:rPr lang="en-US" dirty="0" smtClean="0"/>
              <a:t>&gt;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&lt;Li&gt;laptop&lt;li&gt;</a:t>
            </a:r>
          </a:p>
          <a:p>
            <a:pPr>
              <a:buFont typeface="+mj-lt"/>
              <a:buAutoNum type="arabicPeriod"/>
            </a:pPr>
            <a:r>
              <a:rPr lang="en-US" dirty="0"/>
              <a:t>&lt;Li&gt;laptop&lt;li&gt;</a:t>
            </a:r>
          </a:p>
          <a:p>
            <a:pPr>
              <a:buFont typeface="+mj-lt"/>
              <a:buAutoNum type="arabicPeriod"/>
            </a:pPr>
            <a:r>
              <a:rPr lang="en-US" dirty="0"/>
              <a:t>&lt;Li&gt;laptop&lt;li&gt;</a:t>
            </a:r>
          </a:p>
          <a:p>
            <a:pPr>
              <a:buFont typeface="+mj-lt"/>
              <a:buAutoNum type="arabicPeriod"/>
            </a:pPr>
            <a:r>
              <a:rPr lang="en-US" dirty="0"/>
              <a:t>&lt;Li&gt;laptop&lt;li&gt;</a:t>
            </a:r>
          </a:p>
          <a:p>
            <a:pPr>
              <a:buFont typeface="+mj-lt"/>
              <a:buAutoNum type="arabicPeriod"/>
            </a:pPr>
            <a:r>
              <a:rPr lang="en-US" dirty="0"/>
              <a:t>&lt;Li&gt;laptop&lt;li</a:t>
            </a:r>
            <a:r>
              <a:rPr lang="en-US" dirty="0" smtClean="0"/>
              <a:t>&gt;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&lt;/</a:t>
            </a:r>
            <a:r>
              <a:rPr lang="en-US" dirty="0" err="1" smtClean="0"/>
              <a:t>ul</a:t>
            </a:r>
            <a:r>
              <a:rPr lang="en-US" dirty="0" smtClean="0"/>
              <a:t>&gt;</a:t>
            </a:r>
            <a:endParaRPr lang="en-US" dirty="0"/>
          </a:p>
          <a:p>
            <a:pPr>
              <a:buFont typeface="+mj-lt"/>
              <a:buAutoNum type="arabicPeriod"/>
            </a:pPr>
            <a:endParaRPr lang="en-US" dirty="0" smtClean="0"/>
          </a:p>
          <a:p>
            <a:pPr>
              <a:buFont typeface="+mj-lt"/>
              <a:buAutoNum type="arabicPeriod"/>
            </a:pPr>
            <a:endParaRPr lang="en-US" dirty="0"/>
          </a:p>
          <a:p>
            <a:pPr>
              <a:buFont typeface="+mj-lt"/>
              <a:buAutoNum type="arabicPeriod"/>
            </a:pPr>
            <a:endParaRPr lang="en-US" dirty="0" smtClean="0"/>
          </a:p>
          <a:p>
            <a:pPr>
              <a:buFont typeface="+mj-lt"/>
              <a:buAutoNum type="arabicPeriod"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433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300" y="3053255"/>
            <a:ext cx="8596668" cy="1320800"/>
          </a:xfrm>
        </p:spPr>
        <p:txBody>
          <a:bodyPr/>
          <a:lstStyle/>
          <a:p>
            <a:r>
              <a:rPr lang="en-IN" dirty="0" smtClean="0"/>
              <a:t>Introduction of HTML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30876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1A499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1A499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Oder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&lt;</a:t>
            </a:r>
            <a:r>
              <a:rPr lang="en-US" dirty="0" err="1" smtClean="0"/>
              <a:t>Ol</a:t>
            </a:r>
            <a:r>
              <a:rPr lang="en-US" dirty="0" smtClean="0"/>
              <a:t> type=“</a:t>
            </a:r>
            <a:r>
              <a:rPr lang="en-US" dirty="0" err="1" smtClean="0"/>
              <a:t>A,a</a:t>
            </a:r>
            <a:r>
              <a:rPr lang="en-US" dirty="0" smtClean="0"/>
              <a:t>,”&gt;</a:t>
            </a:r>
          </a:p>
          <a:p>
            <a:pPr>
              <a:buFont typeface="+mj-lt"/>
              <a:buAutoNum type="arabicPeriod"/>
            </a:pPr>
            <a:r>
              <a:rPr lang="en-US" dirty="0"/>
              <a:t>Li&gt;laptop&lt;li&gt;</a:t>
            </a:r>
          </a:p>
          <a:p>
            <a:pPr>
              <a:buFont typeface="+mj-lt"/>
              <a:buAutoNum type="arabicPeriod"/>
            </a:pPr>
            <a:r>
              <a:rPr lang="en-US" dirty="0"/>
              <a:t>&lt;Li&gt;laptop&lt;li&gt;</a:t>
            </a:r>
          </a:p>
          <a:p>
            <a:pPr>
              <a:buFont typeface="+mj-lt"/>
              <a:buAutoNum type="arabicPeriod"/>
            </a:pPr>
            <a:r>
              <a:rPr lang="en-US" dirty="0"/>
              <a:t>&lt;Li&gt;laptop&lt;li&gt;</a:t>
            </a:r>
          </a:p>
          <a:p>
            <a:pPr>
              <a:buFont typeface="+mj-lt"/>
              <a:buAutoNum type="arabicPeriod"/>
            </a:pPr>
            <a:r>
              <a:rPr lang="en-US" dirty="0"/>
              <a:t>&lt;Li&gt;laptop&lt;li&gt;</a:t>
            </a:r>
          </a:p>
          <a:p>
            <a:pPr>
              <a:buFont typeface="+mj-lt"/>
              <a:buAutoNum type="arabicPeriod"/>
            </a:pPr>
            <a:r>
              <a:rPr lang="en-US" dirty="0"/>
              <a:t>&lt;Li&gt;laptop&lt;li&gt;</a:t>
            </a:r>
          </a:p>
          <a:p>
            <a:r>
              <a:rPr lang="en-US" dirty="0" smtClean="0"/>
              <a:t>&lt;/</a:t>
            </a:r>
            <a:r>
              <a:rPr lang="en-US" dirty="0" err="1" smtClean="0"/>
              <a:t>ol</a:t>
            </a:r>
            <a:r>
              <a:rPr lang="en-U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56406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&lt;label&gt;user Name&lt;/label&gt;</a:t>
            </a:r>
          </a:p>
          <a:p>
            <a:r>
              <a:rPr lang="en-US" dirty="0" smtClean="0"/>
              <a:t>&lt;input type=“text” placeholder=“enter the name”&gt;&lt;</a:t>
            </a:r>
            <a:r>
              <a:rPr lang="en-US" dirty="0" err="1" smtClean="0"/>
              <a:t>br</a:t>
            </a:r>
            <a:r>
              <a:rPr lang="en-US" dirty="0" smtClean="0"/>
              <a:t>&gt;&lt;</a:t>
            </a:r>
            <a:r>
              <a:rPr lang="en-US" dirty="0" err="1" smtClean="0"/>
              <a:t>br</a:t>
            </a:r>
            <a:r>
              <a:rPr lang="en-US" dirty="0" smtClean="0"/>
              <a:t>&gt;</a:t>
            </a:r>
          </a:p>
          <a:p>
            <a:r>
              <a:rPr lang="en-US" dirty="0"/>
              <a:t>&lt;</a:t>
            </a:r>
            <a:r>
              <a:rPr lang="en-US" dirty="0" smtClean="0"/>
              <a:t>label&gt;password&lt;/</a:t>
            </a:r>
            <a:r>
              <a:rPr lang="en-US" dirty="0"/>
              <a:t>label&gt;</a:t>
            </a:r>
          </a:p>
          <a:p>
            <a:r>
              <a:rPr lang="en-US" dirty="0"/>
              <a:t>&lt;input type</a:t>
            </a:r>
            <a:r>
              <a:rPr lang="en-US" dirty="0" smtClean="0"/>
              <a:t>=“password”&gt;&lt;</a:t>
            </a:r>
            <a:r>
              <a:rPr lang="en-US" dirty="0" err="1"/>
              <a:t>br</a:t>
            </a:r>
            <a:r>
              <a:rPr lang="en-US" dirty="0"/>
              <a:t>&gt;&lt;</a:t>
            </a:r>
            <a:r>
              <a:rPr lang="en-US" dirty="0" err="1"/>
              <a:t>br</a:t>
            </a:r>
            <a:r>
              <a:rPr lang="en-US" dirty="0" smtClean="0"/>
              <a:t>&gt;</a:t>
            </a:r>
          </a:p>
          <a:p>
            <a:r>
              <a:rPr lang="en-US" dirty="0"/>
              <a:t>&lt;label&gt;user Name&lt;/label&gt;</a:t>
            </a:r>
          </a:p>
          <a:p>
            <a:r>
              <a:rPr lang="en-US" dirty="0"/>
              <a:t>&lt;input type=“text”&gt;&lt;</a:t>
            </a:r>
            <a:r>
              <a:rPr lang="en-US" dirty="0" err="1"/>
              <a:t>br</a:t>
            </a:r>
            <a:r>
              <a:rPr lang="en-US" dirty="0"/>
              <a:t>&gt;&lt;</a:t>
            </a:r>
            <a:r>
              <a:rPr lang="en-US" dirty="0" err="1"/>
              <a:t>br</a:t>
            </a:r>
            <a:r>
              <a:rPr lang="en-US" dirty="0"/>
              <a:t>&gt;</a:t>
            </a:r>
          </a:p>
          <a:p>
            <a:r>
              <a:rPr lang="en-US" dirty="0"/>
              <a:t>&lt;label&gt;user </a:t>
            </a:r>
            <a:r>
              <a:rPr lang="en-US" dirty="0" smtClean="0"/>
              <a:t>email&lt;/</a:t>
            </a:r>
            <a:r>
              <a:rPr lang="en-US" dirty="0"/>
              <a:t>label&gt;</a:t>
            </a:r>
          </a:p>
          <a:p>
            <a:r>
              <a:rPr lang="en-US" dirty="0"/>
              <a:t>&lt;input type=“text”&gt;&lt;</a:t>
            </a:r>
            <a:r>
              <a:rPr lang="en-US" dirty="0" err="1"/>
              <a:t>br</a:t>
            </a:r>
            <a:r>
              <a:rPr lang="en-US" dirty="0"/>
              <a:t>&gt;&lt;</a:t>
            </a:r>
            <a:r>
              <a:rPr lang="en-US" dirty="0" err="1"/>
              <a:t>br</a:t>
            </a:r>
            <a:r>
              <a:rPr lang="en-US" dirty="0" smtClean="0"/>
              <a:t>&gt;</a:t>
            </a:r>
          </a:p>
          <a:p>
            <a:r>
              <a:rPr lang="en-US" dirty="0"/>
              <a:t>&lt;</a:t>
            </a:r>
            <a:r>
              <a:rPr lang="en-US" dirty="0" smtClean="0"/>
              <a:t>label&gt;mobile&lt;/</a:t>
            </a:r>
            <a:r>
              <a:rPr lang="en-US" dirty="0"/>
              <a:t>label&gt;</a:t>
            </a:r>
          </a:p>
          <a:p>
            <a:r>
              <a:rPr lang="en-US" dirty="0"/>
              <a:t>&lt;input type</a:t>
            </a:r>
            <a:r>
              <a:rPr lang="en-US" dirty="0" smtClean="0"/>
              <a:t>=“text”&gt;&lt;</a:t>
            </a:r>
            <a:r>
              <a:rPr lang="en-US" dirty="0" err="1"/>
              <a:t>br</a:t>
            </a:r>
            <a:r>
              <a:rPr lang="en-US" dirty="0"/>
              <a:t>&gt;&lt;</a:t>
            </a:r>
            <a:r>
              <a:rPr lang="en-US" dirty="0" err="1"/>
              <a:t>br</a:t>
            </a:r>
            <a:r>
              <a:rPr lang="en-US" dirty="0"/>
              <a:t>&gt;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303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5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5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6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6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6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7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8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8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Option&amp; text area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&lt;select&gt;</a:t>
            </a:r>
          </a:p>
          <a:p>
            <a:r>
              <a:rPr lang="en-US" dirty="0" smtClean="0"/>
              <a:t>&lt;option&gt;select your plain&lt;/option&gt;</a:t>
            </a:r>
          </a:p>
          <a:p>
            <a:r>
              <a:rPr lang="en-US" dirty="0"/>
              <a:t>&lt;</a:t>
            </a:r>
            <a:r>
              <a:rPr lang="en-US" dirty="0" smtClean="0"/>
              <a:t>option vale=“personal”&gt;select </a:t>
            </a:r>
            <a:r>
              <a:rPr lang="en-US" dirty="0"/>
              <a:t>your plain&lt;/option&gt;</a:t>
            </a:r>
          </a:p>
          <a:p>
            <a:r>
              <a:rPr lang="en-US" dirty="0"/>
              <a:t>&lt;</a:t>
            </a:r>
            <a:r>
              <a:rPr lang="en-US" dirty="0" smtClean="0"/>
              <a:t>option value =“business”&gt;select </a:t>
            </a:r>
            <a:r>
              <a:rPr lang="en-US" dirty="0"/>
              <a:t>your plain&lt;/option&gt;</a:t>
            </a:r>
          </a:p>
          <a:p>
            <a:r>
              <a:rPr lang="en-US" dirty="0" smtClean="0"/>
              <a:t>&lt;/select&gt;</a:t>
            </a:r>
          </a:p>
          <a:p>
            <a:r>
              <a:rPr lang="en-US" dirty="0" smtClean="0"/>
              <a:t>Text</a:t>
            </a:r>
          </a:p>
          <a:p>
            <a:r>
              <a:rPr lang="en-US" dirty="0" smtClean="0"/>
              <a:t>&lt;</a:t>
            </a:r>
            <a:r>
              <a:rPr lang="en-US" dirty="0" err="1" smtClean="0"/>
              <a:t>Textarea</a:t>
            </a:r>
            <a:r>
              <a:rPr lang="en-US" dirty="0" smtClean="0"/>
              <a:t> cols=“10” rows=“2”&gt;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854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&lt;article&gt;</a:t>
            </a:r>
          </a:p>
          <a:p>
            <a:r>
              <a:rPr lang="en-US" dirty="0"/>
              <a:t>&lt;aside&gt;</a:t>
            </a:r>
          </a:p>
          <a:p>
            <a:r>
              <a:rPr lang="en-US" dirty="0"/>
              <a:t>&lt;details&gt;</a:t>
            </a:r>
          </a:p>
          <a:p>
            <a:r>
              <a:rPr lang="en-US" dirty="0"/>
              <a:t>&lt;figure&gt; / &lt;</a:t>
            </a:r>
            <a:r>
              <a:rPr lang="en-US" dirty="0" err="1"/>
              <a:t>figcaption</a:t>
            </a:r>
            <a:r>
              <a:rPr lang="en-US" dirty="0"/>
              <a:t>&gt;</a:t>
            </a:r>
          </a:p>
          <a:p>
            <a:r>
              <a:rPr lang="en-US" dirty="0"/>
              <a:t>&lt;footer&gt;</a:t>
            </a:r>
          </a:p>
          <a:p>
            <a:r>
              <a:rPr lang="en-US" dirty="0"/>
              <a:t>&lt;header&gt;</a:t>
            </a:r>
          </a:p>
          <a:p>
            <a:r>
              <a:rPr lang="en-US" dirty="0"/>
              <a:t>&lt;main&gt;</a:t>
            </a:r>
          </a:p>
          <a:p>
            <a:r>
              <a:rPr lang="en-US" dirty="0"/>
              <a:t>&lt;</a:t>
            </a:r>
            <a:r>
              <a:rPr lang="en-US" dirty="0" err="1"/>
              <a:t>nav</a:t>
            </a:r>
            <a:r>
              <a:rPr lang="en-US" dirty="0"/>
              <a:t>&gt;</a:t>
            </a:r>
          </a:p>
          <a:p>
            <a:r>
              <a:rPr lang="en-US" dirty="0"/>
              <a:t>&lt;progress&gt;</a:t>
            </a:r>
          </a:p>
          <a:p>
            <a:r>
              <a:rPr lang="en-US" dirty="0"/>
              <a:t>&lt;section&gt;</a:t>
            </a:r>
          </a:p>
          <a:p>
            <a:r>
              <a:rPr lang="en-US" dirty="0"/>
              <a:t>&lt;</a:t>
            </a:r>
            <a:r>
              <a:rPr lang="en-US" dirty="0" smtClean="0"/>
              <a:t>summary&gt;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Defines an article in a document</a:t>
            </a:r>
          </a:p>
          <a:p>
            <a:r>
              <a:rPr lang="en-US" dirty="0"/>
              <a:t>Defines content aside from the page content</a:t>
            </a:r>
          </a:p>
          <a:p>
            <a:r>
              <a:rPr lang="en-US" dirty="0"/>
              <a:t>Defines additional details that the user can view or hide</a:t>
            </a:r>
          </a:p>
          <a:p>
            <a:r>
              <a:rPr lang="en-US" dirty="0"/>
              <a:t>Defines self-contained content/Defines a caption for a &lt;figure&gt; element</a:t>
            </a:r>
          </a:p>
          <a:p>
            <a:r>
              <a:rPr lang="en-US" dirty="0"/>
              <a:t>Defines a for a document or section</a:t>
            </a:r>
          </a:p>
          <a:p>
            <a:r>
              <a:rPr lang="en-US" dirty="0"/>
              <a:t>Defines a header for a document or section</a:t>
            </a:r>
          </a:p>
          <a:p>
            <a:r>
              <a:rPr lang="en-US" dirty="0"/>
              <a:t>Defines the main content of a </a:t>
            </a:r>
            <a:r>
              <a:rPr lang="en-US" dirty="0" err="1"/>
              <a:t>dcxument</a:t>
            </a:r>
            <a:endParaRPr lang="en-US" dirty="0"/>
          </a:p>
          <a:p>
            <a:r>
              <a:rPr lang="en-US" dirty="0"/>
              <a:t>Defines navigation links</a:t>
            </a:r>
          </a:p>
          <a:p>
            <a:r>
              <a:rPr lang="en-US" dirty="0"/>
              <a:t>Represents the progress Of a task</a:t>
            </a:r>
          </a:p>
          <a:p>
            <a:r>
              <a:rPr lang="en-US" dirty="0" err="1"/>
              <a:t>nes</a:t>
            </a:r>
            <a:r>
              <a:rPr lang="en-US" dirty="0"/>
              <a:t> a section in a document</a:t>
            </a:r>
          </a:p>
          <a:p>
            <a:r>
              <a:rPr lang="en-US" dirty="0"/>
              <a:t>Defines a visible heading for a </a:t>
            </a:r>
            <a:r>
              <a:rPr lang="en-US" dirty="0" err="1"/>
              <a:t>elernent</a:t>
            </a:r>
            <a:endParaRPr lang="en-US" dirty="0"/>
          </a:p>
          <a:p>
            <a:r>
              <a:rPr lang="en-US" dirty="0"/>
              <a:t>Defines a possible line-break</a:t>
            </a:r>
          </a:p>
        </p:txBody>
      </p:sp>
    </p:spTree>
    <p:extLst>
      <p:ext uri="{BB962C8B-B14F-4D97-AF65-F5344CB8AC3E}">
        <p14:creationId xmlns:p14="http://schemas.microsoft.com/office/powerpoint/2010/main" val="42569328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01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FF0000"/>
                </a:solidFill>
              </a:rPr>
              <a:t>What is HTML?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GB" dirty="0">
                <a:solidFill>
                  <a:srgbClr val="000000"/>
                </a:solidFill>
                <a:latin typeface="inter-regular"/>
              </a:rPr>
              <a:t>HTML stands for Hyper Text </a:t>
            </a:r>
            <a:r>
              <a:rPr lang="en-GB" dirty="0" err="1">
                <a:solidFill>
                  <a:srgbClr val="000000"/>
                </a:solidFill>
                <a:latin typeface="inter-regular"/>
              </a:rPr>
              <a:t>Markup</a:t>
            </a:r>
            <a:r>
              <a:rPr lang="en-GB" dirty="0">
                <a:solidFill>
                  <a:srgbClr val="000000"/>
                </a:solidFill>
                <a:latin typeface="inter-regular"/>
              </a:rPr>
              <a:t> Language.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GB" dirty="0">
              <a:solidFill>
                <a:srgbClr val="000000"/>
              </a:solidFill>
              <a:latin typeface="inter-regular"/>
            </a:endParaRPr>
          </a:p>
          <a:p>
            <a:pPr algn="just"/>
            <a:r>
              <a:rPr lang="en-GB" dirty="0">
                <a:solidFill>
                  <a:srgbClr val="000000"/>
                </a:solidFill>
                <a:latin typeface="inter-regular"/>
              </a:rPr>
              <a:t>HTML is used to create web pages and web applications.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GB" dirty="0">
              <a:solidFill>
                <a:srgbClr val="000000"/>
              </a:solidFill>
              <a:latin typeface="inter-regular"/>
            </a:endParaRPr>
          </a:p>
          <a:p>
            <a:pPr algn="just"/>
            <a:r>
              <a:rPr lang="en-GB" dirty="0">
                <a:solidFill>
                  <a:srgbClr val="000000"/>
                </a:solidFill>
                <a:latin typeface="inter-regular"/>
              </a:rPr>
              <a:t>HTML is widely used language on the web.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GB" dirty="0">
              <a:solidFill>
                <a:srgbClr val="000000"/>
              </a:solidFill>
              <a:latin typeface="inter-regular"/>
            </a:endParaRPr>
          </a:p>
          <a:p>
            <a:pPr algn="just"/>
            <a:r>
              <a:rPr lang="en-GB" dirty="0">
                <a:solidFill>
                  <a:srgbClr val="000000"/>
                </a:solidFill>
                <a:latin typeface="inter-regular"/>
              </a:rPr>
              <a:t>We can create a static webpages only 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GB" dirty="0">
              <a:solidFill>
                <a:srgbClr val="000000"/>
              </a:solidFill>
              <a:latin typeface="inter-regular"/>
            </a:endParaRPr>
          </a:p>
          <a:p>
            <a:pPr algn="just"/>
            <a:r>
              <a:rPr lang="en-GB" dirty="0">
                <a:solidFill>
                  <a:srgbClr val="000000"/>
                </a:solidFill>
                <a:latin typeface="inter-regular"/>
              </a:rPr>
              <a:t>HTML is a </a:t>
            </a:r>
            <a:r>
              <a:rPr lang="en-GB" dirty="0" err="1">
                <a:solidFill>
                  <a:srgbClr val="000000"/>
                </a:solidFill>
                <a:latin typeface="inter-regular"/>
              </a:rPr>
              <a:t>Markup</a:t>
            </a:r>
            <a:r>
              <a:rPr lang="en-GB" dirty="0">
                <a:solidFill>
                  <a:srgbClr val="000000"/>
                </a:solidFill>
                <a:latin typeface="inter-regular"/>
              </a:rPr>
              <a:t> language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5068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EA8D18-F762-6CA0-A056-1CB2F1247C41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77862" y="147638"/>
            <a:ext cx="9821971" cy="60426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base"/>
            <a:r>
              <a:rPr lang="en-GB" b="1" i="0" dirty="0">
                <a:solidFill>
                  <a:srgbClr val="FF0000"/>
                </a:solidFill>
                <a:effectLst/>
                <a:latin typeface="Nunito" panose="020F0502020204030204" pitchFamily="2" charset="0"/>
              </a:rPr>
              <a:t>Features of HTML:</a:t>
            </a:r>
            <a:r>
              <a:rPr lang="en-GB" b="0" i="0" dirty="0">
                <a:solidFill>
                  <a:srgbClr val="FF0000"/>
                </a:solidFill>
                <a:effectLst/>
                <a:latin typeface="Nunito" panose="020F0502020204030204" pitchFamily="2" charset="0"/>
              </a:rPr>
              <a:t> 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273239"/>
                </a:solidFill>
                <a:effectLst/>
                <a:latin typeface="Nunito" panose="020F0502020204030204" pitchFamily="2" charset="0"/>
              </a:rPr>
              <a:t>It is easy to learn and easy to use.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273239"/>
                </a:solidFill>
                <a:effectLst/>
                <a:latin typeface="Nunito" panose="020F0502020204030204" pitchFamily="2" charset="0"/>
              </a:rPr>
              <a:t>It is platform-independent.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273239"/>
                </a:solidFill>
                <a:effectLst/>
                <a:latin typeface="Nunito" panose="020F0502020204030204" pitchFamily="2" charset="0"/>
              </a:rPr>
              <a:t>Images, videos, and audio can be added to a web page.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273239"/>
                </a:solidFill>
                <a:effectLst/>
                <a:latin typeface="Nunito" panose="020F0502020204030204" pitchFamily="2" charset="0"/>
              </a:rPr>
              <a:t>Hypertext can be added to the text.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273239"/>
                </a:solidFill>
                <a:effectLst/>
                <a:latin typeface="Nunito" panose="020F0502020204030204" pitchFamily="2" charset="0"/>
              </a:rPr>
              <a:t>It is a </a:t>
            </a:r>
            <a:r>
              <a:rPr lang="en-GB" b="0" i="0" dirty="0" smtClean="0">
                <a:solidFill>
                  <a:srgbClr val="273239"/>
                </a:solidFill>
                <a:effectLst/>
                <a:latin typeface="Nunito" panose="020F0502020204030204" pitchFamily="2" charset="0"/>
              </a:rPr>
              <a:t>mark-up language.</a:t>
            </a:r>
            <a:endParaRPr lang="en-GB" dirty="0">
              <a:solidFill>
                <a:srgbClr val="273239"/>
              </a:solidFill>
              <a:latin typeface="Nunito" panose="020F0502020204030204" pitchFamily="2" charset="0"/>
            </a:endParaRP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en-GB" b="1" i="0" dirty="0" smtClean="0">
                <a:solidFill>
                  <a:srgbClr val="FF0000"/>
                </a:solidFill>
                <a:effectLst/>
                <a:latin typeface="Nunito" panose="020F0502020204030204" pitchFamily="2" charset="0"/>
              </a:rPr>
              <a:t>Why </a:t>
            </a:r>
            <a:r>
              <a:rPr lang="en-GB" b="1" i="0" dirty="0">
                <a:solidFill>
                  <a:srgbClr val="FF0000"/>
                </a:solidFill>
                <a:effectLst/>
                <a:latin typeface="Nunito" panose="020F0502020204030204" pitchFamily="2" charset="0"/>
              </a:rPr>
              <a:t>learn HTML?</a:t>
            </a:r>
            <a:r>
              <a:rPr lang="en-GB" b="0" i="0" dirty="0">
                <a:solidFill>
                  <a:srgbClr val="FF0000"/>
                </a:solidFill>
                <a:effectLst/>
                <a:latin typeface="Nunito" panose="020F0502020204030204" pitchFamily="2" charset="0"/>
              </a:rPr>
              <a:t> 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273239"/>
                </a:solidFill>
                <a:effectLst/>
                <a:latin typeface="Nunito" panose="020F0502020204030204" pitchFamily="2" charset="0"/>
              </a:rPr>
              <a:t>It is a simple markup language. Its implementation is easy.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273239"/>
                </a:solidFill>
                <a:effectLst/>
                <a:latin typeface="Nunito" panose="020F0502020204030204" pitchFamily="2" charset="0"/>
              </a:rPr>
              <a:t>It is used to create a static website.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273239"/>
                </a:solidFill>
                <a:effectLst/>
                <a:latin typeface="Nunito" panose="020F0502020204030204" pitchFamily="2" charset="0"/>
              </a:rPr>
              <a:t>Helps in developing fundamentals about web programming.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273239"/>
                </a:solidFill>
                <a:effectLst/>
                <a:latin typeface="Nunito" panose="020F0502020204030204" pitchFamily="2" charset="0"/>
              </a:rPr>
              <a:t>Boost professional career.</a:t>
            </a:r>
          </a:p>
          <a:p>
            <a:pPr algn="just" fontAlgn="base"/>
            <a:r>
              <a:rPr lang="en-GB" b="1" i="0" dirty="0" smtClean="0">
                <a:solidFill>
                  <a:srgbClr val="FF0000"/>
                </a:solidFill>
                <a:effectLst/>
                <a:latin typeface="Nunito" panose="020F0502020204030204" pitchFamily="2" charset="0"/>
              </a:rPr>
              <a:t>Advantages</a:t>
            </a:r>
            <a:r>
              <a:rPr lang="en-GB" b="1" i="0" dirty="0">
                <a:solidFill>
                  <a:srgbClr val="FF0000"/>
                </a:solidFill>
                <a:effectLst/>
                <a:latin typeface="Nunito" panose="020F0502020204030204" pitchFamily="2" charset="0"/>
              </a:rPr>
              <a:t>:</a:t>
            </a:r>
            <a:r>
              <a:rPr lang="en-GB" b="0" i="0" dirty="0">
                <a:solidFill>
                  <a:srgbClr val="FF0000"/>
                </a:solidFill>
                <a:effectLst/>
                <a:latin typeface="Nunito" panose="020F0502020204030204" pitchFamily="2" charset="0"/>
              </a:rPr>
              <a:t> 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273239"/>
                </a:solidFill>
                <a:effectLst/>
                <a:latin typeface="Nunito" panose="020F0502020204030204" pitchFamily="2" charset="0"/>
              </a:rPr>
              <a:t>HTML is used to build websites.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273239"/>
                </a:solidFill>
                <a:effectLst/>
                <a:latin typeface="Nunito" panose="020F0502020204030204" pitchFamily="2" charset="0"/>
              </a:rPr>
              <a:t>It is supported by all browsers.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273239"/>
                </a:solidFill>
                <a:effectLst/>
                <a:latin typeface="Nunito" panose="020F0502020204030204" pitchFamily="2" charset="0"/>
              </a:rPr>
              <a:t>It can be integrated with other languages like CSS, JavaScript, </a:t>
            </a:r>
            <a:r>
              <a:rPr lang="en-GB" b="0" i="0" dirty="0" smtClean="0">
                <a:solidFill>
                  <a:srgbClr val="273239"/>
                </a:solidFill>
                <a:effectLst/>
                <a:latin typeface="Nunito" panose="020F0502020204030204" pitchFamily="2" charset="0"/>
              </a:rPr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2740678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7637" y="878327"/>
            <a:ext cx="8596668" cy="3880773"/>
          </a:xfrm>
        </p:spPr>
        <p:txBody>
          <a:bodyPr/>
          <a:lstStyle/>
          <a:p>
            <a:pPr algn="just" fontAlgn="base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rgbClr val="FF0000"/>
                </a:solidFill>
                <a:latin typeface="Nunito" panose="020F0502020204030204" pitchFamily="2" charset="0"/>
              </a:rPr>
              <a:t>Disadvantages:</a:t>
            </a:r>
            <a:r>
              <a:rPr lang="en-GB" dirty="0">
                <a:solidFill>
                  <a:srgbClr val="FF0000"/>
                </a:solidFill>
                <a:latin typeface="Nunito" panose="020F0502020204030204" pitchFamily="2" charset="0"/>
              </a:rPr>
              <a:t> 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273239"/>
                </a:solidFill>
                <a:latin typeface="Nunito" panose="020F0502020204030204" pitchFamily="2" charset="0"/>
              </a:rPr>
              <a:t>HTML can only create static web pages.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273239"/>
                </a:solidFill>
                <a:latin typeface="Nunito" panose="020F0502020204030204" pitchFamily="2" charset="0"/>
              </a:rPr>
              <a:t> For dynamic web pages, other languages have to be used.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273239"/>
                </a:solidFill>
                <a:latin typeface="Nunito" panose="020F0502020204030204" pitchFamily="2" charset="0"/>
              </a:rPr>
              <a:t>A large amount of code has to be written to create a simple web page.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273239"/>
                </a:solidFill>
                <a:latin typeface="Nunito" panose="020F0502020204030204" pitchFamily="2" charset="0"/>
              </a:rPr>
              <a:t>The security feature is not good.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898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04953"/>
            <a:ext cx="8596668" cy="5836410"/>
          </a:xfrm>
        </p:spPr>
        <p:txBody>
          <a:bodyPr>
            <a:noAutofit/>
          </a:bodyPr>
          <a:lstStyle/>
          <a:p>
            <a:r>
              <a:rPr lang="en-IN" sz="2400" dirty="0" smtClean="0"/>
              <a:t>Elements</a:t>
            </a:r>
            <a:endParaRPr lang="en-IN" sz="2400" dirty="0" smtClean="0"/>
          </a:p>
          <a:p>
            <a:r>
              <a:rPr lang="en-IN" sz="2400" dirty="0" smtClean="0"/>
              <a:t>Attributes  </a:t>
            </a:r>
          </a:p>
          <a:p>
            <a:r>
              <a:rPr lang="en-IN" sz="2400" dirty="0" smtClean="0"/>
              <a:t>Paragraphs</a:t>
            </a:r>
          </a:p>
          <a:p>
            <a:r>
              <a:rPr lang="en-IN" sz="2400" dirty="0" smtClean="0"/>
              <a:t> </a:t>
            </a:r>
            <a:r>
              <a:rPr lang="en-IN" sz="2400" dirty="0"/>
              <a:t>Styles &amp; </a:t>
            </a:r>
            <a:r>
              <a:rPr lang="en-IN" sz="2400" dirty="0" smtClean="0"/>
              <a:t>Formatting</a:t>
            </a:r>
          </a:p>
          <a:p>
            <a:r>
              <a:rPr lang="en-IN" sz="2400" dirty="0" smtClean="0"/>
              <a:t> Colors </a:t>
            </a:r>
            <a:r>
              <a:rPr lang="en-IN" sz="2400" dirty="0"/>
              <a:t>(RGB, HEX, HSU8. </a:t>
            </a:r>
            <a:r>
              <a:rPr lang="en-IN" sz="2400" dirty="0" smtClean="0"/>
              <a:t>Links/Charset)</a:t>
            </a:r>
          </a:p>
          <a:p>
            <a:r>
              <a:rPr lang="en-IN" sz="2400" dirty="0" smtClean="0"/>
              <a:t>  Images</a:t>
            </a:r>
          </a:p>
          <a:p>
            <a:r>
              <a:rPr lang="en-IN" sz="2400" dirty="0" smtClean="0"/>
              <a:t> Tables </a:t>
            </a:r>
          </a:p>
          <a:p>
            <a:r>
              <a:rPr lang="en-IN" sz="2400" dirty="0" smtClean="0"/>
              <a:t>Lists</a:t>
            </a:r>
          </a:p>
          <a:p>
            <a:r>
              <a:rPr lang="en-IN" sz="2400" dirty="0" smtClean="0"/>
              <a:t> </a:t>
            </a:r>
            <a:r>
              <a:rPr lang="en-IN" sz="2400" dirty="0"/>
              <a:t>Block &amp; </a:t>
            </a:r>
            <a:r>
              <a:rPr lang="en-IN" sz="2400" dirty="0" smtClean="0"/>
              <a:t>Inline</a:t>
            </a:r>
          </a:p>
          <a:p>
            <a:r>
              <a:rPr lang="en-IN" sz="2400" dirty="0" smtClean="0"/>
              <a:t> </a:t>
            </a:r>
            <a:r>
              <a:rPr lang="en-IN" sz="2400" dirty="0"/>
              <a:t>Class, ID</a:t>
            </a:r>
          </a:p>
        </p:txBody>
      </p:sp>
    </p:spTree>
    <p:extLst>
      <p:ext uri="{BB962C8B-B14F-4D97-AF65-F5344CB8AC3E}">
        <p14:creationId xmlns:p14="http://schemas.microsoft.com/office/powerpoint/2010/main" val="3257776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Example of HTML Page Structure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18897"/>
            <a:ext cx="8596668" cy="5013434"/>
          </a:xfrm>
        </p:spPr>
        <p:txBody>
          <a:bodyPr/>
          <a:lstStyle/>
          <a:p>
            <a:r>
              <a:rPr lang="en-IN" dirty="0"/>
              <a:t>&lt;!DOCTYPE html</a:t>
            </a:r>
            <a:r>
              <a:rPr lang="en-IN" dirty="0" smtClean="0"/>
              <a:t>&gt;</a:t>
            </a:r>
          </a:p>
          <a:p>
            <a:r>
              <a:rPr lang="en-US" dirty="0"/>
              <a:t>&lt;html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</a:t>
            </a:r>
            <a:r>
              <a:rPr lang="en-US" dirty="0"/>
              <a:t>head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</a:t>
            </a:r>
            <a:r>
              <a:rPr lang="en-US" dirty="0"/>
              <a:t>title&gt;Page Title&lt;/title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&lt;/</a:t>
            </a:r>
            <a:r>
              <a:rPr lang="en-US" dirty="0"/>
              <a:t>head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</a:t>
            </a:r>
            <a:r>
              <a:rPr lang="en-US" dirty="0"/>
              <a:t>body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&lt;HTML&gt;</a:t>
            </a:r>
          </a:p>
          <a:p>
            <a:r>
              <a:rPr lang="en-US" dirty="0" smtClean="0"/>
              <a:t>&lt;h1&gt;</a:t>
            </a:r>
            <a:r>
              <a:rPr lang="en-US" dirty="0" err="1" smtClean="0"/>
              <a:t>ky</a:t>
            </a:r>
            <a:r>
              <a:rPr lang="en-US" dirty="0" smtClean="0"/>
              <a:t> </a:t>
            </a:r>
            <a:r>
              <a:rPr lang="en-US" dirty="0"/>
              <a:t>First Heading&lt;/h1&gt; </a:t>
            </a:r>
            <a:endParaRPr lang="en-US" dirty="0" smtClean="0"/>
          </a:p>
          <a:p>
            <a:r>
              <a:rPr lang="en-US" dirty="0" smtClean="0"/>
              <a:t>&lt;</a:t>
            </a:r>
            <a:r>
              <a:rPr lang="en-US" dirty="0"/>
              <a:t>p&gt;</a:t>
            </a:r>
            <a:r>
              <a:rPr lang="en-US" dirty="0" err="1"/>
              <a:t>ly</a:t>
            </a:r>
            <a:r>
              <a:rPr lang="en-US" dirty="0"/>
              <a:t> in paragraph.&lt;/</a:t>
            </a:r>
            <a:r>
              <a:rPr lang="en-US" dirty="0" smtClean="0"/>
              <a:t>p&gt;E5</a:t>
            </a:r>
          </a:p>
          <a:p>
            <a:r>
              <a:rPr lang="en-US" dirty="0" smtClean="0"/>
              <a:t>&lt;/</a:t>
            </a:r>
            <a:r>
              <a:rPr lang="en-US" dirty="0"/>
              <a:t>body&gt; </a:t>
            </a:r>
            <a:endParaRPr lang="en-US" dirty="0" smtClean="0"/>
          </a:p>
          <a:p>
            <a:r>
              <a:rPr lang="en-US" dirty="0" smtClean="0"/>
              <a:t>&lt;/</a:t>
            </a:r>
            <a:r>
              <a:rPr lang="en-US" dirty="0"/>
              <a:t>html&gt;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26165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1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3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4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49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5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6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6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6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7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7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7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8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8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9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9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9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083" y="601579"/>
            <a:ext cx="9408092" cy="5293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35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Documents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All HTML documents must start with a document type declaration</a:t>
            </a:r>
            <a:r>
              <a:rPr lang="en-US" sz="2800" dirty="0" smtClean="0"/>
              <a:t>:</a:t>
            </a:r>
          </a:p>
          <a:p>
            <a:r>
              <a:rPr lang="en-US" sz="2800" dirty="0" smtClean="0"/>
              <a:t> </a:t>
            </a:r>
            <a:r>
              <a:rPr lang="en-US" sz="2800" dirty="0"/>
              <a:t>!</a:t>
            </a:r>
            <a:r>
              <a:rPr lang="en-US" sz="2800" dirty="0" smtClean="0"/>
              <a:t>DOCTYPE</a:t>
            </a:r>
          </a:p>
          <a:p>
            <a:r>
              <a:rPr lang="en-US" sz="2800" dirty="0"/>
              <a:t>The HTML document itself begins with &lt;html&gt; and ends with &lt;/html</a:t>
            </a:r>
            <a:r>
              <a:rPr lang="en-US" sz="2800" dirty="0" smtClean="0"/>
              <a:t>&gt;</a:t>
            </a:r>
          </a:p>
          <a:p>
            <a:r>
              <a:rPr lang="en-US" sz="2800" dirty="0"/>
              <a:t>The visible part of the HTML document is between &lt;body&gt; and &lt;/body&gt;</a:t>
            </a:r>
          </a:p>
        </p:txBody>
      </p:sp>
    </p:spTree>
    <p:extLst>
      <p:ext uri="{BB962C8B-B14F-4D97-AF65-F5344CB8AC3E}">
        <p14:creationId xmlns:p14="http://schemas.microsoft.com/office/powerpoint/2010/main" val="4140661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291</TotalTime>
  <Words>831</Words>
  <Application>Microsoft Office PowerPoint</Application>
  <PresentationFormat>Widescreen</PresentationFormat>
  <Paragraphs>179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inter-regular</vt:lpstr>
      <vt:lpstr>Nunito</vt:lpstr>
      <vt:lpstr>Trebuchet MS</vt:lpstr>
      <vt:lpstr>Wingdings 3</vt:lpstr>
      <vt:lpstr>Facet</vt:lpstr>
      <vt:lpstr>Html</vt:lpstr>
      <vt:lpstr>Introduction of HTML</vt:lpstr>
      <vt:lpstr>What is HTML?</vt:lpstr>
      <vt:lpstr>PowerPoint Presentation</vt:lpstr>
      <vt:lpstr>PowerPoint Presentation</vt:lpstr>
      <vt:lpstr>PowerPoint Presentation</vt:lpstr>
      <vt:lpstr>Example of HTML Page Structure</vt:lpstr>
      <vt:lpstr>PowerPoint Presentation</vt:lpstr>
      <vt:lpstr>HTML Documents</vt:lpstr>
      <vt:lpstr>PowerPoint Presentation</vt:lpstr>
      <vt:lpstr>An HTML element is defined by a start tag, some content, and an endtag.</vt:lpstr>
      <vt:lpstr>HTML ELEMENTS</vt:lpstr>
      <vt:lpstr>Html headings</vt:lpstr>
      <vt:lpstr>Paragraphs &amp; text formatting</vt:lpstr>
      <vt:lpstr>style</vt:lpstr>
      <vt:lpstr>images</vt:lpstr>
      <vt:lpstr>table</vt:lpstr>
      <vt:lpstr>PowerPoint Presentation</vt:lpstr>
      <vt:lpstr>List </vt:lpstr>
      <vt:lpstr>Oder list</vt:lpstr>
      <vt:lpstr>Form</vt:lpstr>
      <vt:lpstr>Option&amp; text area</vt:lpstr>
      <vt:lpstr>m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</dc:title>
  <dc:creator>Nipuna</dc:creator>
  <cp:lastModifiedBy>pathan</cp:lastModifiedBy>
  <cp:revision>28</cp:revision>
  <dcterms:created xsi:type="dcterms:W3CDTF">2023-06-03T22:25:31Z</dcterms:created>
  <dcterms:modified xsi:type="dcterms:W3CDTF">2023-06-11T12:59:02Z</dcterms:modified>
</cp:coreProperties>
</file>