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2"/>
  </p:notesMasterIdLst>
  <p:sldIdLst>
    <p:sldId id="256" r:id="rId2"/>
    <p:sldId id="257" r:id="rId3"/>
    <p:sldId id="258" r:id="rId4"/>
    <p:sldId id="259" r:id="rId5"/>
    <p:sldId id="273" r:id="rId6"/>
    <p:sldId id="261" r:id="rId7"/>
    <p:sldId id="262" r:id="rId8"/>
    <p:sldId id="260" r:id="rId9"/>
    <p:sldId id="263" r:id="rId10"/>
    <p:sldId id="264" r:id="rId11"/>
    <p:sldId id="265" r:id="rId12"/>
    <p:sldId id="266" r:id="rId13"/>
    <p:sldId id="267" r:id="rId14"/>
    <p:sldId id="268" r:id="rId15"/>
    <p:sldId id="270" r:id="rId16"/>
    <p:sldId id="271" r:id="rId17"/>
    <p:sldId id="274" r:id="rId18"/>
    <p:sldId id="276" r:id="rId19"/>
    <p:sldId id="272"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801" autoAdjust="0"/>
  </p:normalViewPr>
  <p:slideViewPr>
    <p:cSldViewPr>
      <p:cViewPr varScale="1">
        <p:scale>
          <a:sx n="69" d="100"/>
          <a:sy n="69" d="100"/>
        </p:scale>
        <p:origin x="1416"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A98251-7531-4280-8101-8CBE4F45E503}" type="datetimeFigureOut">
              <a:rPr lang="en-US" smtClean="0"/>
              <a:t>12/4/2022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7BF40-81F2-4347-AC63-361EDAEDF784}" type="slidenum">
              <a:rPr lang="en-US" smtClean="0"/>
              <a:t>‹#›</a:t>
            </a:fld>
            <a:endParaRPr lang="en-US" dirty="0"/>
          </a:p>
        </p:txBody>
      </p:sp>
    </p:spTree>
    <p:extLst>
      <p:ext uri="{BB962C8B-B14F-4D97-AF65-F5344CB8AC3E}">
        <p14:creationId xmlns:p14="http://schemas.microsoft.com/office/powerpoint/2010/main" val="324723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Internet of Things (IoT) is a growing technological trend involving integrating various daily-use things using the internet. IoT is crucial because it facilitates smarter control of networks of devices, avails information more easily, and minimizes human effort in a variety of tasks. Besides IoT’s essence, cybercrime is increasing more steadily now than ever, and IoT increases cyber risk significantly. Scholars associate IoT with security and data privacy challenges, which raise IoT-related cyber risk. The commercial impacts of cyber risk on IoT are downplayed, as many security analysts focus on the impacts of cyber risk on individual users. This presentation examines the origin of IoT cyber risk to determine its commercial effects and potential solutions to curb them.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2</a:t>
            </a:fld>
            <a:endParaRPr lang="en-US" dirty="0"/>
          </a:p>
        </p:txBody>
      </p:sp>
    </p:spTree>
    <p:extLst>
      <p:ext uri="{BB962C8B-B14F-4D97-AF65-F5344CB8AC3E}">
        <p14:creationId xmlns:p14="http://schemas.microsoft.com/office/powerpoint/2010/main" val="97042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Although cyber risk on IoT has realized a few positive commercial impacts, most of its impacts are negative in that they diminish IoT revenue and profitability. For instance, as IoT cyber risk increases, the costs of insuring IoT products like autonomous vehicles is increasing, as well as customer distrust in using the devices. Also, the increasing risk is increasing the amount IoT users must use on cyber security to remain safe, which diminishes the efficiency of IoT. Similarly, many organizations are losing enormous amounts of revenues on cyber-attacks, which also disrupt normal business operations, and damage the victim organization’s reputation. All these effects are financially costly to the victim and IoT manufacturers.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11</a:t>
            </a:fld>
            <a:endParaRPr lang="en-US" dirty="0"/>
          </a:p>
        </p:txBody>
      </p:sp>
    </p:spTree>
    <p:extLst>
      <p:ext uri="{BB962C8B-B14F-4D97-AF65-F5344CB8AC3E}">
        <p14:creationId xmlns:p14="http://schemas.microsoft.com/office/powerpoint/2010/main" val="3050142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Nonetheless, cyber risk on IoT has increased the risk</a:t>
            </a:r>
            <a:r>
              <a:rPr lang="en-US" baseline="0" dirty="0"/>
              <a:t> of intellectual property theft via hacking, altered business practices, and damaged hardware. Intellectual property is very valuable and altering business and damaging hardware are both costly to IoT users. Cyber risk on IoT also increases hidden costs such as maintaining the systems to avoid attacks, and leads to loss of competitiveness, and sensitive data that can be costly. Successful cyber attacks on IoTs diminishes the competitiveness of the manufacturer. Lastly, cyber risk on IoT has increased health concerns because successful attacks on IoT devices like autonomous vehicles would be fatal, and result in mental health conditions. As such, it is important for the government, IoT manufacturers and users to adopt countermeasures to address the increasing cyber risk on IoT products.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12</a:t>
            </a:fld>
            <a:endParaRPr lang="en-US" dirty="0"/>
          </a:p>
        </p:txBody>
      </p:sp>
    </p:spTree>
    <p:extLst>
      <p:ext uri="{BB962C8B-B14F-4D97-AF65-F5344CB8AC3E}">
        <p14:creationId xmlns:p14="http://schemas.microsoft.com/office/powerpoint/2010/main" val="179531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Following revelations of increasing IoT cyber risk and its adverse effects, governments, technological corporations, and individual IoT users have adopted several measures to counter the risk. Some of the implemented measures include increasing regulations of consumer technology products and sensitizing the public on cyber security. Governments have also increased cybercrime penalties to enhance deterrence and emphasized on transparency in marketing and IoT product specification to ensure IoT users are aware of their security capabilities. Also, there have been several attempts to bolster security on IoT products, including requiring users to change the default password before using a device. However, the increasing IoT cybercrime rate proves that these countermeasures have not been entirely effective.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13</a:t>
            </a:fld>
            <a:endParaRPr lang="en-US" dirty="0"/>
          </a:p>
        </p:txBody>
      </p:sp>
    </p:spTree>
    <p:extLst>
      <p:ext uri="{BB962C8B-B14F-4D97-AF65-F5344CB8AC3E}">
        <p14:creationId xmlns:p14="http://schemas.microsoft.com/office/powerpoint/2010/main" val="2229129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Rather, here</a:t>
            </a:r>
            <a:r>
              <a:rPr lang="en-US" baseline="0" dirty="0"/>
              <a:t> are more potential solutions that various stakeholders can adopt to enhance IoT cyber security. Users should ensure that their IoT systems use up-to-date security patches and strong passwords that hackers cannot bypass easily. IoT users should also ensure that they use safe networks with their IoT systems and activate multiple-factor authentication to prevent unauthorized access. It is recommendable for IoT users to also install Next-Generation or advanced firewalls to protect their IoT systems from malware and unauthorized third-party access. IoT users must have strict control on who access their IoT systems, use encryptions, and back up sensitive data to cushion effect in case of data loss.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14</a:t>
            </a:fld>
            <a:endParaRPr lang="en-US" dirty="0"/>
          </a:p>
        </p:txBody>
      </p:sp>
    </p:spTree>
    <p:extLst>
      <p:ext uri="{BB962C8B-B14F-4D97-AF65-F5344CB8AC3E}">
        <p14:creationId xmlns:p14="http://schemas.microsoft.com/office/powerpoint/2010/main" val="1929050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Nonetheless, IoT (Internet of Things) users should utilize security analytics to detect weaknesses and enhance their home and business protection from physical intrusion. They should also block unused IoT features and use IoT devices from trusted manufacturers to eliminate the risk of eavesdropping. IoT users should assess the security capabilities of IoT products before purchasing them to ensure they purchase authentic trustworthy devices. It is also critical for people to avoid IoT devices whenever necessary and ensure that they are always updated on cyber security information. Implementing these recommendations will eventually diminish IoT cyber risk.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15</a:t>
            </a:fld>
            <a:endParaRPr lang="en-US" dirty="0"/>
          </a:p>
        </p:txBody>
      </p:sp>
    </p:spTree>
    <p:extLst>
      <p:ext uri="{BB962C8B-B14F-4D97-AF65-F5344CB8AC3E}">
        <p14:creationId xmlns:p14="http://schemas.microsoft.com/office/powerpoint/2010/main" val="146546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To conclude, IoT (Internet of Things) refers to a community of interconnected devices linked by the internet. IoT is important in providing quick information, improving operational capability, and saving time and human effort on some daily activities. Even so, IoT causes over-reliance on technology, higher unemployment, and increases cyber risks. Some positive commercial impacts of cyber risk on IoT are better government monitoring, the introduction of advanced cyber security systems, and fostering further innovations of consumer technology. However, IoT cyber risk has adverse effects such as reputational damage, customer distrust, operational disruption, and increased IoT costs, all of which are financially costly. The potential solutions to IoT cyber risk include using strong passwords, updating the IoT system, using encryption, and ensuring network safety.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16</a:t>
            </a:fld>
            <a:endParaRPr lang="en-US" dirty="0"/>
          </a:p>
        </p:txBody>
      </p:sp>
    </p:spTree>
    <p:extLst>
      <p:ext uri="{BB962C8B-B14F-4D97-AF65-F5344CB8AC3E}">
        <p14:creationId xmlns:p14="http://schemas.microsoft.com/office/powerpoint/2010/main" val="1886508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07BF40-81F2-4347-AC63-361EDAEDF784}" type="slidenum">
              <a:rPr lang="en-US" smtClean="0"/>
              <a:t>20</a:t>
            </a:fld>
            <a:endParaRPr lang="en-US" dirty="0"/>
          </a:p>
        </p:txBody>
      </p:sp>
    </p:spTree>
    <p:extLst>
      <p:ext uri="{BB962C8B-B14F-4D97-AF65-F5344CB8AC3E}">
        <p14:creationId xmlns:p14="http://schemas.microsoft.com/office/powerpoint/2010/main" val="325609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IoT refers to a collective network of interconnected devices, or the underlying technology facilitating communication among IoT devices and the owner. IoT fundamentally integrates daily things with the internet to enhance their operational efficiency. Interconnectivity, heterogeneity, dynamic changes, and enormous scope are some of the characteristics of IoT devices. Three types of technologies are critical in IoT; technologies that enable IoT devices to acquire contextual information, those that help the devices to process the information, and security and privacy-enhancing technologies. Perfect examples of IoT are home automations like the Google home voice controller, biometric security systems, wearable health monitors like health wristbands, and smart cars like Tesla's.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3</a:t>
            </a:fld>
            <a:endParaRPr lang="en-US" dirty="0"/>
          </a:p>
        </p:txBody>
      </p:sp>
    </p:spTree>
    <p:extLst>
      <p:ext uri="{BB962C8B-B14F-4D97-AF65-F5344CB8AC3E}">
        <p14:creationId xmlns:p14="http://schemas.microsoft.com/office/powerpoint/2010/main" val="301814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IoT is</a:t>
            </a:r>
            <a:r>
              <a:rPr lang="en-US" baseline="0" dirty="0"/>
              <a:t> inevitable due to their numerous benefits in day-to-day activities. Some of IoT’s merits include increasing operational efficiency via automation, which increases productivity, for instance, one can work as they drive an autonomous vehicle. Many modern security systems are IoTs that improve physical safety by restricting unauthorized access and alerting owners in case of security breaches. IoT devices are more efficient, implying that they are faster and cheaper than performing their tasks manually. Moreover, IoT devices such as CCTV cameras provide real-time information and facilitate better management of resources. IoT is also critical because it provides a foundation for further consumer technology advancements in the future.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4</a:t>
            </a:fld>
            <a:endParaRPr lang="en-US" dirty="0"/>
          </a:p>
        </p:txBody>
      </p:sp>
    </p:spTree>
    <p:extLst>
      <p:ext uri="{BB962C8B-B14F-4D97-AF65-F5344CB8AC3E}">
        <p14:creationId xmlns:p14="http://schemas.microsoft.com/office/powerpoint/2010/main" val="2515647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Nevertheless, IoT has numerous concerns challenging its usability and sustainability. Security and privacy threats are the most significant IoT concerns, as most technologists assert that IoT exposes users to security and privacy breaches that could be costly. Other significant concerns are that IoT supports over-reliance on technology as people give increased responsibilities like driving up to technology, leading to consecutive massive losses of jobs such as driving and security guarding. IoT devices are technically complex to use and setting up an IoT atmosphere is a complex process requiring a lot of time and expertise. Finally, use of IoT increases people’s dependence on power and increases cyber risk significantly, which is unsustainable in the long term.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5</a:t>
            </a:fld>
            <a:endParaRPr lang="en-US" dirty="0"/>
          </a:p>
        </p:txBody>
      </p:sp>
    </p:spTree>
    <p:extLst>
      <p:ext uri="{BB962C8B-B14F-4D97-AF65-F5344CB8AC3E}">
        <p14:creationId xmlns:p14="http://schemas.microsoft.com/office/powerpoint/2010/main" val="370902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According to a report by the International Police (Interpol), all devices connected to IoT stand a significant risk of cyber-attack. Cyber security analysts affirm that IoT devices are mostly built for simple tasks, thus, they lack strong security protocols to protect them from potential cyber threats like hacking. To make matters worse, cyber-attacks on IoT devices are more severe than on stand-alone devices because the former is interconnected such that a breach on one device affects the entire system. Most IoT users lack the prerequisite cyber security awareness to guarantee their safety, contributing to the booming rates of IoT cybercrimes. The IoT industry has grown rapidly; from $190 billion in 2018 to $742 billion in 2020 (over a $500 billion growth in 2 years), and projections show that it could easily reach the $1.1 trillion mark by 2026. Unsurprisingly, IoT-related cybercrime is increasing at unprecedented rates. For instance, IoT cyber-attacks increase by 215.7% to 32.7 million annual cases in 2018. These statistics reaffirm the need to assess IoT cyber risk and its impacts.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6</a:t>
            </a:fld>
            <a:endParaRPr lang="en-US" dirty="0"/>
          </a:p>
        </p:txBody>
      </p:sp>
    </p:spTree>
    <p:extLst>
      <p:ext uri="{BB962C8B-B14F-4D97-AF65-F5344CB8AC3E}">
        <p14:creationId xmlns:p14="http://schemas.microsoft.com/office/powerpoint/2010/main" val="146118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Cybercrimes</a:t>
            </a:r>
            <a:r>
              <a:rPr lang="en-US" baseline="0" dirty="0"/>
              <a:t> targeting IoT devices breach their data security and privacy, exposing the owner to a wide range of potential adverse aftermaths. The most common IoT cyber attacks as of 2022 include; eavesdropping-whereby a device records and transmits audios without user’s knowledge or permission, privilege escalation attacks that exploit devices’ security vulnerabilities to access IoT networks. Brute force attacks are also common, whereby an intruder uses trial-and-error to guess login info, while malicious node injection includes installing malicious software like virus into the IoT system. Firmware hijacking, DDoS, and physical tampering are also among the most common IoT crimes. DDoS refers to an attack involving multiple interconnected online devices (collectively called a botnet), which hackers can use to overwhelm a target IoT system.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7</a:t>
            </a:fld>
            <a:endParaRPr lang="en-US" dirty="0"/>
          </a:p>
        </p:txBody>
      </p:sp>
    </p:spTree>
    <p:extLst>
      <p:ext uri="{BB962C8B-B14F-4D97-AF65-F5344CB8AC3E}">
        <p14:creationId xmlns:p14="http://schemas.microsoft.com/office/powerpoint/2010/main" val="187421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Cyber risk on the IoT refers to the endangerment or exposure to IoT cyber threats. Using IoT devices exposes users to the possibility of cyber-attacks, which is evident by the increasing number of IoT attacks. </a:t>
            </a:r>
            <a:r>
              <a:rPr lang="en-US" sz="1800" b="0" i="0" dirty="0" err="1">
                <a:solidFill>
                  <a:srgbClr val="000000"/>
                </a:solidFill>
                <a:effectLst/>
                <a:latin typeface="Calibri" panose="020F0502020204030204" pitchFamily="34" charset="0"/>
              </a:rPr>
              <a:t>Zscaler</a:t>
            </a:r>
            <a:r>
              <a:rPr lang="en-US" sz="1800" b="0" i="0" dirty="0">
                <a:solidFill>
                  <a:srgbClr val="000000"/>
                </a:solidFill>
                <a:effectLst/>
                <a:latin typeface="Calibri" panose="020F0502020204030204" pitchFamily="34" charset="0"/>
              </a:rPr>
              <a:t> established that encrypted attacks increased by 260% from 2019 to 2020, while IoT attacks increased by a whopping 700% within the same period. The increase in IoT cyber risk stems from three key reasons; lack of security software, lack of cyber security awareness among users, and the availability of a large attack surface. Only about 24% of IoT devices were encrypted in 2021, leaving an entire 76% with the risk of cyber-attacks. The most vulnerable IoT devices are CCTVs and video recorders like home and car automation devices such as dash cams. Besides, even the IoT devices using encryptions use simple-to-hack procedures, including those from major brands like Garmin, Transcend, Halfords, and Road Angel.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8</a:t>
            </a:fld>
            <a:endParaRPr lang="en-US" dirty="0"/>
          </a:p>
        </p:txBody>
      </p:sp>
    </p:spTree>
    <p:extLst>
      <p:ext uri="{BB962C8B-B14F-4D97-AF65-F5344CB8AC3E}">
        <p14:creationId xmlns:p14="http://schemas.microsoft.com/office/powerpoint/2010/main" val="274913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Cyber risk has various significant effects on IoT. These include lack of customer trust, an increased need to employ cyber security measures, reputational damage to IoT product producers, data breach or loss, and an increased need for cyber security literacy among IoT users. Also, the increasing cyber risk in IoT devices is blocking further development in consumer technologies and forcing people to revert to analog systems such as using live security guards instead of cameras. While these are some of the general impacts of cyber risk in IoT, there are several commercial impacts.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9</a:t>
            </a:fld>
            <a:endParaRPr lang="en-US" dirty="0"/>
          </a:p>
        </p:txBody>
      </p:sp>
    </p:spTree>
    <p:extLst>
      <p:ext uri="{BB962C8B-B14F-4D97-AF65-F5344CB8AC3E}">
        <p14:creationId xmlns:p14="http://schemas.microsoft.com/office/powerpoint/2010/main" val="13417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dirty="0">
                <a:solidFill>
                  <a:srgbClr val="000000"/>
                </a:solidFill>
                <a:effectLst/>
                <a:latin typeface="Calibri" panose="020F0502020204030204" pitchFamily="34" charset="0"/>
              </a:rPr>
              <a:t>The commercial impacts of cyber risk on IoT are those effects that promote or compromise the profit-making aim of IoT. These effects can be positive or negative. Some of the positive commercial impacts of cyber risk on IoT are fortified cyber security rules and regulations and increased government monitoring. As IoT cyber risks increase, governments are fortifying cyber security laws and increasing their monitoring, which contribute towards regaining customer trust, eventually increasing IoT revenue. Also, cyber risk is facilitating better encryptions, innovations, and cyber security awareness. As IoT cyber risks increase, IoT product manufacturers are improving their encryptions and introducing better cyber security innovations to counter. Similarly, an increase in people is learning about cyber security to facilitate safe usage of IoT devices. </a:t>
            </a:r>
            <a:endParaRPr lang="en-US" dirty="0"/>
          </a:p>
        </p:txBody>
      </p:sp>
      <p:sp>
        <p:nvSpPr>
          <p:cNvPr id="4" name="Slide Number Placeholder 3"/>
          <p:cNvSpPr>
            <a:spLocks noGrp="1"/>
          </p:cNvSpPr>
          <p:nvPr>
            <p:ph type="sldNum" sz="quarter" idx="10"/>
          </p:nvPr>
        </p:nvSpPr>
        <p:spPr/>
        <p:txBody>
          <a:bodyPr/>
          <a:lstStyle/>
          <a:p>
            <a:fld id="{7C07BF40-81F2-4347-AC63-361EDAEDF784}" type="slidenum">
              <a:rPr lang="en-US" smtClean="0"/>
              <a:t>10</a:t>
            </a:fld>
            <a:endParaRPr lang="en-US" dirty="0"/>
          </a:p>
        </p:txBody>
      </p:sp>
    </p:spTree>
    <p:extLst>
      <p:ext uri="{BB962C8B-B14F-4D97-AF65-F5344CB8AC3E}">
        <p14:creationId xmlns:p14="http://schemas.microsoft.com/office/powerpoint/2010/main" val="220411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116930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82850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3167422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76796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3751603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4213469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228269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1762379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1454949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B2F50B27-A152-4FA9-B938-082B4FCE1A5A}" type="datetimeFigureOut">
              <a:rPr lang="en-US" smtClean="0"/>
              <a:t>12/4/2022</a:t>
            </a:fld>
            <a:endParaRPr lang="en-US" dirty="0"/>
          </a:p>
        </p:txBody>
      </p:sp>
      <p:sp>
        <p:nvSpPr>
          <p:cNvPr id="12" name="Slide Number Placeholder 11"/>
          <p:cNvSpPr>
            <a:spLocks noGrp="1"/>
          </p:cNvSpPr>
          <p:nvPr>
            <p:ph type="sldNum" sz="quarter" idx="15"/>
          </p:nvPr>
        </p:nvSpPr>
        <p:spPr/>
        <p:txBody>
          <a:bodyPr/>
          <a:lstStyle/>
          <a:p>
            <a:fld id="{10833AED-210E-496C-B3BF-2F36F771030D}" type="slidenum">
              <a:rPr lang="en-US" smtClean="0"/>
              <a:t>‹#›</a:t>
            </a:fld>
            <a:endParaRPr lang="en-US" dirty="0"/>
          </a:p>
        </p:txBody>
      </p:sp>
      <p:sp>
        <p:nvSpPr>
          <p:cNvPr id="13" name="Footer Placeholder 12"/>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197576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178023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27494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221394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7704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393755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276451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241234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F50B27-A152-4FA9-B938-082B4FCE1A5A}"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833AED-210E-496C-B3BF-2F36F771030D}" type="slidenum">
              <a:rPr lang="en-US" smtClean="0"/>
              <a:t>‹#›</a:t>
            </a:fld>
            <a:endParaRPr lang="en-US" dirty="0"/>
          </a:p>
        </p:txBody>
      </p:sp>
    </p:spTree>
    <p:extLst>
      <p:ext uri="{BB962C8B-B14F-4D97-AF65-F5344CB8AC3E}">
        <p14:creationId xmlns:p14="http://schemas.microsoft.com/office/powerpoint/2010/main" val="24699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2F50B27-A152-4FA9-B938-082B4FCE1A5A}" type="datetimeFigureOut">
              <a:rPr lang="en-US" smtClean="0"/>
              <a:t>12/4/2022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0833AED-210E-496C-B3BF-2F36F771030D}" type="slidenum">
              <a:rPr lang="en-US" smtClean="0"/>
              <a:t>‹#›</a:t>
            </a:fld>
            <a:endParaRPr lang="en-US" dirty="0"/>
          </a:p>
        </p:txBody>
      </p:sp>
    </p:spTree>
    <p:extLst>
      <p:ext uri="{BB962C8B-B14F-4D97-AF65-F5344CB8AC3E}">
        <p14:creationId xmlns:p14="http://schemas.microsoft.com/office/powerpoint/2010/main" val="3428631997"/>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hyperlink" Target="https://www.venafi.com/blog/cyber-attacks-iot-devices-are-growing-alarming-rates-encryption-digest-64" TargetMode="External"/><Relationship Id="rId13" Type="http://schemas.openxmlformats.org/officeDocument/2006/relationships/hyperlink" Target="https://securityboulevard.com/2022/07/7-common-internet-of-things-iot-attacks-that-compromise-security/" TargetMode="External"/><Relationship Id="rId3" Type="http://schemas.openxmlformats.org/officeDocument/2006/relationships/hyperlink" Target="https://webinarcare.com/best-iot-security-software/iot-security-statistics/#:~:text=Kaspersky%20found%20that%20more%20than,shutdowns%20or%20pilfering%20confidential%20data." TargetMode="External"/><Relationship Id="rId7" Type="http://schemas.openxmlformats.org/officeDocument/2006/relationships/hyperlink" Target="http://dx.doi.org/10.5772/65206" TargetMode="External"/><Relationship Id="rId12" Type="http://schemas.openxmlformats.org/officeDocument/2006/relationships/hyperlink" Target="https://www.researchgate.net/publication/330425585_Internet_of_Things-IOT_Definition_Characteristics_Architecture_Enabling_Technologies_Application_Future_Challenges" TargetMode="External"/><Relationship Id="rId2" Type="http://schemas.openxmlformats.org/officeDocument/2006/relationships/hyperlink" Target="https://www.researchgate.net/publication/334284751_The_Internet_of_Things_and_Benefits_at_a_Glance" TargetMode="External"/><Relationship Id="rId1" Type="http://schemas.openxmlformats.org/officeDocument/2006/relationships/slideLayout" Target="../slideLayouts/slideLayout18.xml"/><Relationship Id="rId6" Type="http://schemas.openxmlformats.org/officeDocument/2006/relationships/hyperlink" Target="https://www.researchgate.net/deref/https%3A%2F%2Fdoi.org%2F10.1049%2Fcp.2018.0003" TargetMode="External"/><Relationship Id="rId11" Type="http://schemas.openxmlformats.org/officeDocument/2006/relationships/hyperlink" Target="https://jis-eurasipjournals.springeropen.com/articles/10.1186/s13635-020-00111-0" TargetMode="External"/><Relationship Id="rId5" Type="http://schemas.openxmlformats.org/officeDocument/2006/relationships/hyperlink" Target="https://www.investopedia.com/financial-edge/0112/3-ways-cyber-crime-impacts-business.aspx" TargetMode="External"/><Relationship Id="rId10" Type="http://schemas.openxmlformats.org/officeDocument/2006/relationships/hyperlink" Target="https://www.interpol.int/ar/1/1/2018/Internet-of-Things-cyber-risks-tackled-during-INTERPOL-Digital-Security-Challenge#:~:text=All%20devices%20which%20can%20connect,by%20cybercriminals%20for%20malicious%20means." TargetMode="External"/><Relationship Id="rId4" Type="http://schemas.openxmlformats.org/officeDocument/2006/relationships/hyperlink" Target="http://dx.doi.org/10.1007/978-981-10-0767-5_37" TargetMode="External"/><Relationship Id="rId9" Type="http://schemas.openxmlformats.org/officeDocument/2006/relationships/hyperlink" Target="https://www.journals.uchicago.edu/doi/abs/10.1086/71171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74918" y="1615404"/>
            <a:ext cx="6939116" cy="1223983"/>
          </a:xfrm>
        </p:spPr>
        <p:txBody>
          <a:bodyPr vert="horz" lIns="91440" tIns="45720" rIns="91440" bIns="45720" rtlCol="0" anchor="t">
            <a:normAutofit/>
          </a:bodyPr>
          <a:lstStyle/>
          <a:p>
            <a:pPr defTabSz="457200">
              <a:lnSpc>
                <a:spcPct val="90000"/>
              </a:lnSpc>
            </a:pPr>
            <a:r>
              <a:rPr lang="en-US" sz="2800" b="1" i="0" kern="1200" dirty="0">
                <a:solidFill>
                  <a:schemeClr val="tx2"/>
                </a:solidFill>
                <a:latin typeface="+mj-lt"/>
                <a:ea typeface="+mj-ea"/>
                <a:cs typeface="+mj-cs"/>
              </a:rPr>
              <a:t>Commercial Impacts of Cyber Risk On the Internet of Things(IOT)</a:t>
            </a:r>
          </a:p>
        </p:txBody>
      </p:sp>
      <p:sp>
        <p:nvSpPr>
          <p:cNvPr id="3" name="Subtitle 2"/>
          <p:cNvSpPr>
            <a:spLocks noGrp="1"/>
          </p:cNvSpPr>
          <p:nvPr>
            <p:ph type="subTitle" idx="1"/>
          </p:nvPr>
        </p:nvSpPr>
        <p:spPr>
          <a:xfrm>
            <a:off x="572691" y="2129615"/>
            <a:ext cx="8455464" cy="3966385"/>
          </a:xfrm>
        </p:spPr>
        <p:txBody>
          <a:bodyPr vert="horz" lIns="91440" tIns="45720" rIns="91440" bIns="45720" rtlCol="0">
            <a:normAutofit/>
          </a:bodyPr>
          <a:lstStyle/>
          <a:p>
            <a:pPr algn="r" defTabSz="457200">
              <a:lnSpc>
                <a:spcPct val="90000"/>
              </a:lnSpc>
              <a:buFont typeface="Wingdings 3" charset="2"/>
              <a:buChar char=""/>
            </a:pPr>
            <a:endParaRPr lang="en-US" sz="1600" dirty="0">
              <a:solidFill>
                <a:schemeClr val="tx1"/>
              </a:solidFill>
            </a:endParaRPr>
          </a:p>
          <a:p>
            <a:pPr algn="r" defTabSz="457200">
              <a:lnSpc>
                <a:spcPct val="90000"/>
              </a:lnSpc>
              <a:buFont typeface="Wingdings 3" charset="2"/>
              <a:buChar char=""/>
            </a:pPr>
            <a:endParaRPr lang="en-US" sz="1600" dirty="0">
              <a:solidFill>
                <a:schemeClr val="tx1"/>
              </a:solidFill>
            </a:endParaRPr>
          </a:p>
          <a:p>
            <a:pPr defTabSz="457200">
              <a:lnSpc>
                <a:spcPct val="90000"/>
              </a:lnSpc>
            </a:pPr>
            <a:r>
              <a:rPr lang="en-US" sz="1600" dirty="0">
                <a:solidFill>
                  <a:schemeClr val="tx1"/>
                </a:solidFill>
              </a:rPr>
              <a:t>                                                         </a:t>
            </a:r>
          </a:p>
          <a:p>
            <a:pPr defTabSz="457200">
              <a:lnSpc>
                <a:spcPct val="90000"/>
              </a:lnSpc>
            </a:pPr>
            <a:r>
              <a:rPr lang="en-US" sz="1600" dirty="0">
                <a:solidFill>
                  <a:schemeClr val="tx1"/>
                </a:solidFill>
              </a:rPr>
              <a:t>                                                  Group Project</a:t>
            </a:r>
          </a:p>
          <a:p>
            <a:pPr algn="r" defTabSz="457200">
              <a:lnSpc>
                <a:spcPct val="90000"/>
              </a:lnSpc>
            </a:pPr>
            <a:endParaRPr lang="en-US" sz="1600" dirty="0">
              <a:solidFill>
                <a:schemeClr val="tx1"/>
              </a:solidFill>
            </a:endParaRPr>
          </a:p>
          <a:p>
            <a:pPr defTabSz="457200">
              <a:lnSpc>
                <a:spcPct val="90000"/>
              </a:lnSpc>
            </a:pPr>
            <a:r>
              <a:rPr lang="en-US" sz="1600" dirty="0">
                <a:solidFill>
                  <a:schemeClr val="tx1"/>
                </a:solidFill>
              </a:rPr>
              <a:t>                               Team members: Praveen Kumar </a:t>
            </a:r>
            <a:r>
              <a:rPr lang="en-US" sz="1600" dirty="0" err="1">
                <a:solidFill>
                  <a:schemeClr val="tx1"/>
                </a:solidFill>
              </a:rPr>
              <a:t>Maddineni</a:t>
            </a:r>
            <a:r>
              <a:rPr lang="en-US" sz="1600" dirty="0">
                <a:solidFill>
                  <a:schemeClr val="tx1"/>
                </a:solidFill>
              </a:rPr>
              <a:t>,</a:t>
            </a:r>
          </a:p>
          <a:p>
            <a:pPr defTabSz="457200">
              <a:lnSpc>
                <a:spcPct val="90000"/>
              </a:lnSpc>
            </a:pPr>
            <a:r>
              <a:rPr lang="en-US" sz="1600" dirty="0">
                <a:solidFill>
                  <a:schemeClr val="tx1"/>
                </a:solidFill>
              </a:rPr>
              <a:t>                                                               </a:t>
            </a:r>
            <a:r>
              <a:rPr lang="en-US" sz="1600" dirty="0" err="1">
                <a:solidFill>
                  <a:schemeClr val="tx1"/>
                </a:solidFill>
              </a:rPr>
              <a:t>vijay</a:t>
            </a:r>
            <a:r>
              <a:rPr lang="en-US" sz="1600" dirty="0">
                <a:solidFill>
                  <a:schemeClr val="tx1"/>
                </a:solidFill>
              </a:rPr>
              <a:t> raj </a:t>
            </a:r>
            <a:r>
              <a:rPr lang="en-US" sz="1600" dirty="0" err="1">
                <a:solidFill>
                  <a:schemeClr val="tx1"/>
                </a:solidFill>
              </a:rPr>
              <a:t>pathani</a:t>
            </a:r>
            <a:endParaRPr lang="en-US" sz="1600" dirty="0">
              <a:solidFill>
                <a:schemeClr val="tx1"/>
              </a:solidFill>
            </a:endParaRPr>
          </a:p>
          <a:p>
            <a:pPr defTabSz="457200">
              <a:lnSpc>
                <a:spcPct val="90000"/>
              </a:lnSpc>
            </a:pPr>
            <a:r>
              <a:rPr lang="en-US" sz="1600" dirty="0">
                <a:solidFill>
                  <a:schemeClr val="tx1"/>
                </a:solidFill>
              </a:rPr>
              <a:t>                                Institution: University of North Texas                             					      Course: INFO-5737 Information and Cyber Security                         			      Instructor: Nayana </a:t>
            </a:r>
            <a:r>
              <a:rPr lang="en-US" sz="1600" dirty="0" err="1">
                <a:solidFill>
                  <a:schemeClr val="tx1"/>
                </a:solidFill>
              </a:rPr>
              <a:t>Pampapura</a:t>
            </a:r>
            <a:r>
              <a:rPr lang="en-US" sz="1600" dirty="0">
                <a:solidFill>
                  <a:schemeClr val="tx1"/>
                </a:solidFill>
              </a:rPr>
              <a:t> Madali</a:t>
            </a:r>
          </a:p>
        </p:txBody>
      </p:sp>
    </p:spTree>
    <p:extLst>
      <p:ext uri="{BB962C8B-B14F-4D97-AF65-F5344CB8AC3E}">
        <p14:creationId xmlns:p14="http://schemas.microsoft.com/office/powerpoint/2010/main" val="382990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648200"/>
          </a:xfrm>
        </p:spPr>
        <p:txBody>
          <a:bodyPr>
            <a:normAutofit/>
          </a:bodyPr>
          <a:lstStyle/>
          <a:p>
            <a:pPr algn="l">
              <a:buFont typeface="Wingdings" panose="05000000000000000000" pitchFamily="2" charset="2"/>
              <a:buChar char="§"/>
            </a:pPr>
            <a:r>
              <a:rPr lang="en-US" sz="1600" dirty="0"/>
              <a:t>Commercial impacts of cyber risk on IoT are those that influence the profit-making aim of IoT. </a:t>
            </a:r>
          </a:p>
          <a:p>
            <a:pPr algn="l">
              <a:buFont typeface="Wingdings" panose="05000000000000000000" pitchFamily="2" charset="2"/>
              <a:buChar char="§"/>
            </a:pPr>
            <a:r>
              <a:rPr lang="en-US" sz="1600" dirty="0"/>
              <a:t>There are positive and negative impacts of cyber risk on IoT, but the negative ones outweigh the former. </a:t>
            </a:r>
          </a:p>
          <a:p>
            <a:pPr algn="l"/>
            <a:endParaRPr lang="en-US" sz="1600" b="1" dirty="0"/>
          </a:p>
          <a:p>
            <a:pPr marL="0" indent="0" algn="l">
              <a:buNone/>
            </a:pPr>
            <a:r>
              <a:rPr lang="en-US" sz="1800" b="1" dirty="0"/>
              <a:t>Positive Commercial Impacts</a:t>
            </a:r>
          </a:p>
          <a:p>
            <a:pPr algn="l">
              <a:buFont typeface="Wingdings" panose="05000000000000000000" pitchFamily="2" charset="2"/>
              <a:buChar char="§"/>
            </a:pPr>
            <a:r>
              <a:rPr lang="en-US" sz="1600" dirty="0"/>
              <a:t>Fortified cyber security rules and regulations.</a:t>
            </a:r>
          </a:p>
          <a:p>
            <a:pPr algn="l">
              <a:buFont typeface="Wingdings" panose="05000000000000000000" pitchFamily="2" charset="2"/>
              <a:buChar char="§"/>
            </a:pPr>
            <a:r>
              <a:rPr lang="en-US" sz="1600" dirty="0"/>
              <a:t>Increased government monitoring. </a:t>
            </a:r>
          </a:p>
          <a:p>
            <a:pPr algn="l">
              <a:buFont typeface="Wingdings" panose="05000000000000000000" pitchFamily="2" charset="2"/>
              <a:buChar char="§"/>
            </a:pPr>
            <a:r>
              <a:rPr lang="en-US" sz="1600" dirty="0"/>
              <a:t>Improved data encryption.</a:t>
            </a:r>
          </a:p>
          <a:p>
            <a:pPr algn="l">
              <a:buFont typeface="Wingdings" panose="05000000000000000000" pitchFamily="2" charset="2"/>
              <a:buChar char="§"/>
            </a:pPr>
            <a:r>
              <a:rPr lang="en-US" sz="1600" dirty="0"/>
              <a:t>Better innovations to foster cyber security. </a:t>
            </a:r>
          </a:p>
          <a:p>
            <a:pPr algn="l">
              <a:buFont typeface="Wingdings" panose="05000000000000000000" pitchFamily="2" charset="2"/>
              <a:buChar char="§"/>
            </a:pPr>
            <a:r>
              <a:rPr lang="en-US" sz="1600" dirty="0"/>
              <a:t>Enhanced cyber security consciousness. </a:t>
            </a:r>
          </a:p>
          <a:p>
            <a:pPr marL="342900" indent="-342900" algn="l">
              <a:buFont typeface="Arial" pitchFamily="34" charset="0"/>
              <a:buChar char="•"/>
            </a:pPr>
            <a:endParaRPr lang="en-US" sz="1600" dirty="0"/>
          </a:p>
        </p:txBody>
      </p:sp>
      <p:sp>
        <p:nvSpPr>
          <p:cNvPr id="3" name="Title 2"/>
          <p:cNvSpPr>
            <a:spLocks noGrp="1"/>
          </p:cNvSpPr>
          <p:nvPr>
            <p:ph type="title"/>
          </p:nvPr>
        </p:nvSpPr>
        <p:spPr>
          <a:xfrm>
            <a:off x="457200" y="838200"/>
            <a:ext cx="7055380" cy="1400530"/>
          </a:xfrm>
        </p:spPr>
        <p:txBody>
          <a:bodyPr/>
          <a:lstStyle/>
          <a:p>
            <a:r>
              <a:rPr lang="en-US" sz="2000" b="1" dirty="0"/>
              <a:t>Commercial Impacts of Cyber Risk on Internet of Things</a:t>
            </a:r>
            <a:endParaRPr lang="en-US" sz="2800" b="1" dirty="0"/>
          </a:p>
        </p:txBody>
      </p:sp>
    </p:spTree>
    <p:extLst>
      <p:ext uri="{BB962C8B-B14F-4D97-AF65-F5344CB8AC3E}">
        <p14:creationId xmlns:p14="http://schemas.microsoft.com/office/powerpoint/2010/main" val="25972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07758" y="2041606"/>
            <a:ext cx="8229600" cy="3998976"/>
          </a:xfrm>
        </p:spPr>
        <p:txBody>
          <a:bodyPr>
            <a:normAutofit/>
          </a:bodyPr>
          <a:lstStyle/>
          <a:p>
            <a:pPr marL="342900" indent="-342900" algn="l">
              <a:buFont typeface="Arial" pitchFamily="34" charset="0"/>
              <a:buChar char="•"/>
            </a:pPr>
            <a:endParaRPr lang="en-US" sz="1600" dirty="0"/>
          </a:p>
          <a:p>
            <a:pPr marL="0" indent="0" algn="l">
              <a:buNone/>
            </a:pPr>
            <a:r>
              <a:rPr lang="en-US" sz="1600" b="1" dirty="0"/>
              <a:t>Negative Commercial Impacts</a:t>
            </a:r>
          </a:p>
          <a:p>
            <a:pPr marL="342900" indent="-342900" algn="l">
              <a:buFont typeface="Arial" pitchFamily="34" charset="0"/>
              <a:buChar char="•"/>
            </a:pPr>
            <a:r>
              <a:rPr lang="en-US" sz="1600" dirty="0"/>
              <a:t>Increased IoT cyber insurance cost (Roure et al., 2019).</a:t>
            </a:r>
          </a:p>
          <a:p>
            <a:pPr marL="342900" indent="-342900" algn="l">
              <a:buFont typeface="Arial" pitchFamily="34" charset="0"/>
              <a:buChar char="•"/>
            </a:pPr>
            <a:r>
              <a:rPr lang="en-US" sz="1600" dirty="0"/>
              <a:t>Increasing customer distrust on IoT devices.  </a:t>
            </a:r>
          </a:p>
          <a:p>
            <a:pPr marL="342900" indent="-342900" algn="l">
              <a:buFont typeface="Arial" pitchFamily="34" charset="0"/>
              <a:buChar char="•"/>
            </a:pPr>
            <a:r>
              <a:rPr lang="en-US" sz="1600" dirty="0"/>
              <a:t>Increased cyber security costs. </a:t>
            </a:r>
          </a:p>
          <a:p>
            <a:pPr marL="342900" indent="-342900" algn="l">
              <a:buFont typeface="Arial" pitchFamily="34" charset="0"/>
              <a:buChar char="•"/>
            </a:pPr>
            <a:r>
              <a:rPr lang="en-US" sz="1600" dirty="0"/>
              <a:t>Loss of revenue through cyber attacks (Kandasamy et al., 2020). </a:t>
            </a:r>
          </a:p>
          <a:p>
            <a:pPr marL="342900" indent="-342900" algn="l">
              <a:buFont typeface="Arial" pitchFamily="34" charset="0"/>
              <a:buChar char="•"/>
            </a:pPr>
            <a:r>
              <a:rPr lang="en-US" sz="1600" dirty="0"/>
              <a:t>Operational disruption. </a:t>
            </a:r>
          </a:p>
          <a:p>
            <a:pPr marL="342900" indent="-342900" algn="l">
              <a:buFont typeface="Arial" pitchFamily="34" charset="0"/>
              <a:buChar char="•"/>
            </a:pPr>
            <a:r>
              <a:rPr lang="en-US" sz="1600" dirty="0"/>
              <a:t>Reputational damage. </a:t>
            </a:r>
          </a:p>
        </p:txBody>
      </p:sp>
      <p:sp>
        <p:nvSpPr>
          <p:cNvPr id="3" name="Title 2"/>
          <p:cNvSpPr>
            <a:spLocks noGrp="1"/>
          </p:cNvSpPr>
          <p:nvPr>
            <p:ph type="title"/>
          </p:nvPr>
        </p:nvSpPr>
        <p:spPr>
          <a:xfrm>
            <a:off x="406642" y="1524000"/>
            <a:ext cx="7055380" cy="1400530"/>
          </a:xfrm>
        </p:spPr>
        <p:txBody>
          <a:bodyPr/>
          <a:lstStyle/>
          <a:p>
            <a:r>
              <a:rPr lang="en-US" sz="2000" b="1" dirty="0"/>
              <a:t>Commercial Impacts of Cyber Risk on Internet of Things</a:t>
            </a:r>
          </a:p>
        </p:txBody>
      </p:sp>
    </p:spTree>
    <p:extLst>
      <p:ext uri="{BB962C8B-B14F-4D97-AF65-F5344CB8AC3E}">
        <p14:creationId xmlns:p14="http://schemas.microsoft.com/office/powerpoint/2010/main" val="117136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905000"/>
            <a:ext cx="8229600" cy="4648200"/>
          </a:xfrm>
        </p:spPr>
        <p:txBody>
          <a:bodyPr>
            <a:normAutofit/>
          </a:bodyPr>
          <a:lstStyle/>
          <a:p>
            <a:pPr marL="0" indent="0" algn="l">
              <a:buNone/>
            </a:pPr>
            <a:r>
              <a:rPr lang="en-US" sz="1600" b="1" dirty="0"/>
              <a:t>Negative Commercial Impacts</a:t>
            </a:r>
            <a:r>
              <a:rPr lang="en-US" sz="1800" b="1" dirty="0"/>
              <a:t> </a:t>
            </a:r>
          </a:p>
          <a:p>
            <a:pPr algn="l">
              <a:buFont typeface="Wingdings" panose="05000000000000000000" pitchFamily="2" charset="2"/>
              <a:buChar char="§"/>
            </a:pPr>
            <a:r>
              <a:rPr lang="en-US" sz="1600" dirty="0"/>
              <a:t>Intellectual property theft.</a:t>
            </a:r>
          </a:p>
          <a:p>
            <a:pPr algn="l">
              <a:buFont typeface="Wingdings" panose="05000000000000000000" pitchFamily="2" charset="2"/>
              <a:buChar char="§"/>
            </a:pPr>
            <a:r>
              <a:rPr lang="en-US" sz="1600" dirty="0"/>
              <a:t>Altered business practices (Brown, 2022). </a:t>
            </a:r>
          </a:p>
          <a:p>
            <a:pPr algn="l">
              <a:buFont typeface="Wingdings" panose="05000000000000000000" pitchFamily="2" charset="2"/>
              <a:buChar char="§"/>
            </a:pPr>
            <a:r>
              <a:rPr lang="en-US" sz="1600" dirty="0"/>
              <a:t>Hardware damage.</a:t>
            </a:r>
          </a:p>
          <a:p>
            <a:pPr algn="l">
              <a:buFont typeface="Wingdings" panose="05000000000000000000" pitchFamily="2" charset="2"/>
              <a:buChar char="§"/>
            </a:pPr>
            <a:r>
              <a:rPr lang="en-US" sz="1600" dirty="0"/>
              <a:t>Hidden costs. </a:t>
            </a:r>
          </a:p>
          <a:p>
            <a:pPr algn="l">
              <a:buFont typeface="Wingdings" panose="05000000000000000000" pitchFamily="2" charset="2"/>
              <a:buChar char="§"/>
            </a:pPr>
            <a:r>
              <a:rPr lang="en-US" sz="1600" dirty="0"/>
              <a:t>Loss of competitiveness.</a:t>
            </a:r>
          </a:p>
          <a:p>
            <a:pPr algn="l">
              <a:buFont typeface="Wingdings" panose="05000000000000000000" pitchFamily="2" charset="2"/>
              <a:buChar char="§"/>
            </a:pPr>
            <a:r>
              <a:rPr lang="en-US" sz="1600" dirty="0"/>
              <a:t>Loss of sensitive data. </a:t>
            </a:r>
          </a:p>
          <a:p>
            <a:pPr algn="l">
              <a:buFont typeface="Wingdings" panose="05000000000000000000" pitchFamily="2" charset="2"/>
              <a:buChar char="§"/>
            </a:pPr>
            <a:r>
              <a:rPr lang="en-US" sz="1600" dirty="0"/>
              <a:t>Increased health concerns.</a:t>
            </a:r>
          </a:p>
          <a:p>
            <a:pPr marL="342900" indent="-342900" algn="l">
              <a:buFont typeface="Arial" pitchFamily="34" charset="0"/>
              <a:buChar char="•"/>
            </a:pPr>
            <a:endParaRPr lang="en-US" sz="1600" dirty="0"/>
          </a:p>
        </p:txBody>
      </p:sp>
      <p:sp>
        <p:nvSpPr>
          <p:cNvPr id="3" name="Title 2"/>
          <p:cNvSpPr>
            <a:spLocks noGrp="1"/>
          </p:cNvSpPr>
          <p:nvPr>
            <p:ph type="title"/>
          </p:nvPr>
        </p:nvSpPr>
        <p:spPr>
          <a:xfrm>
            <a:off x="457200" y="1204735"/>
            <a:ext cx="7055380" cy="1400530"/>
          </a:xfrm>
        </p:spPr>
        <p:txBody>
          <a:bodyPr/>
          <a:lstStyle/>
          <a:p>
            <a:r>
              <a:rPr lang="en-US" sz="2000" b="1" dirty="0"/>
              <a:t>Commercial Impacts of Cyber Risk on Internet of Things</a:t>
            </a:r>
          </a:p>
        </p:txBody>
      </p:sp>
    </p:spTree>
    <p:extLst>
      <p:ext uri="{BB962C8B-B14F-4D97-AF65-F5344CB8AC3E}">
        <p14:creationId xmlns:p14="http://schemas.microsoft.com/office/powerpoint/2010/main" val="143821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43110" y="1828800"/>
            <a:ext cx="8229600" cy="3962400"/>
          </a:xfrm>
        </p:spPr>
        <p:txBody>
          <a:bodyPr>
            <a:normAutofit/>
          </a:bodyPr>
          <a:lstStyle/>
          <a:p>
            <a:pPr algn="l">
              <a:buFont typeface="Wingdings" panose="05000000000000000000" pitchFamily="2" charset="2"/>
              <a:buChar char="§"/>
            </a:pPr>
            <a:r>
              <a:rPr lang="en-US" sz="1600" dirty="0"/>
              <a:t>The government, technological corporations, and individual IoT users have employed various measures to counter the increasing cyber risk on IoT over time.</a:t>
            </a:r>
          </a:p>
          <a:p>
            <a:pPr marL="0" indent="0" algn="l">
              <a:buNone/>
            </a:pPr>
            <a:r>
              <a:rPr lang="en-US" sz="1600" dirty="0"/>
              <a:t>       They include:</a:t>
            </a:r>
          </a:p>
          <a:p>
            <a:pPr marL="0" indent="0" algn="l">
              <a:buNone/>
            </a:pPr>
            <a:r>
              <a:rPr lang="en-US" sz="1600" dirty="0"/>
              <a:t>	i) Improved consumer technology government regulations.</a:t>
            </a:r>
          </a:p>
          <a:p>
            <a:pPr marL="0" indent="0" algn="l">
              <a:buNone/>
            </a:pPr>
            <a:r>
              <a:rPr lang="en-US" sz="1600" dirty="0"/>
              <a:t>	ii) Civil cyber security education. </a:t>
            </a:r>
          </a:p>
          <a:p>
            <a:pPr marL="0" indent="0" algn="l">
              <a:buNone/>
            </a:pPr>
            <a:r>
              <a:rPr lang="en-US" sz="1600" dirty="0"/>
              <a:t>	iii) Increased cybercrime punishment (Hong &amp; Neilson, 2020).</a:t>
            </a:r>
          </a:p>
          <a:p>
            <a:pPr marL="0" indent="0" algn="l">
              <a:buNone/>
            </a:pPr>
            <a:r>
              <a:rPr lang="en-US" sz="1600" dirty="0"/>
              <a:t>	iv) Transparency requirement in advertisement and IoT product specification. </a:t>
            </a:r>
          </a:p>
          <a:p>
            <a:pPr marL="0" indent="0" algn="l">
              <a:buNone/>
            </a:pPr>
            <a:r>
              <a:rPr lang="en-US" sz="1600" dirty="0"/>
              <a:t>	v) Attempts to bolster security on IoT products. </a:t>
            </a:r>
          </a:p>
          <a:p>
            <a:pPr algn="l"/>
            <a:endParaRPr lang="en-US" sz="1600" dirty="0"/>
          </a:p>
        </p:txBody>
      </p:sp>
      <p:sp>
        <p:nvSpPr>
          <p:cNvPr id="3" name="Title 2"/>
          <p:cNvSpPr>
            <a:spLocks noGrp="1"/>
          </p:cNvSpPr>
          <p:nvPr>
            <p:ph type="title"/>
          </p:nvPr>
        </p:nvSpPr>
        <p:spPr>
          <a:xfrm>
            <a:off x="471290" y="1128535"/>
            <a:ext cx="7055380" cy="1400530"/>
          </a:xfrm>
        </p:spPr>
        <p:txBody>
          <a:bodyPr/>
          <a:lstStyle/>
          <a:p>
            <a:r>
              <a:rPr lang="en-US" sz="2000" b="1" dirty="0"/>
              <a:t>Countermeasure Efforts</a:t>
            </a:r>
          </a:p>
        </p:txBody>
      </p:sp>
    </p:spTree>
    <p:extLst>
      <p:ext uri="{BB962C8B-B14F-4D97-AF65-F5344CB8AC3E}">
        <p14:creationId xmlns:p14="http://schemas.microsoft.com/office/powerpoint/2010/main" val="69240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676400"/>
            <a:ext cx="8229600" cy="4075176"/>
          </a:xfrm>
        </p:spPr>
        <p:txBody>
          <a:bodyPr>
            <a:normAutofit/>
          </a:bodyPr>
          <a:lstStyle/>
          <a:p>
            <a:pPr marL="342900" indent="-342900" algn="l">
              <a:buFont typeface="Arial" pitchFamily="34" charset="0"/>
              <a:buChar char="•"/>
            </a:pPr>
            <a:endParaRPr lang="en-US" sz="1600" dirty="0"/>
          </a:p>
          <a:p>
            <a:pPr marL="342900" indent="-342900" algn="l">
              <a:buFont typeface="Arial" pitchFamily="34" charset="0"/>
              <a:buChar char="•"/>
            </a:pPr>
            <a:r>
              <a:rPr lang="en-US" sz="1600" dirty="0"/>
              <a:t>Apply patches and security updates. </a:t>
            </a:r>
          </a:p>
          <a:p>
            <a:pPr marL="342900" indent="-342900" algn="l">
              <a:buFont typeface="Arial" pitchFamily="34" charset="0"/>
              <a:buChar char="•"/>
            </a:pPr>
            <a:r>
              <a:rPr lang="en-US" sz="1600" dirty="0"/>
              <a:t>Use strong passwords on IoT devices. </a:t>
            </a:r>
          </a:p>
          <a:p>
            <a:pPr marL="342900" indent="-342900" algn="l">
              <a:buFont typeface="Arial" pitchFamily="34" charset="0"/>
              <a:buChar char="•"/>
            </a:pPr>
            <a:r>
              <a:rPr lang="en-US" sz="1600" dirty="0"/>
              <a:t>Ensure the safety of networks connected to IoT devices. </a:t>
            </a:r>
          </a:p>
          <a:p>
            <a:pPr marL="342900" indent="-342900" algn="l">
              <a:buFont typeface="Arial" pitchFamily="34" charset="0"/>
              <a:buChar char="•"/>
            </a:pPr>
            <a:r>
              <a:rPr lang="en-US" sz="1600" dirty="0"/>
              <a:t>Implementing multi-factor authentication. </a:t>
            </a:r>
          </a:p>
          <a:p>
            <a:pPr marL="342900" indent="-342900" algn="l">
              <a:buFont typeface="Arial" pitchFamily="34" charset="0"/>
              <a:buChar char="•"/>
            </a:pPr>
            <a:r>
              <a:rPr lang="en-US" sz="1600" dirty="0"/>
              <a:t>Install a Next-Generation Firewall (NGFW). </a:t>
            </a:r>
          </a:p>
          <a:p>
            <a:pPr marL="342900" indent="-342900" algn="l">
              <a:buFont typeface="Arial" pitchFamily="34" charset="0"/>
              <a:buChar char="•"/>
            </a:pPr>
            <a:r>
              <a:rPr lang="en-US" sz="1600" dirty="0"/>
              <a:t>Control access to IoT systems. </a:t>
            </a:r>
          </a:p>
          <a:p>
            <a:pPr marL="342900" indent="-342900" algn="l">
              <a:buFont typeface="Arial" pitchFamily="34" charset="0"/>
              <a:buChar char="•"/>
            </a:pPr>
            <a:r>
              <a:rPr lang="en-US" sz="1600" dirty="0"/>
              <a:t>Back up sensitive data. </a:t>
            </a:r>
          </a:p>
          <a:p>
            <a:pPr marL="342900" indent="-342900" algn="l">
              <a:buFont typeface="Arial" pitchFamily="34" charset="0"/>
              <a:buChar char="•"/>
            </a:pPr>
            <a:r>
              <a:rPr lang="en-US" sz="1600" dirty="0"/>
              <a:t>Use encrypted protocols.</a:t>
            </a:r>
          </a:p>
          <a:p>
            <a:pPr marL="342900" indent="-342900" algn="l">
              <a:buFont typeface="Arial" pitchFamily="34" charset="0"/>
              <a:buChar char="•"/>
            </a:pPr>
            <a:endParaRPr lang="en-US" sz="1600" dirty="0"/>
          </a:p>
        </p:txBody>
      </p:sp>
      <p:sp>
        <p:nvSpPr>
          <p:cNvPr id="3" name="Title 2"/>
          <p:cNvSpPr>
            <a:spLocks noGrp="1"/>
          </p:cNvSpPr>
          <p:nvPr>
            <p:ph type="title"/>
          </p:nvPr>
        </p:nvSpPr>
        <p:spPr>
          <a:xfrm>
            <a:off x="609600" y="1371600"/>
            <a:ext cx="7055380" cy="1400530"/>
          </a:xfrm>
        </p:spPr>
        <p:txBody>
          <a:bodyPr/>
          <a:lstStyle/>
          <a:p>
            <a:r>
              <a:rPr lang="en-US" sz="2000" b="1" dirty="0"/>
              <a:t>Potential Solutions</a:t>
            </a:r>
          </a:p>
        </p:txBody>
      </p:sp>
    </p:spTree>
    <p:extLst>
      <p:ext uri="{BB962C8B-B14F-4D97-AF65-F5344CB8AC3E}">
        <p14:creationId xmlns:p14="http://schemas.microsoft.com/office/powerpoint/2010/main" val="6728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06944" y="1933930"/>
            <a:ext cx="8229600" cy="4075176"/>
          </a:xfrm>
        </p:spPr>
        <p:txBody>
          <a:bodyPr>
            <a:normAutofit/>
          </a:bodyPr>
          <a:lstStyle/>
          <a:p>
            <a:pPr marL="342900" indent="-342900" algn="l">
              <a:buFont typeface="Arial" pitchFamily="34" charset="0"/>
              <a:buChar char="•"/>
            </a:pPr>
            <a:endParaRPr lang="en-US" sz="1800" dirty="0"/>
          </a:p>
          <a:p>
            <a:pPr marL="342900" indent="-342900" algn="l">
              <a:buFont typeface="Arial" pitchFamily="34" charset="0"/>
              <a:buChar char="•"/>
            </a:pPr>
            <a:r>
              <a:rPr lang="en-US" sz="1800" dirty="0"/>
              <a:t>Utilize IoT security analytics</a:t>
            </a:r>
          </a:p>
          <a:p>
            <a:pPr marL="342900" indent="-342900" algn="l">
              <a:buFont typeface="Arial" pitchFamily="34" charset="0"/>
              <a:buChar char="•"/>
            </a:pPr>
            <a:r>
              <a:rPr lang="en-US" sz="1800" dirty="0"/>
              <a:t>Protect home and business form physical intrusion. </a:t>
            </a:r>
          </a:p>
          <a:p>
            <a:pPr marL="342900" indent="-342900" algn="l">
              <a:buFont typeface="Arial" pitchFamily="34" charset="0"/>
              <a:buChar char="•"/>
            </a:pPr>
            <a:r>
              <a:rPr lang="en-US" sz="1800" dirty="0"/>
              <a:t>Block unused/irrelevant IoT features. </a:t>
            </a:r>
          </a:p>
          <a:p>
            <a:pPr marL="342900" indent="-342900" algn="l">
              <a:buFont typeface="Arial" pitchFamily="34" charset="0"/>
              <a:buChar char="•"/>
            </a:pPr>
            <a:r>
              <a:rPr lang="en-US" sz="1800" dirty="0"/>
              <a:t>Use IoT devices from trust manufacturers. </a:t>
            </a:r>
          </a:p>
          <a:p>
            <a:pPr marL="342900" indent="-342900" algn="l">
              <a:buFont typeface="Arial" pitchFamily="34" charset="0"/>
              <a:buChar char="•"/>
            </a:pPr>
            <a:r>
              <a:rPr lang="en-US" sz="1800" dirty="0"/>
              <a:t>Assess IoT security features before purchasing. </a:t>
            </a:r>
          </a:p>
          <a:p>
            <a:pPr marL="342900" indent="-342900" algn="l">
              <a:buFont typeface="Arial" pitchFamily="34" charset="0"/>
              <a:buChar char="•"/>
            </a:pPr>
            <a:r>
              <a:rPr lang="en-US" sz="1800" dirty="0"/>
              <a:t>Minimizing IoT devices to only critical ones. </a:t>
            </a:r>
          </a:p>
          <a:p>
            <a:pPr marL="342900" indent="-342900" algn="l">
              <a:buFont typeface="Arial" pitchFamily="34" charset="0"/>
              <a:buChar char="•"/>
            </a:pPr>
            <a:r>
              <a:rPr lang="en-US" sz="1800" dirty="0"/>
              <a:t>Staying updated on cyber security information. </a:t>
            </a:r>
          </a:p>
        </p:txBody>
      </p:sp>
      <p:sp>
        <p:nvSpPr>
          <p:cNvPr id="3" name="Title 2"/>
          <p:cNvSpPr>
            <a:spLocks noGrp="1"/>
          </p:cNvSpPr>
          <p:nvPr>
            <p:ph type="title"/>
          </p:nvPr>
        </p:nvSpPr>
        <p:spPr>
          <a:xfrm>
            <a:off x="507456" y="1447800"/>
            <a:ext cx="7055380" cy="1400530"/>
          </a:xfrm>
        </p:spPr>
        <p:txBody>
          <a:bodyPr/>
          <a:lstStyle/>
          <a:p>
            <a:r>
              <a:rPr lang="en-US" sz="2000" b="1" dirty="0"/>
              <a:t>Potential Solutions</a:t>
            </a:r>
          </a:p>
        </p:txBody>
      </p:sp>
    </p:spTree>
    <p:extLst>
      <p:ext uri="{BB962C8B-B14F-4D97-AF65-F5344CB8AC3E}">
        <p14:creationId xmlns:p14="http://schemas.microsoft.com/office/powerpoint/2010/main" val="68604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152983"/>
            <a:ext cx="8229600" cy="4075176"/>
          </a:xfrm>
        </p:spPr>
        <p:txBody>
          <a:bodyPr>
            <a:normAutofit/>
          </a:bodyPr>
          <a:lstStyle/>
          <a:p>
            <a:pPr algn="just">
              <a:buFont typeface="Wingdings" panose="05000000000000000000" pitchFamily="2" charset="2"/>
              <a:buChar char="§"/>
            </a:pPr>
            <a:r>
              <a:rPr lang="en-US" sz="1600" dirty="0"/>
              <a:t>IoT is a community of interconnected devices. </a:t>
            </a:r>
          </a:p>
          <a:p>
            <a:pPr algn="just">
              <a:buFont typeface="Wingdings" panose="05000000000000000000" pitchFamily="2" charset="2"/>
              <a:buChar char="§"/>
            </a:pPr>
            <a:r>
              <a:rPr lang="en-US" sz="1600" dirty="0"/>
              <a:t>IoT is important in availing information, improving operational capability, and saving time and human effort. </a:t>
            </a:r>
          </a:p>
          <a:p>
            <a:pPr algn="just">
              <a:buFont typeface="Wingdings" panose="05000000000000000000" pitchFamily="2" charset="2"/>
              <a:buChar char="§"/>
            </a:pPr>
            <a:r>
              <a:rPr lang="en-US" sz="1600" dirty="0"/>
              <a:t>However, IoT leads to over-reliance on technology, loss of jobs, and increases cyber risk significantly. </a:t>
            </a:r>
          </a:p>
          <a:p>
            <a:pPr algn="just">
              <a:buFont typeface="Wingdings" panose="05000000000000000000" pitchFamily="2" charset="2"/>
              <a:buChar char="§"/>
            </a:pPr>
            <a:r>
              <a:rPr lang="en-US" sz="1600" dirty="0"/>
              <a:t>Positive commercial effects of cyber risk on IoT include better government monitoring, introduction of advanced security systems, and fostering consumer technology innovations. </a:t>
            </a:r>
          </a:p>
          <a:p>
            <a:pPr algn="just">
              <a:buFont typeface="Wingdings" panose="05000000000000000000" pitchFamily="2" charset="2"/>
              <a:buChar char="§"/>
            </a:pPr>
            <a:r>
              <a:rPr lang="en-US" sz="1600" dirty="0"/>
              <a:t>The negative impacts include; reputational damage, customer distrust, operation disruption, and increased IoT costs. </a:t>
            </a:r>
          </a:p>
          <a:p>
            <a:pPr algn="just">
              <a:buFont typeface="Wingdings" panose="05000000000000000000" pitchFamily="2" charset="2"/>
              <a:buChar char="§"/>
            </a:pPr>
            <a:r>
              <a:rPr lang="en-US" sz="1600" dirty="0"/>
              <a:t>Potential countermeasures include using strong passwords, updating the system, using encrypted protocols, and ensuring network safety. </a:t>
            </a:r>
          </a:p>
        </p:txBody>
      </p:sp>
      <p:sp>
        <p:nvSpPr>
          <p:cNvPr id="3" name="Title 2"/>
          <p:cNvSpPr>
            <a:spLocks noGrp="1"/>
          </p:cNvSpPr>
          <p:nvPr>
            <p:ph type="title"/>
          </p:nvPr>
        </p:nvSpPr>
        <p:spPr/>
        <p:txBody>
          <a:bodyPr/>
          <a:lstStyle/>
          <a:p>
            <a:r>
              <a:rPr lang="en-US" sz="2000" b="1" dirty="0"/>
              <a:t>Conclusion</a:t>
            </a:r>
          </a:p>
        </p:txBody>
      </p:sp>
    </p:spTree>
    <p:extLst>
      <p:ext uri="{BB962C8B-B14F-4D97-AF65-F5344CB8AC3E}">
        <p14:creationId xmlns:p14="http://schemas.microsoft.com/office/powerpoint/2010/main" val="281754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2F9154-9743-445A-E70F-46CD7E33DA56}"/>
              </a:ext>
            </a:extLst>
          </p:cNvPr>
          <p:cNvSpPr>
            <a:spLocks noGrp="1"/>
          </p:cNvSpPr>
          <p:nvPr>
            <p:ph sz="quarter" idx="13"/>
          </p:nvPr>
        </p:nvSpPr>
        <p:spPr>
          <a:xfrm>
            <a:off x="304800" y="1524000"/>
            <a:ext cx="8534400" cy="5105400"/>
          </a:xfrm>
        </p:spPr>
        <p:txBody>
          <a:bodyPr>
            <a:normAutofit/>
          </a:bodyPr>
          <a:lstStyle/>
          <a:p>
            <a:pPr algn="just">
              <a:buFont typeface="Wingdings" panose="05000000000000000000" pitchFamily="2" charset="2"/>
              <a:buChar char="§"/>
            </a:pPr>
            <a:r>
              <a:rPr lang="en-US" sz="1600" dirty="0"/>
              <a:t>“The prospective Internet of Things strategy has enabled communication between cutting-edge gadgets and is essential to the growth of the next generation of industrial and health-care research areas” (</a:t>
            </a:r>
            <a:r>
              <a:rPr lang="en-IN" sz="1600" dirty="0"/>
              <a:t>Mohammad et al.,2019,pg-98).</a:t>
            </a:r>
          </a:p>
          <a:p>
            <a:pPr algn="just">
              <a:buFont typeface="Wingdings" panose="05000000000000000000" pitchFamily="2" charset="2"/>
              <a:buChar char="§"/>
            </a:pPr>
            <a:r>
              <a:rPr lang="en-IN" sz="1600" dirty="0"/>
              <a:t>“</a:t>
            </a:r>
            <a:r>
              <a:rPr lang="en-US" sz="1600" dirty="0"/>
              <a:t>The Internet, which is built on communication, is a time and money-saving tool that makes it possible to stay in touch and send information faster and more quickly” (</a:t>
            </a:r>
            <a:r>
              <a:rPr lang="en-IN" sz="1600" dirty="0"/>
              <a:t>Mohammad et al.,2019,pg-100).</a:t>
            </a:r>
          </a:p>
          <a:p>
            <a:pPr algn="just">
              <a:buFont typeface="Wingdings" panose="05000000000000000000" pitchFamily="2" charset="2"/>
              <a:buChar char="§"/>
            </a:pPr>
            <a:r>
              <a:rPr lang="en-IN" sz="1600" dirty="0"/>
              <a:t>“</a:t>
            </a:r>
            <a:r>
              <a:rPr lang="en-US" sz="1600" dirty="0"/>
              <a:t>Data security issues relating to a lack of skilled staff are viewed as the most important concern for the IoT ecosystem by 32% of businesses worldwide” (Bennett,2022).</a:t>
            </a:r>
          </a:p>
          <a:p>
            <a:pPr algn="just">
              <a:buFont typeface="Wingdings" panose="05000000000000000000" pitchFamily="2" charset="2"/>
              <a:buChar char="§"/>
            </a:pPr>
            <a:r>
              <a:rPr lang="en-US" sz="1600" dirty="0"/>
              <a:t>“The development of IoT includes a variety of security system categories, including smart grids, smart homes, intelligent transportation systems, manufacturing and supply chains, and smart cities” (DeRoure </a:t>
            </a:r>
            <a:r>
              <a:rPr lang="en-IN" sz="1600" dirty="0"/>
              <a:t>et al.</a:t>
            </a:r>
            <a:r>
              <a:rPr lang="en-US" sz="1600" dirty="0"/>
              <a:t>,2018,pg-1).</a:t>
            </a:r>
          </a:p>
          <a:p>
            <a:pPr algn="just">
              <a:buFont typeface="Wingdings" panose="05000000000000000000" pitchFamily="2" charset="2"/>
              <a:buChar char="§"/>
            </a:pPr>
            <a:r>
              <a:rPr lang="en-US" sz="1600" dirty="0"/>
              <a:t>“In order to capture the economic benefit of the IoT without exposing important infrastructure to cyber risks, cybersecurity is becoming more and more essential for innovators” (DeRoure </a:t>
            </a:r>
            <a:r>
              <a:rPr lang="en-IN" sz="1600" dirty="0"/>
              <a:t>et al.</a:t>
            </a:r>
            <a:r>
              <a:rPr lang="en-US" sz="1600" dirty="0"/>
              <a:t>,2018,pg-2).</a:t>
            </a:r>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IN" sz="1600" dirty="0"/>
          </a:p>
          <a:p>
            <a:pPr algn="just">
              <a:buFont typeface="Wingdings" panose="05000000000000000000" pitchFamily="2" charset="2"/>
              <a:buChar char="§"/>
            </a:pPr>
            <a:endParaRPr lang="en-IN" sz="1800" dirty="0"/>
          </a:p>
          <a:p>
            <a:pPr algn="just">
              <a:buFont typeface="Wingdings" panose="05000000000000000000" pitchFamily="2" charset="2"/>
              <a:buChar char="§"/>
            </a:pPr>
            <a:endParaRPr lang="en-IN" sz="1800" dirty="0"/>
          </a:p>
          <a:p>
            <a:pPr algn="just">
              <a:buFont typeface="Wingdings" panose="05000000000000000000" pitchFamily="2" charset="2"/>
              <a:buChar char="§"/>
            </a:pPr>
            <a:endParaRPr lang="en-IN" sz="1800" dirty="0"/>
          </a:p>
        </p:txBody>
      </p:sp>
      <p:sp>
        <p:nvSpPr>
          <p:cNvPr id="3" name="Title 2">
            <a:extLst>
              <a:ext uri="{FF2B5EF4-FFF2-40B4-BE49-F238E27FC236}">
                <a16:creationId xmlns:a16="http://schemas.microsoft.com/office/drawing/2014/main" id="{B5AA4929-6527-EBAB-0027-C7C0603EEDC9}"/>
              </a:ext>
            </a:extLst>
          </p:cNvPr>
          <p:cNvSpPr>
            <a:spLocks noGrp="1"/>
          </p:cNvSpPr>
          <p:nvPr>
            <p:ph type="title"/>
          </p:nvPr>
        </p:nvSpPr>
        <p:spPr>
          <a:xfrm>
            <a:off x="457200" y="838200"/>
            <a:ext cx="7055380" cy="842682"/>
          </a:xfrm>
        </p:spPr>
        <p:txBody>
          <a:bodyPr/>
          <a:lstStyle/>
          <a:p>
            <a:r>
              <a:rPr lang="en-US" sz="2000" b="1" dirty="0"/>
              <a:t>Direct Quotes</a:t>
            </a:r>
            <a:endParaRPr lang="en-IN" sz="2000" b="1" dirty="0"/>
          </a:p>
        </p:txBody>
      </p:sp>
    </p:spTree>
    <p:extLst>
      <p:ext uri="{BB962C8B-B14F-4D97-AF65-F5344CB8AC3E}">
        <p14:creationId xmlns:p14="http://schemas.microsoft.com/office/powerpoint/2010/main" val="305759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A0CE00-E8B9-D3FE-0477-54459E872A65}"/>
              </a:ext>
            </a:extLst>
          </p:cNvPr>
          <p:cNvSpPr>
            <a:spLocks noGrp="1"/>
          </p:cNvSpPr>
          <p:nvPr>
            <p:ph sz="quarter" idx="13"/>
          </p:nvPr>
        </p:nvSpPr>
        <p:spPr>
          <a:xfrm>
            <a:off x="457200" y="1066800"/>
            <a:ext cx="8229600" cy="5791200"/>
          </a:xfrm>
        </p:spPr>
        <p:txBody>
          <a:bodyPr>
            <a:normAutofit/>
          </a:bodyPr>
          <a:lstStyle/>
          <a:p>
            <a:pPr algn="just">
              <a:buFont typeface="Wingdings" panose="05000000000000000000" pitchFamily="2" charset="2"/>
              <a:buChar char="§"/>
            </a:pPr>
            <a:r>
              <a:rPr lang="en-US" sz="1600" dirty="0"/>
              <a:t>“IoT is based on a worldwide infrastructure network that links items with identifier by utilizing data obtained from sensors and actuators, as well as communication and navigation tools” (Georgescu, &amp; Popescul,2016,pg-4).</a:t>
            </a:r>
          </a:p>
          <a:p>
            <a:pPr algn="just">
              <a:buFont typeface="Wingdings" panose="05000000000000000000" pitchFamily="2" charset="2"/>
              <a:buChar char="§"/>
            </a:pPr>
            <a:r>
              <a:rPr lang="en-US" sz="1600" dirty="0"/>
              <a:t>“By 2021, only 24% of IoT devices will transmit data protected, leaving 76% of IoT devices fully unprotected” (Hernandez,2021).</a:t>
            </a:r>
          </a:p>
          <a:p>
            <a:pPr algn="just">
              <a:buFont typeface="Wingdings" panose="05000000000000000000" pitchFamily="2" charset="2"/>
              <a:buChar char="§"/>
            </a:pPr>
            <a:r>
              <a:rPr lang="en-US" sz="1600" dirty="0"/>
              <a:t>"The majority of dash cams feature a smartphone app that links to the camera through Wi-Fi so that you can view the film on a smartphone, and this connection was terrifyingly simple for fake "hackers" hired to test the defenses to gain access“ (Hernandez,2021).</a:t>
            </a:r>
          </a:p>
          <a:p>
            <a:pPr algn="just">
              <a:buFont typeface="Wingdings" panose="05000000000000000000" pitchFamily="2" charset="2"/>
              <a:buChar char="§"/>
            </a:pPr>
            <a:r>
              <a:rPr lang="en-US" sz="1600" dirty="0"/>
              <a:t>“According to multiple reports from the private cybersecurity sector, cyberattacks utilizing or targeting IoT devices have dramatically increased in the last two years” (International Police,2022).</a:t>
            </a:r>
          </a:p>
          <a:p>
            <a:pPr algn="just">
              <a:buFont typeface="Wingdings" panose="05000000000000000000" pitchFamily="2" charset="2"/>
              <a:buChar char="§"/>
            </a:pPr>
            <a:r>
              <a:rPr lang="en-US" sz="1600" dirty="0"/>
              <a:t>“Modern Internet of Things (IoT) systems have unique security risks, mostly because of the complexity and variety of the technology and data” (Kandasamy </a:t>
            </a:r>
            <a:r>
              <a:rPr lang="en-IN" sz="1600" dirty="0"/>
              <a:t>et al.</a:t>
            </a:r>
            <a:r>
              <a:rPr lang="en-US" sz="1600" dirty="0"/>
              <a:t>,2020,pg-1).</a:t>
            </a:r>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IN" sz="1600" dirty="0"/>
          </a:p>
        </p:txBody>
      </p:sp>
    </p:spTree>
    <p:extLst>
      <p:ext uri="{BB962C8B-B14F-4D97-AF65-F5344CB8AC3E}">
        <p14:creationId xmlns:p14="http://schemas.microsoft.com/office/powerpoint/2010/main" val="216927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1005840"/>
            <a:ext cx="8991600" cy="5852160"/>
          </a:xfrm>
        </p:spPr>
        <p:txBody>
          <a:bodyPr>
            <a:normAutofit fontScale="70000" lnSpcReduction="20000"/>
          </a:bodyPr>
          <a:lstStyle/>
          <a:p>
            <a:pPr>
              <a:buFont typeface="Wingdings" panose="05000000000000000000" pitchFamily="2" charset="2"/>
              <a:buChar char="§"/>
            </a:pPr>
            <a:r>
              <a:rPr lang="en-US" sz="1600" dirty="0"/>
              <a:t>Ali, M. F., </a:t>
            </a:r>
            <a:r>
              <a:rPr lang="en-US" sz="1600" dirty="0" err="1"/>
              <a:t>Afornu</a:t>
            </a:r>
            <a:r>
              <a:rPr lang="en-US" sz="1600" dirty="0"/>
              <a:t>, B., Nam, I., &amp; </a:t>
            </a:r>
            <a:r>
              <a:rPr lang="en-US" sz="1600" dirty="0" err="1"/>
              <a:t>Svetlik</a:t>
            </a:r>
            <a:r>
              <a:rPr lang="en-US" sz="1600" dirty="0"/>
              <a:t>, M. V. (2019). The Internet of Things and benefits at a glance. </a:t>
            </a:r>
            <a:r>
              <a:rPr lang="en-US" sz="1600" i="1" dirty="0"/>
              <a:t>International Journal of Science and Engineering Investigations</a:t>
            </a:r>
            <a:r>
              <a:rPr lang="en-US" sz="1600" dirty="0"/>
              <a:t>. </a:t>
            </a:r>
            <a:r>
              <a:rPr lang="en-US" sz="1600" u="sng" dirty="0">
                <a:hlinkClick r:id="rId2"/>
              </a:rPr>
              <a:t>(PDF) The Internet of Things and Benefits at a Glance (researchgate.net)</a:t>
            </a:r>
            <a:endParaRPr lang="en-US" sz="1600" dirty="0"/>
          </a:p>
          <a:p>
            <a:pPr>
              <a:buFont typeface="Wingdings" panose="05000000000000000000" pitchFamily="2" charset="2"/>
              <a:buChar char="§"/>
            </a:pPr>
            <a:r>
              <a:rPr lang="en-US" sz="1600" dirty="0"/>
              <a:t>Bennett, S. (2022). IoT security statistics 2022- Everything you need to know. </a:t>
            </a:r>
            <a:r>
              <a:rPr lang="en-US" sz="1600" i="1" dirty="0"/>
              <a:t>Webinar Care</a:t>
            </a:r>
            <a:r>
              <a:rPr lang="en-US" sz="1600" dirty="0"/>
              <a:t>. </a:t>
            </a:r>
            <a:r>
              <a:rPr lang="en-US" sz="1600" u="sng" dirty="0">
                <a:hlinkClick r:id="rId3"/>
              </a:rPr>
              <a:t>IoT Security Statistics 2022 - Everything You Need to Know (webinarcare.com)</a:t>
            </a:r>
            <a:endParaRPr lang="en-US" sz="1600" dirty="0"/>
          </a:p>
          <a:p>
            <a:pPr>
              <a:buFont typeface="Wingdings" panose="05000000000000000000" pitchFamily="2" charset="2"/>
              <a:buChar char="§"/>
            </a:pPr>
            <a:r>
              <a:rPr lang="en-US" sz="1600" dirty="0" err="1"/>
              <a:t>Bhayani</a:t>
            </a:r>
            <a:r>
              <a:rPr lang="en-US" sz="1600" dirty="0"/>
              <a:t>, M., Patel, M., &amp; Bhatt, C. (2016). Internet of Things (IoT): In a way of smart world. </a:t>
            </a:r>
            <a:r>
              <a:rPr lang="en-US" sz="1600" i="1" dirty="0"/>
              <a:t>In</a:t>
            </a:r>
            <a:r>
              <a:rPr lang="en-US" sz="1600" dirty="0"/>
              <a:t> </a:t>
            </a:r>
            <a:r>
              <a:rPr lang="en-US" sz="1600" i="1" dirty="0"/>
              <a:t>book: Proceedings of the International Congress on Information and Communication Technology (pp.343-350)</a:t>
            </a:r>
            <a:r>
              <a:rPr lang="en-US" sz="1600" dirty="0"/>
              <a:t>. DOI:</a:t>
            </a:r>
            <a:r>
              <a:rPr lang="en-US" sz="1600" u="sng" dirty="0">
                <a:hlinkClick r:id="rId4"/>
              </a:rPr>
              <a:t>10.1007/978-981-10-0767-5_37</a:t>
            </a:r>
            <a:endParaRPr lang="en-US" sz="1600" dirty="0"/>
          </a:p>
          <a:p>
            <a:pPr>
              <a:buFont typeface="Wingdings" panose="05000000000000000000" pitchFamily="2" charset="2"/>
              <a:buChar char="§"/>
            </a:pPr>
            <a:r>
              <a:rPr lang="en-US" sz="1600" dirty="0"/>
              <a:t>Brown, J. B. (2022). 6 ways cybercrime impacts business: Failure to protect valuable data can cost companies millions. </a:t>
            </a:r>
            <a:r>
              <a:rPr lang="en-US" sz="1600" i="1" dirty="0"/>
              <a:t>Investopedia</a:t>
            </a:r>
            <a:r>
              <a:rPr lang="en-US" sz="1600" dirty="0"/>
              <a:t>. </a:t>
            </a:r>
            <a:r>
              <a:rPr lang="en-US" sz="1600" u="sng" dirty="0">
                <a:hlinkClick r:id="rId5"/>
              </a:rPr>
              <a:t>6 Ways Cybercrime Impacts Business (investopedia.com)</a:t>
            </a:r>
            <a:endParaRPr lang="en-US" sz="1600" dirty="0"/>
          </a:p>
          <a:p>
            <a:pPr>
              <a:buFont typeface="Wingdings" panose="05000000000000000000" pitchFamily="2" charset="2"/>
              <a:buChar char="§"/>
            </a:pPr>
            <a:r>
              <a:rPr lang="en-US" sz="1600" dirty="0"/>
              <a:t>De </a:t>
            </a:r>
            <a:r>
              <a:rPr lang="en-US" sz="1600" dirty="0" err="1"/>
              <a:t>Roure</a:t>
            </a:r>
            <a:r>
              <a:rPr lang="en-US" sz="1600" dirty="0"/>
              <a:t>, D., </a:t>
            </a:r>
            <a:r>
              <a:rPr lang="en-US" sz="1600" dirty="0" err="1"/>
              <a:t>Radanliev</a:t>
            </a:r>
            <a:r>
              <a:rPr lang="en-US" sz="1600" dirty="0"/>
              <a:t>, P., Cannady, S., Montalvo, R. M., </a:t>
            </a:r>
            <a:r>
              <a:rPr lang="en-US" sz="1600" dirty="0" err="1"/>
              <a:t>Nicolescu</a:t>
            </a:r>
            <a:r>
              <a:rPr lang="en-US" sz="1600" dirty="0"/>
              <a:t>, R., &amp; </a:t>
            </a:r>
            <a:r>
              <a:rPr lang="en-US" sz="1600" dirty="0" err="1"/>
              <a:t>Huth</a:t>
            </a:r>
            <a:r>
              <a:rPr lang="en-US" sz="1600" dirty="0"/>
              <a:t>, M. (2018). Economic impact of IoT cyber risk-</a:t>
            </a:r>
            <a:r>
              <a:rPr lang="en-US" sz="1600" dirty="0" err="1"/>
              <a:t>analysing</a:t>
            </a:r>
            <a:r>
              <a:rPr lang="en-US" sz="1600" dirty="0"/>
              <a:t> past and present to predict the future developments in IoT risk analysis and IoT cyber insurance. </a:t>
            </a:r>
            <a:r>
              <a:rPr lang="en-US" sz="1600" u="sng" dirty="0">
                <a:hlinkClick r:id="rId6"/>
              </a:rPr>
              <a:t>https://www.researchgate.net/deref/https%3A%2F%2Fdoi.org%2F10.1049%2Fcp.2018.0003</a:t>
            </a:r>
            <a:endParaRPr lang="en-US" sz="1600" dirty="0"/>
          </a:p>
          <a:p>
            <a:pPr>
              <a:buFont typeface="Wingdings" panose="05000000000000000000" pitchFamily="2" charset="2"/>
              <a:buChar char="§"/>
            </a:pPr>
            <a:r>
              <a:rPr lang="en-US" sz="1600" dirty="0"/>
              <a:t>Georgescu, M., &amp; </a:t>
            </a:r>
            <a:r>
              <a:rPr lang="en-US" sz="1600" dirty="0" err="1"/>
              <a:t>Popescul</a:t>
            </a:r>
            <a:r>
              <a:rPr lang="en-US" sz="1600" dirty="0"/>
              <a:t>, D. (2016). The Importance of internet of things security for smart cities. </a:t>
            </a:r>
            <a:r>
              <a:rPr lang="en-US" sz="1600" i="1" dirty="0"/>
              <a:t>Smart Cities Technologies</a:t>
            </a:r>
            <a:r>
              <a:rPr lang="en-US" sz="1600" dirty="0"/>
              <a:t>, </a:t>
            </a:r>
            <a:r>
              <a:rPr lang="en-US" sz="1600" i="1" dirty="0"/>
              <a:t>8</a:t>
            </a:r>
            <a:r>
              <a:rPr lang="en-US" sz="1600" dirty="0"/>
              <a:t>(12), 23-33. DOI:</a:t>
            </a:r>
            <a:r>
              <a:rPr lang="en-US" sz="1600" u="sng" dirty="0">
                <a:hlinkClick r:id="rId7"/>
              </a:rPr>
              <a:t>10.5772/65206</a:t>
            </a:r>
            <a:endParaRPr lang="en-US" sz="1600" dirty="0"/>
          </a:p>
          <a:p>
            <a:pPr>
              <a:buFont typeface="Wingdings" panose="05000000000000000000" pitchFamily="2" charset="2"/>
              <a:buChar char="§"/>
            </a:pPr>
            <a:r>
              <a:rPr lang="en-US" sz="1600" dirty="0"/>
              <a:t>Hernandez, A. (2021). Cyber-attacks on IoT devices are growing at alarming rates (Encryption Digest 64). </a:t>
            </a:r>
            <a:r>
              <a:rPr lang="en-US" sz="1600" i="1" dirty="0"/>
              <a:t>Venafi</a:t>
            </a:r>
            <a:r>
              <a:rPr lang="en-US" sz="1600" dirty="0"/>
              <a:t>. </a:t>
            </a:r>
            <a:r>
              <a:rPr lang="en-US" sz="1600" u="sng" dirty="0">
                <a:hlinkClick r:id="rId8"/>
              </a:rPr>
              <a:t>Cyber Attacks on IoT Devices Are Growing at Alarming Rates | Venafi</a:t>
            </a:r>
            <a:endParaRPr lang="en-US" sz="1600" dirty="0"/>
          </a:p>
          <a:p>
            <a:pPr>
              <a:buFont typeface="Wingdings" panose="05000000000000000000" pitchFamily="2" charset="2"/>
              <a:buChar char="§"/>
            </a:pPr>
            <a:r>
              <a:rPr lang="en-US" sz="1600" dirty="0"/>
              <a:t>Hong, Y., &amp; Neilson, W. (2020). Cybercrime and punishment. </a:t>
            </a:r>
            <a:r>
              <a:rPr lang="en-US" sz="1600" i="1" dirty="0"/>
              <a:t>The Journal of Legal Studies</a:t>
            </a:r>
            <a:r>
              <a:rPr lang="en-US" sz="1600" dirty="0"/>
              <a:t>, </a:t>
            </a:r>
            <a:r>
              <a:rPr lang="en-US" sz="1600" i="1" dirty="0"/>
              <a:t>49</a:t>
            </a:r>
            <a:r>
              <a:rPr lang="en-US" sz="1600" dirty="0"/>
              <a:t>(2), 431-466. </a:t>
            </a:r>
            <a:r>
              <a:rPr lang="en-US" sz="1600" u="sng" dirty="0">
                <a:hlinkClick r:id="rId9"/>
              </a:rPr>
              <a:t>Cybercrime and Punishment | The Journal of Legal Studies: Vol 49, No 2 (uchicago.edu)</a:t>
            </a:r>
            <a:endParaRPr lang="en-US" sz="1600" dirty="0"/>
          </a:p>
          <a:p>
            <a:pPr>
              <a:buFont typeface="Wingdings" panose="05000000000000000000" pitchFamily="2" charset="2"/>
              <a:buChar char="§"/>
            </a:pPr>
            <a:r>
              <a:rPr lang="en-US" sz="1600" dirty="0"/>
              <a:t>International Police. (2022). “Internet of Things” cyber risks tackled during INTERPOL Digital Security Challenge. </a:t>
            </a:r>
            <a:r>
              <a:rPr lang="en-US" sz="1600" i="1" dirty="0"/>
              <a:t>Interpol</a:t>
            </a:r>
            <a:r>
              <a:rPr lang="en-US" sz="1600" dirty="0"/>
              <a:t>. </a:t>
            </a:r>
            <a:r>
              <a:rPr lang="en-US" sz="1600" u="sng" dirty="0">
                <a:hlinkClick r:id="rId10"/>
              </a:rPr>
              <a:t>‘Internet of Things’ cyber risks tackled during INTERPOL Digital Security Challenge</a:t>
            </a:r>
            <a:endParaRPr lang="en-US" sz="1600" dirty="0"/>
          </a:p>
          <a:p>
            <a:pPr>
              <a:buFont typeface="Wingdings" panose="05000000000000000000" pitchFamily="2" charset="2"/>
              <a:buChar char="§"/>
            </a:pPr>
            <a:r>
              <a:rPr lang="en-US" sz="1600" dirty="0"/>
              <a:t>Kandasamy, K., Srinivas, S., </a:t>
            </a:r>
            <a:r>
              <a:rPr lang="en-US" sz="1600" dirty="0" err="1"/>
              <a:t>Achuthan</a:t>
            </a:r>
            <a:r>
              <a:rPr lang="en-US" sz="1600" dirty="0"/>
              <a:t>, K., &amp; </a:t>
            </a:r>
            <a:r>
              <a:rPr lang="en-US" sz="1600" dirty="0" err="1"/>
              <a:t>Rangan</a:t>
            </a:r>
            <a:r>
              <a:rPr lang="en-US" sz="1600" dirty="0"/>
              <a:t>, V. P. (2020). IoT cyber risk: A holistic analysis of cyber risk assessment frameworks, risk vectors, and risk ranking process. </a:t>
            </a:r>
            <a:r>
              <a:rPr lang="en-US" sz="1600" i="1" dirty="0"/>
              <a:t>EURASIP Journal on Information Security</a:t>
            </a:r>
            <a:r>
              <a:rPr lang="en-US" sz="1600" dirty="0"/>
              <a:t>, </a:t>
            </a:r>
            <a:r>
              <a:rPr lang="en-US" sz="1600" i="1" dirty="0"/>
              <a:t>2020</a:t>
            </a:r>
            <a:r>
              <a:rPr lang="en-US" sz="1600" dirty="0"/>
              <a:t>(1), 1-18. </a:t>
            </a:r>
            <a:r>
              <a:rPr lang="en-US" sz="1600" u="sng" dirty="0">
                <a:hlinkClick r:id="rId11"/>
              </a:rPr>
              <a:t>IoT cyber risk: a holistic analysis of cyber risk assessment frameworks, risk vectors, and risk ranking process | EURASIP Journal on Information Security | Full Text (springeropen.com)</a:t>
            </a:r>
            <a:endParaRPr lang="en-US" sz="1600" dirty="0"/>
          </a:p>
          <a:p>
            <a:pPr>
              <a:buFont typeface="Wingdings" panose="05000000000000000000" pitchFamily="2" charset="2"/>
              <a:buChar char="§"/>
            </a:pPr>
            <a:r>
              <a:rPr lang="en-US" sz="1600" dirty="0"/>
              <a:t>Patel, K. K., Patel, S. M., &amp; Scholar, P. (2016). Internet of things-IOT: definition, characteristics, architecture, enabling technologies, application &amp; future challenges. </a:t>
            </a:r>
            <a:r>
              <a:rPr lang="en-US" sz="1600" i="1" dirty="0"/>
              <a:t>International journal of engineering science and computing</a:t>
            </a:r>
            <a:r>
              <a:rPr lang="en-US" sz="1600" dirty="0"/>
              <a:t>, </a:t>
            </a:r>
            <a:r>
              <a:rPr lang="en-US" sz="1600" i="1" dirty="0"/>
              <a:t>6</a:t>
            </a:r>
            <a:r>
              <a:rPr lang="en-US" sz="1600" dirty="0"/>
              <a:t>(5). </a:t>
            </a:r>
            <a:r>
              <a:rPr lang="en-US" sz="1600" u="sng" dirty="0">
                <a:hlinkClick r:id="rId12"/>
              </a:rPr>
              <a:t>(PDF) Internet of Things-IOT: Definition, Characteristics, Architecture, Enabling Technologies, Application &amp; Future Challenges (researchgate.net)</a:t>
            </a:r>
            <a:endParaRPr lang="en-US" sz="1600" dirty="0"/>
          </a:p>
          <a:p>
            <a:pPr>
              <a:buFont typeface="Wingdings" panose="05000000000000000000" pitchFamily="2" charset="2"/>
              <a:buChar char="§"/>
            </a:pPr>
            <a:r>
              <a:rPr lang="en-US" sz="1600" dirty="0" err="1"/>
              <a:t>Petrosyan</a:t>
            </a:r>
            <a:r>
              <a:rPr lang="en-US" sz="1600" dirty="0"/>
              <a:t>, K. (2022). 7 common Internet of Things (IoT) attacks that compromise security. </a:t>
            </a:r>
            <a:r>
              <a:rPr lang="en-US" sz="1600" i="1" dirty="0"/>
              <a:t>Security Boulevard</a:t>
            </a:r>
            <a:r>
              <a:rPr lang="en-US" sz="1600" dirty="0"/>
              <a:t>. </a:t>
            </a:r>
            <a:r>
              <a:rPr lang="en-US" sz="1600" u="sng" dirty="0">
                <a:hlinkClick r:id="rId13"/>
              </a:rPr>
              <a:t>7 Common Internet of Things (IoT) Attacks that Compromise Security - Security Boulevard</a:t>
            </a:r>
            <a:endParaRPr lang="en-US" sz="1600" dirty="0"/>
          </a:p>
          <a:p>
            <a:pPr>
              <a:buFont typeface="Wingdings" panose="05000000000000000000" pitchFamily="2" charset="2"/>
              <a:buChar char="§"/>
            </a:pPr>
            <a:endParaRPr lang="en-US" sz="1600" dirty="0"/>
          </a:p>
        </p:txBody>
      </p:sp>
      <p:sp>
        <p:nvSpPr>
          <p:cNvPr id="3" name="Title 2"/>
          <p:cNvSpPr>
            <a:spLocks noGrp="1"/>
          </p:cNvSpPr>
          <p:nvPr>
            <p:ph type="title"/>
          </p:nvPr>
        </p:nvSpPr>
        <p:spPr>
          <a:xfrm>
            <a:off x="443204" y="457200"/>
            <a:ext cx="4114800" cy="701040"/>
          </a:xfrm>
        </p:spPr>
        <p:txBody>
          <a:bodyPr/>
          <a:lstStyle/>
          <a:p>
            <a:r>
              <a:rPr lang="en-US" sz="2000" b="1" dirty="0"/>
              <a:t>References</a:t>
            </a:r>
          </a:p>
        </p:txBody>
      </p:sp>
    </p:spTree>
    <p:extLst>
      <p:ext uri="{BB962C8B-B14F-4D97-AF65-F5344CB8AC3E}">
        <p14:creationId xmlns:p14="http://schemas.microsoft.com/office/powerpoint/2010/main" val="420250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5800" y="1835768"/>
            <a:ext cx="7153202" cy="5049941"/>
          </a:xfrm>
        </p:spPr>
        <p:txBody>
          <a:bodyPr>
            <a:normAutofit/>
          </a:bodyPr>
          <a:lstStyle/>
          <a:p>
            <a:pPr>
              <a:lnSpc>
                <a:spcPct val="90000"/>
              </a:lnSpc>
              <a:buFont typeface="Wingdings" panose="05000000000000000000" pitchFamily="2" charset="2"/>
              <a:buChar char="§"/>
            </a:pPr>
            <a:endParaRPr lang="en-US" sz="1600" dirty="0"/>
          </a:p>
          <a:p>
            <a:pPr>
              <a:lnSpc>
                <a:spcPct val="90000"/>
              </a:lnSpc>
              <a:buFont typeface="Wingdings" panose="05000000000000000000" pitchFamily="2" charset="2"/>
              <a:buChar char="§"/>
            </a:pPr>
            <a:r>
              <a:rPr lang="en-US" sz="1600" dirty="0"/>
              <a:t>Internet of Things (IoT) is a growing technological trend.</a:t>
            </a:r>
          </a:p>
          <a:p>
            <a:pPr>
              <a:lnSpc>
                <a:spcPct val="90000"/>
              </a:lnSpc>
              <a:buFont typeface="Wingdings" panose="05000000000000000000" pitchFamily="2" charset="2"/>
              <a:buChar char="§"/>
            </a:pPr>
            <a:r>
              <a:rPr lang="en-US" sz="1600" dirty="0"/>
              <a:t>IoT assists in smarter control, avails information easily, and minimize human effort (Georgescu &amp; </a:t>
            </a:r>
            <a:r>
              <a:rPr lang="en-US" sz="1600" dirty="0" err="1"/>
              <a:t>Popescul</a:t>
            </a:r>
            <a:r>
              <a:rPr lang="en-US" sz="1600" dirty="0"/>
              <a:t>. 2016).</a:t>
            </a:r>
          </a:p>
          <a:p>
            <a:pPr>
              <a:lnSpc>
                <a:spcPct val="90000"/>
              </a:lnSpc>
              <a:buFont typeface="Wingdings" panose="05000000000000000000" pitchFamily="2" charset="2"/>
              <a:buChar char="§"/>
            </a:pPr>
            <a:r>
              <a:rPr lang="en-US" sz="1600" dirty="0"/>
              <a:t>Cybercrime on the rise.</a:t>
            </a:r>
          </a:p>
          <a:p>
            <a:pPr>
              <a:lnSpc>
                <a:spcPct val="90000"/>
              </a:lnSpc>
              <a:buFont typeface="Wingdings" panose="05000000000000000000" pitchFamily="2" charset="2"/>
              <a:buChar char="§"/>
            </a:pPr>
            <a:r>
              <a:rPr lang="en-US" sz="1600" dirty="0"/>
              <a:t>IoT increases cyber risk. </a:t>
            </a:r>
          </a:p>
          <a:p>
            <a:pPr>
              <a:lnSpc>
                <a:spcPct val="90000"/>
              </a:lnSpc>
              <a:buFont typeface="Wingdings" panose="05000000000000000000" pitchFamily="2" charset="2"/>
              <a:buChar char="§"/>
            </a:pPr>
            <a:r>
              <a:rPr lang="en-US" sz="1600" dirty="0"/>
              <a:t>Associated with security and privacy  challenges. </a:t>
            </a:r>
          </a:p>
          <a:p>
            <a:pPr>
              <a:lnSpc>
                <a:spcPct val="90000"/>
              </a:lnSpc>
              <a:buFont typeface="Wingdings" panose="05000000000000000000" pitchFamily="2" charset="2"/>
              <a:buChar char="§"/>
            </a:pPr>
            <a:r>
              <a:rPr lang="en-US" sz="1600" dirty="0"/>
              <a:t>Downplayed commercial impacts of cyber risk increase on Internet of Things. </a:t>
            </a:r>
          </a:p>
          <a:p>
            <a:pPr>
              <a:lnSpc>
                <a:spcPct val="90000"/>
              </a:lnSpc>
              <a:buFont typeface="Wingdings" panose="05000000000000000000" pitchFamily="2" charset="2"/>
              <a:buChar char="§"/>
            </a:pPr>
            <a:endParaRPr lang="en-US" sz="1600" dirty="0"/>
          </a:p>
        </p:txBody>
      </p:sp>
      <p:sp>
        <p:nvSpPr>
          <p:cNvPr id="3" name="Title 2"/>
          <p:cNvSpPr>
            <a:spLocks noGrp="1"/>
          </p:cNvSpPr>
          <p:nvPr>
            <p:ph type="title"/>
          </p:nvPr>
        </p:nvSpPr>
        <p:spPr>
          <a:xfrm>
            <a:off x="-101880" y="1524000"/>
            <a:ext cx="2768880" cy="4745141"/>
          </a:xfrm>
        </p:spPr>
        <p:txBody>
          <a:bodyPr>
            <a:normAutofit/>
          </a:bodyPr>
          <a:lstStyle/>
          <a:p>
            <a:pPr algn="r"/>
            <a:r>
              <a:rPr lang="en-US" sz="2000" b="1" dirty="0">
                <a:solidFill>
                  <a:schemeClr val="tx1"/>
                </a:solidFill>
              </a:rPr>
              <a:t>Introduction</a:t>
            </a:r>
          </a:p>
        </p:txBody>
      </p:sp>
    </p:spTree>
    <p:extLst>
      <p:ext uri="{BB962C8B-B14F-4D97-AF65-F5344CB8AC3E}">
        <p14:creationId xmlns:p14="http://schemas.microsoft.com/office/powerpoint/2010/main" val="559660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4A4FD6-EB8E-3398-BD8E-017875242B3B}"/>
              </a:ext>
            </a:extLst>
          </p:cNvPr>
          <p:cNvPicPr>
            <a:picLocks noGrp="1" noChangeAspect="1" noChangeArrowheads="1"/>
          </p:cNvPicPr>
          <p:nvPr>
            <p:ph sz="quarter" idx="13"/>
          </p:nvPr>
        </p:nvPicPr>
        <p:blipFill rotWithShape="1">
          <a:blip r:embed="rId4">
            <a:extLst>
              <a:ext uri="{28A0092B-C50C-407E-A947-70E740481C1C}">
                <a14:useLocalDpi xmlns:a14="http://schemas.microsoft.com/office/drawing/2010/main" val="0"/>
              </a:ext>
            </a:extLst>
          </a:blip>
          <a:srcRect l="11390" r="13610"/>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94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828800"/>
            <a:ext cx="8229600" cy="4075176"/>
          </a:xfrm>
        </p:spPr>
        <p:txBody>
          <a:bodyPr>
            <a:normAutofit/>
          </a:bodyPr>
          <a:lstStyle/>
          <a:p>
            <a:pPr algn="l">
              <a:buFont typeface="Wingdings" panose="05000000000000000000" pitchFamily="2" charset="2"/>
              <a:buChar char="§"/>
            </a:pPr>
            <a:r>
              <a:rPr lang="en-US" sz="1600" dirty="0"/>
              <a:t>A collective network of interconnected devices and the technology facilitating their communication (Patel et al., 2016). </a:t>
            </a:r>
          </a:p>
          <a:p>
            <a:pPr algn="l">
              <a:buFont typeface="Wingdings" panose="05000000000000000000" pitchFamily="2" charset="2"/>
              <a:buChar char="§"/>
            </a:pPr>
            <a:r>
              <a:rPr lang="en-US" sz="1600" dirty="0"/>
              <a:t>An integration of everyday “things” with the internet. </a:t>
            </a:r>
          </a:p>
          <a:p>
            <a:pPr algn="l">
              <a:buFont typeface="Wingdings" panose="05000000000000000000" pitchFamily="2" charset="2"/>
              <a:buChar char="§"/>
            </a:pPr>
            <a:r>
              <a:rPr lang="en-US" sz="1600" dirty="0"/>
              <a:t>Characterized by; interconnectivity, heterogeneity, dynamic changes, and enormous scale (Patel et al., 2016). </a:t>
            </a:r>
          </a:p>
          <a:p>
            <a:pPr algn="l">
              <a:buFont typeface="Wingdings" panose="05000000000000000000" pitchFamily="2" charset="2"/>
              <a:buChar char="§"/>
            </a:pPr>
            <a:r>
              <a:rPr lang="en-US" sz="1600" dirty="0"/>
              <a:t>IoT-enabling technologies: </a:t>
            </a:r>
          </a:p>
          <a:p>
            <a:pPr algn="l">
              <a:buFont typeface="Wingdings" panose="05000000000000000000" pitchFamily="2" charset="2"/>
              <a:buChar char="§"/>
            </a:pPr>
            <a:r>
              <a:rPr lang="en-US" sz="1600" dirty="0"/>
              <a:t>	a) Technologies to acquire contextual information.</a:t>
            </a:r>
          </a:p>
          <a:p>
            <a:pPr algn="l">
              <a:buFont typeface="Wingdings" panose="05000000000000000000" pitchFamily="2" charset="2"/>
              <a:buChar char="§"/>
            </a:pPr>
            <a:r>
              <a:rPr lang="en-US" sz="1600" dirty="0"/>
              <a:t>	b) Contextual information-processing technologies</a:t>
            </a:r>
          </a:p>
          <a:p>
            <a:pPr algn="l">
              <a:buFont typeface="Wingdings" panose="05000000000000000000" pitchFamily="2" charset="2"/>
              <a:buChar char="§"/>
            </a:pPr>
            <a:r>
              <a:rPr lang="en-US" sz="1600" dirty="0"/>
              <a:t>	c) Security and privacy technologies.</a:t>
            </a:r>
          </a:p>
          <a:p>
            <a:pPr algn="l">
              <a:buFont typeface="Wingdings" panose="05000000000000000000" pitchFamily="2" charset="2"/>
              <a:buChar char="§"/>
            </a:pPr>
            <a:r>
              <a:rPr lang="en-US" sz="1600" dirty="0"/>
              <a:t>IoT include; Home automation, biometric security systems, wearable health monitors, and smart cars. </a:t>
            </a:r>
          </a:p>
        </p:txBody>
      </p:sp>
      <p:sp>
        <p:nvSpPr>
          <p:cNvPr id="3" name="Title 2"/>
          <p:cNvSpPr>
            <a:spLocks noGrp="1"/>
          </p:cNvSpPr>
          <p:nvPr>
            <p:ph type="title"/>
          </p:nvPr>
        </p:nvSpPr>
        <p:spPr>
          <a:xfrm>
            <a:off x="609600" y="954024"/>
            <a:ext cx="7055380" cy="405448"/>
          </a:xfrm>
        </p:spPr>
        <p:txBody>
          <a:bodyPr/>
          <a:lstStyle/>
          <a:p>
            <a:r>
              <a:rPr lang="en-US" sz="2000" b="1" dirty="0">
                <a:solidFill>
                  <a:schemeClr val="tx1"/>
                </a:solidFill>
              </a:rPr>
              <a:t>Internet of Things</a:t>
            </a:r>
          </a:p>
        </p:txBody>
      </p:sp>
    </p:spTree>
    <p:extLst>
      <p:ext uri="{BB962C8B-B14F-4D97-AF65-F5344CB8AC3E}">
        <p14:creationId xmlns:p14="http://schemas.microsoft.com/office/powerpoint/2010/main" val="426395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1853248"/>
            <a:ext cx="8229600" cy="4075176"/>
          </a:xfrm>
        </p:spPr>
        <p:txBody>
          <a:bodyPr>
            <a:normAutofit/>
          </a:bodyPr>
          <a:lstStyle/>
          <a:p>
            <a:pPr algn="l">
              <a:buFont typeface="Wingdings" panose="05000000000000000000" pitchFamily="2" charset="2"/>
              <a:buChar char="§"/>
            </a:pPr>
            <a:endParaRPr lang="en-US" sz="1800" b="1" dirty="0"/>
          </a:p>
          <a:p>
            <a:pPr marL="0" indent="0" algn="l">
              <a:buNone/>
            </a:pPr>
            <a:r>
              <a:rPr lang="en-US" sz="1800" b="1" dirty="0"/>
              <a:t>IoT Benefits</a:t>
            </a:r>
            <a:endParaRPr lang="en-US" sz="1600" dirty="0"/>
          </a:p>
          <a:p>
            <a:pPr algn="l">
              <a:buFont typeface="Wingdings" panose="05000000000000000000" pitchFamily="2" charset="2"/>
              <a:buChar char="§"/>
            </a:pPr>
            <a:r>
              <a:rPr lang="en-US" sz="1600" dirty="0"/>
              <a:t>Increased operational efficiency</a:t>
            </a:r>
          </a:p>
          <a:p>
            <a:pPr algn="l">
              <a:buFont typeface="Wingdings" panose="05000000000000000000" pitchFamily="2" charset="2"/>
              <a:buChar char="§"/>
            </a:pPr>
            <a:r>
              <a:rPr lang="en-US" sz="1600" dirty="0"/>
              <a:t>Enhanced productivity</a:t>
            </a:r>
          </a:p>
          <a:p>
            <a:pPr algn="l">
              <a:buFont typeface="Wingdings" panose="05000000000000000000" pitchFamily="2" charset="2"/>
              <a:buChar char="§"/>
            </a:pPr>
            <a:r>
              <a:rPr lang="en-US" sz="1600" dirty="0"/>
              <a:t>Improved physical safety (Patel et al., 2016). </a:t>
            </a:r>
          </a:p>
          <a:p>
            <a:pPr algn="l">
              <a:buFont typeface="Wingdings" panose="05000000000000000000" pitchFamily="2" charset="2"/>
              <a:buChar char="§"/>
            </a:pPr>
            <a:r>
              <a:rPr lang="en-US" sz="1600" dirty="0"/>
              <a:t>Time and Cost-effective</a:t>
            </a:r>
          </a:p>
          <a:p>
            <a:pPr algn="l">
              <a:buFont typeface="Wingdings" panose="05000000000000000000" pitchFamily="2" charset="2"/>
              <a:buChar char="§"/>
            </a:pPr>
            <a:r>
              <a:rPr lang="en-US" sz="1600" dirty="0"/>
              <a:t>Ease of real-time information access</a:t>
            </a:r>
          </a:p>
          <a:p>
            <a:pPr algn="l">
              <a:buFont typeface="Wingdings" panose="05000000000000000000" pitchFamily="2" charset="2"/>
              <a:buChar char="§"/>
            </a:pPr>
            <a:r>
              <a:rPr lang="en-US" sz="1600" dirty="0"/>
              <a:t>Better resource management (Ali et al., 2019). </a:t>
            </a:r>
          </a:p>
          <a:p>
            <a:pPr algn="l">
              <a:buFont typeface="Wingdings" panose="05000000000000000000" pitchFamily="2" charset="2"/>
              <a:buChar char="§"/>
            </a:pPr>
            <a:r>
              <a:rPr lang="en-US" sz="1600" dirty="0"/>
              <a:t>Facilitate consumer technology advancement.</a:t>
            </a:r>
          </a:p>
          <a:p>
            <a:pPr algn="l">
              <a:buFont typeface="Wingdings" panose="05000000000000000000" pitchFamily="2" charset="2"/>
              <a:buChar char="§"/>
            </a:pPr>
            <a:endParaRPr lang="en-US" sz="1600" dirty="0"/>
          </a:p>
        </p:txBody>
      </p:sp>
      <p:sp>
        <p:nvSpPr>
          <p:cNvPr id="3" name="Title 2"/>
          <p:cNvSpPr>
            <a:spLocks noGrp="1"/>
          </p:cNvSpPr>
          <p:nvPr>
            <p:ph type="title"/>
          </p:nvPr>
        </p:nvSpPr>
        <p:spPr>
          <a:xfrm>
            <a:off x="533400" y="1421924"/>
            <a:ext cx="7055380" cy="862648"/>
          </a:xfrm>
        </p:spPr>
        <p:txBody>
          <a:bodyPr/>
          <a:lstStyle/>
          <a:p>
            <a:r>
              <a:rPr lang="en-US" sz="2000" b="1" dirty="0"/>
              <a:t>Internet of Things</a:t>
            </a:r>
          </a:p>
        </p:txBody>
      </p:sp>
    </p:spTree>
    <p:extLst>
      <p:ext uri="{BB962C8B-B14F-4D97-AF65-F5344CB8AC3E}">
        <p14:creationId xmlns:p14="http://schemas.microsoft.com/office/powerpoint/2010/main" val="180191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752600"/>
            <a:ext cx="8229600" cy="4075176"/>
          </a:xfrm>
        </p:spPr>
        <p:txBody>
          <a:bodyPr>
            <a:normAutofit/>
          </a:bodyPr>
          <a:lstStyle/>
          <a:p>
            <a:pPr algn="l">
              <a:buFont typeface="Wingdings" panose="05000000000000000000" pitchFamily="2" charset="2"/>
              <a:buChar char="§"/>
            </a:pPr>
            <a:endParaRPr lang="en-US" sz="1600" dirty="0"/>
          </a:p>
          <a:p>
            <a:pPr algn="l">
              <a:buFont typeface="Wingdings" panose="05000000000000000000" pitchFamily="2" charset="2"/>
              <a:buChar char="§"/>
            </a:pPr>
            <a:r>
              <a:rPr lang="en-US" sz="1600" dirty="0"/>
              <a:t>Security and privacy threat</a:t>
            </a:r>
          </a:p>
          <a:p>
            <a:pPr algn="l">
              <a:buFont typeface="Wingdings" panose="05000000000000000000" pitchFamily="2" charset="2"/>
              <a:buChar char="§"/>
            </a:pPr>
            <a:r>
              <a:rPr lang="en-US" sz="1600" dirty="0"/>
              <a:t>Over-reliance on technology. </a:t>
            </a:r>
          </a:p>
          <a:p>
            <a:pPr algn="l">
              <a:buFont typeface="Wingdings" panose="05000000000000000000" pitchFamily="2" charset="2"/>
              <a:buChar char="§"/>
            </a:pPr>
            <a:r>
              <a:rPr lang="en-US" sz="1600" dirty="0"/>
              <a:t>Massive job losses. </a:t>
            </a:r>
          </a:p>
          <a:p>
            <a:pPr algn="l">
              <a:buFont typeface="Wingdings" panose="05000000000000000000" pitchFamily="2" charset="2"/>
              <a:buChar char="§"/>
            </a:pPr>
            <a:r>
              <a:rPr lang="en-US" sz="1600" dirty="0"/>
              <a:t>Technical complexity (Patel et al., 2016). </a:t>
            </a:r>
          </a:p>
          <a:p>
            <a:pPr algn="l">
              <a:buFont typeface="Wingdings" panose="05000000000000000000" pitchFamily="2" charset="2"/>
              <a:buChar char="§"/>
            </a:pPr>
            <a:r>
              <a:rPr lang="en-US" sz="1600" dirty="0"/>
              <a:t>Initial deployment of IoT devices is costly and time-consuming (Bihayani et al., 2016)</a:t>
            </a:r>
          </a:p>
          <a:p>
            <a:pPr algn="l">
              <a:buFont typeface="Wingdings" panose="05000000000000000000" pitchFamily="2" charset="2"/>
              <a:buChar char="§"/>
            </a:pPr>
            <a:r>
              <a:rPr lang="en-US" sz="1600" dirty="0"/>
              <a:t>Increased power dependence.</a:t>
            </a:r>
          </a:p>
          <a:p>
            <a:pPr algn="l">
              <a:buFont typeface="Wingdings" panose="05000000000000000000" pitchFamily="2" charset="2"/>
              <a:buChar char="§"/>
            </a:pPr>
            <a:r>
              <a:rPr lang="en-US" sz="1600" dirty="0"/>
              <a:t>Increased cyber risk. </a:t>
            </a:r>
          </a:p>
        </p:txBody>
      </p:sp>
      <p:sp>
        <p:nvSpPr>
          <p:cNvPr id="3" name="Title 2"/>
          <p:cNvSpPr>
            <a:spLocks noGrp="1"/>
          </p:cNvSpPr>
          <p:nvPr>
            <p:ph type="title"/>
          </p:nvPr>
        </p:nvSpPr>
        <p:spPr>
          <a:xfrm>
            <a:off x="477982" y="1447800"/>
            <a:ext cx="7055380" cy="1400530"/>
          </a:xfrm>
        </p:spPr>
        <p:txBody>
          <a:bodyPr/>
          <a:lstStyle/>
          <a:p>
            <a:r>
              <a:rPr lang="en-US" sz="2000" b="1" dirty="0"/>
              <a:t>IoT Concerns</a:t>
            </a:r>
          </a:p>
        </p:txBody>
      </p:sp>
    </p:spTree>
    <p:extLst>
      <p:ext uri="{BB962C8B-B14F-4D97-AF65-F5344CB8AC3E}">
        <p14:creationId xmlns:p14="http://schemas.microsoft.com/office/powerpoint/2010/main" val="417839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974273"/>
            <a:ext cx="8229600" cy="3962400"/>
          </a:xfrm>
        </p:spPr>
        <p:txBody>
          <a:bodyPr>
            <a:normAutofit/>
          </a:bodyPr>
          <a:lstStyle/>
          <a:p>
            <a:pPr algn="l">
              <a:buFont typeface="Wingdings" panose="05000000000000000000" pitchFamily="2" charset="2"/>
              <a:buChar char="§"/>
            </a:pPr>
            <a:r>
              <a:rPr lang="en-US" sz="1600" dirty="0"/>
              <a:t>All devices connected to IoT are potentially at risk of a cyber attack (Interpol, 2022). </a:t>
            </a:r>
          </a:p>
          <a:p>
            <a:pPr algn="l">
              <a:buFont typeface="Wingdings" panose="05000000000000000000" pitchFamily="2" charset="2"/>
              <a:buChar char="§"/>
            </a:pPr>
            <a:r>
              <a:rPr lang="en-US" sz="1600" dirty="0"/>
              <a:t>IoT devices are built for simple tasks – They lack strong security procedures.</a:t>
            </a:r>
          </a:p>
          <a:p>
            <a:pPr algn="l">
              <a:buFont typeface="Wingdings" panose="05000000000000000000" pitchFamily="2" charset="2"/>
              <a:buChar char="§"/>
            </a:pPr>
            <a:r>
              <a:rPr lang="en-US" sz="1600" dirty="0"/>
              <a:t>IoT-related cyber attacks are more severe because of device interconnectedness. </a:t>
            </a:r>
          </a:p>
          <a:p>
            <a:pPr algn="l">
              <a:buFont typeface="Wingdings" panose="05000000000000000000" pitchFamily="2" charset="2"/>
              <a:buChar char="§"/>
            </a:pPr>
            <a:r>
              <a:rPr lang="en-US" sz="1600" dirty="0"/>
              <a:t>Lack of cyber security awareness among IoT users contributes to high IoT cybercrimes. </a:t>
            </a:r>
          </a:p>
          <a:p>
            <a:pPr algn="l">
              <a:buFont typeface="Wingdings" panose="05000000000000000000" pitchFamily="2" charset="2"/>
              <a:buChar char="§"/>
            </a:pPr>
            <a:r>
              <a:rPr lang="en-US" sz="1600" dirty="0"/>
              <a:t>Global IoT industry grew from $190 billion in 2018 to $742 billion in 2020, and projected to reach $1.1 trillion by 2026 (Bennett, 2022).</a:t>
            </a:r>
          </a:p>
          <a:p>
            <a:pPr algn="l">
              <a:buFont typeface="Wingdings" panose="05000000000000000000" pitchFamily="2" charset="2"/>
              <a:buChar char="§"/>
            </a:pPr>
            <a:r>
              <a:rPr lang="en-US" sz="1600" dirty="0"/>
              <a:t>IoT cyber attacks rose by 215.7% to 32.7 million in 2018 (Bennett, 2022).</a:t>
            </a:r>
          </a:p>
          <a:p>
            <a:pPr algn="l">
              <a:buFont typeface="Wingdings" panose="05000000000000000000" pitchFamily="2" charset="2"/>
              <a:buChar char="§"/>
            </a:pPr>
            <a:endParaRPr lang="en-US" sz="1600" dirty="0"/>
          </a:p>
        </p:txBody>
      </p:sp>
      <p:sp>
        <p:nvSpPr>
          <p:cNvPr id="3" name="Title 2"/>
          <p:cNvSpPr>
            <a:spLocks noGrp="1"/>
          </p:cNvSpPr>
          <p:nvPr>
            <p:ph type="title"/>
          </p:nvPr>
        </p:nvSpPr>
        <p:spPr>
          <a:xfrm>
            <a:off x="318655" y="1274008"/>
            <a:ext cx="7055380" cy="1400530"/>
          </a:xfrm>
        </p:spPr>
        <p:txBody>
          <a:bodyPr/>
          <a:lstStyle/>
          <a:p>
            <a:r>
              <a:rPr lang="en-US" sz="2000" b="1" dirty="0"/>
              <a:t>Cybercrimes on Internet of Things</a:t>
            </a:r>
          </a:p>
        </p:txBody>
      </p:sp>
    </p:spTree>
    <p:extLst>
      <p:ext uri="{BB962C8B-B14F-4D97-AF65-F5344CB8AC3E}">
        <p14:creationId xmlns:p14="http://schemas.microsoft.com/office/powerpoint/2010/main" val="16476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981200"/>
            <a:ext cx="8229600" cy="3962400"/>
          </a:xfrm>
        </p:spPr>
        <p:txBody>
          <a:bodyPr>
            <a:normAutofit/>
          </a:bodyPr>
          <a:lstStyle/>
          <a:p>
            <a:pPr algn="l">
              <a:buFont typeface="Wingdings" panose="05000000000000000000" pitchFamily="2" charset="2"/>
              <a:buChar char="§"/>
            </a:pPr>
            <a:r>
              <a:rPr lang="en-US" sz="1600" dirty="0"/>
              <a:t>IoT cybercrimes breach data security and privacy. </a:t>
            </a:r>
          </a:p>
          <a:p>
            <a:pPr marL="0" indent="0" algn="l">
              <a:buNone/>
            </a:pPr>
            <a:r>
              <a:rPr lang="en-US" sz="1600" dirty="0"/>
              <a:t>      The most common IoT cyber attacks are;</a:t>
            </a:r>
          </a:p>
          <a:p>
            <a:pPr marL="0" indent="0" algn="l">
              <a:buNone/>
            </a:pPr>
            <a:r>
              <a:rPr lang="en-US" sz="1600" dirty="0"/>
              <a:t>	i) Eavesdropping</a:t>
            </a:r>
          </a:p>
          <a:p>
            <a:pPr marL="0" indent="0" algn="l">
              <a:buNone/>
            </a:pPr>
            <a:r>
              <a:rPr lang="en-US" sz="1600" dirty="0"/>
              <a:t>	ii) Privilege escalation attack</a:t>
            </a:r>
          </a:p>
          <a:p>
            <a:pPr marL="0" indent="0" algn="l">
              <a:buNone/>
            </a:pPr>
            <a:r>
              <a:rPr lang="en-US" sz="1600" dirty="0"/>
              <a:t>        iii) Brute force attack</a:t>
            </a:r>
          </a:p>
          <a:p>
            <a:pPr marL="0" indent="0" algn="l">
              <a:buNone/>
            </a:pPr>
            <a:r>
              <a:rPr lang="en-US" sz="1600" dirty="0"/>
              <a:t>	iv) Malicious node injection</a:t>
            </a:r>
          </a:p>
          <a:p>
            <a:pPr marL="0" indent="0" algn="l">
              <a:buNone/>
            </a:pPr>
            <a:r>
              <a:rPr lang="en-US" sz="1600" dirty="0"/>
              <a:t>	v) Firmware hijacking (Petrosyan, 2022).</a:t>
            </a:r>
          </a:p>
          <a:p>
            <a:pPr marL="0" indent="0" algn="l">
              <a:buNone/>
            </a:pPr>
            <a:r>
              <a:rPr lang="en-US" sz="1600" dirty="0"/>
              <a:t>	vi) Distributed-Denial-of-Service (DDoS) </a:t>
            </a:r>
          </a:p>
          <a:p>
            <a:pPr marL="0" indent="0" algn="l">
              <a:buNone/>
            </a:pPr>
            <a:r>
              <a:rPr lang="en-US" sz="1600" dirty="0"/>
              <a:t>       vii) Physical tampering.</a:t>
            </a:r>
          </a:p>
        </p:txBody>
      </p:sp>
      <p:sp>
        <p:nvSpPr>
          <p:cNvPr id="3" name="Title 2"/>
          <p:cNvSpPr>
            <a:spLocks noGrp="1"/>
          </p:cNvSpPr>
          <p:nvPr>
            <p:ph type="title"/>
          </p:nvPr>
        </p:nvSpPr>
        <p:spPr>
          <a:xfrm>
            <a:off x="464127" y="1280935"/>
            <a:ext cx="7055380" cy="1400530"/>
          </a:xfrm>
        </p:spPr>
        <p:txBody>
          <a:bodyPr/>
          <a:lstStyle/>
          <a:p>
            <a:r>
              <a:rPr lang="en-US" sz="2000" b="1" dirty="0"/>
              <a:t>Cybercrimes on Internet of Things</a:t>
            </a:r>
          </a:p>
        </p:txBody>
      </p:sp>
    </p:spTree>
    <p:extLst>
      <p:ext uri="{BB962C8B-B14F-4D97-AF65-F5344CB8AC3E}">
        <p14:creationId xmlns:p14="http://schemas.microsoft.com/office/powerpoint/2010/main" val="43392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76534" y="1752600"/>
            <a:ext cx="8229600" cy="4876800"/>
          </a:xfrm>
        </p:spPr>
        <p:txBody>
          <a:bodyPr>
            <a:normAutofit/>
          </a:bodyPr>
          <a:lstStyle/>
          <a:p>
            <a:pPr algn="l">
              <a:buFont typeface="Wingdings" panose="05000000000000000000" pitchFamily="2" charset="2"/>
              <a:buChar char="§"/>
            </a:pPr>
            <a:r>
              <a:rPr lang="en-US" sz="1600" dirty="0"/>
              <a:t>Zscaler reports that encrypted attacks increased by 260% from 2019 to 2020, while attacks on IoT devices by 700% (Hernandez, 2021). </a:t>
            </a:r>
          </a:p>
          <a:p>
            <a:pPr algn="l">
              <a:buFont typeface="Wingdings" panose="05000000000000000000" pitchFamily="2" charset="2"/>
              <a:buChar char="§"/>
            </a:pPr>
            <a:r>
              <a:rPr lang="en-US" sz="1800" dirty="0"/>
              <a:t>IoT cyber risk is increasing steadily due to three main reasons:</a:t>
            </a:r>
          </a:p>
          <a:p>
            <a:pPr marL="457207" lvl="1" indent="0" algn="l">
              <a:buNone/>
            </a:pPr>
            <a:r>
              <a:rPr lang="en-US" sz="1600" dirty="0"/>
              <a:t> 	a) Lack of security software- Only 24% of IoT devices utilized encryption                       as of 2021 (Hernandez, 2021). </a:t>
            </a:r>
          </a:p>
          <a:p>
            <a:pPr marL="457207" lvl="1" indent="0" algn="l">
              <a:buNone/>
            </a:pPr>
            <a:r>
              <a:rPr lang="en-US" sz="1600" dirty="0"/>
              <a:t>	b) Lack of cyber security awareness.</a:t>
            </a:r>
          </a:p>
          <a:p>
            <a:pPr marL="457207" lvl="1" indent="0" algn="l">
              <a:buNone/>
            </a:pPr>
            <a:r>
              <a:rPr lang="en-US" sz="1600" dirty="0"/>
              <a:t>	c) Large attack surface- Countless hackers’ entry points. </a:t>
            </a:r>
          </a:p>
          <a:p>
            <a:pPr marL="342900" lvl="1" indent="-342900" algn="l">
              <a:buFont typeface="Wingdings" panose="05000000000000000000" pitchFamily="2" charset="2"/>
              <a:buChar char="§"/>
            </a:pPr>
            <a:r>
              <a:rPr lang="en-US" sz="1600" dirty="0">
                <a:solidFill>
                  <a:schemeClr val="tx1"/>
                </a:solidFill>
              </a:rPr>
              <a:t>The most attacked devices are CCTVs and digital video recorders such as home and car automation devices. </a:t>
            </a:r>
          </a:p>
          <a:p>
            <a:pPr marL="342900" lvl="1" indent="-342900" algn="l">
              <a:buFont typeface="Wingdings" panose="05000000000000000000" pitchFamily="2" charset="2"/>
              <a:buChar char="§"/>
            </a:pPr>
            <a:r>
              <a:rPr lang="en-US" sz="1600" dirty="0">
                <a:solidFill>
                  <a:schemeClr val="tx1"/>
                </a:solidFill>
              </a:rPr>
              <a:t>Most IoT devices by major brands like Garmin, Transcend, Halfords, and Road Angel use simple-to-hack default passwords (Hernandez, 2021). </a:t>
            </a:r>
          </a:p>
          <a:p>
            <a:pPr marL="342900" indent="-342900" algn="l">
              <a:buFont typeface="Arial" pitchFamily="34" charset="0"/>
              <a:buChar char="•"/>
            </a:pPr>
            <a:endParaRPr lang="en-US" sz="1800" dirty="0"/>
          </a:p>
        </p:txBody>
      </p:sp>
      <p:sp>
        <p:nvSpPr>
          <p:cNvPr id="3" name="Title 2"/>
          <p:cNvSpPr>
            <a:spLocks noGrp="1"/>
          </p:cNvSpPr>
          <p:nvPr>
            <p:ph type="title"/>
          </p:nvPr>
        </p:nvSpPr>
        <p:spPr>
          <a:xfrm>
            <a:off x="476534" y="1052335"/>
            <a:ext cx="7055380" cy="1400530"/>
          </a:xfrm>
        </p:spPr>
        <p:txBody>
          <a:bodyPr/>
          <a:lstStyle/>
          <a:p>
            <a:r>
              <a:rPr lang="en-US" sz="2000" b="1" dirty="0"/>
              <a:t>Cyber Risk on Internet of Things</a:t>
            </a:r>
          </a:p>
        </p:txBody>
      </p:sp>
    </p:spTree>
    <p:extLst>
      <p:ext uri="{BB962C8B-B14F-4D97-AF65-F5344CB8AC3E}">
        <p14:creationId xmlns:p14="http://schemas.microsoft.com/office/powerpoint/2010/main" val="215815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77982" y="1792224"/>
            <a:ext cx="8229600" cy="4075176"/>
          </a:xfrm>
        </p:spPr>
        <p:txBody>
          <a:bodyPr>
            <a:normAutofit/>
          </a:bodyPr>
          <a:lstStyle/>
          <a:p>
            <a:pPr marL="342900" indent="-342900" algn="l">
              <a:buFont typeface="Arial" pitchFamily="34" charset="0"/>
              <a:buChar char="•"/>
            </a:pPr>
            <a:endParaRPr lang="en-US" sz="1600" dirty="0"/>
          </a:p>
          <a:p>
            <a:pPr marL="342900" indent="-342900" algn="l">
              <a:buFont typeface="Arial" pitchFamily="34" charset="0"/>
              <a:buChar char="•"/>
            </a:pPr>
            <a:r>
              <a:rPr lang="en-US" sz="1600" dirty="0"/>
              <a:t>Diminishing customer trust.</a:t>
            </a:r>
          </a:p>
          <a:p>
            <a:pPr marL="342900" indent="-342900" algn="l">
              <a:buFont typeface="Arial" pitchFamily="34" charset="0"/>
              <a:buChar char="•"/>
            </a:pPr>
            <a:r>
              <a:rPr lang="en-US" sz="1600" dirty="0"/>
              <a:t>Increased need of cyber security measures. </a:t>
            </a:r>
          </a:p>
          <a:p>
            <a:pPr marL="342900" indent="-342900" algn="l">
              <a:buFont typeface="Arial" pitchFamily="34" charset="0"/>
              <a:buChar char="•"/>
            </a:pPr>
            <a:r>
              <a:rPr lang="en-US" sz="1600" dirty="0"/>
              <a:t>Reputational damage.</a:t>
            </a:r>
          </a:p>
          <a:p>
            <a:pPr marL="342900" indent="-342900" algn="l">
              <a:buFont typeface="Arial" pitchFamily="34" charset="0"/>
              <a:buChar char="•"/>
            </a:pPr>
            <a:r>
              <a:rPr lang="en-US" sz="1600" dirty="0"/>
              <a:t>Data breach or loss.</a:t>
            </a:r>
          </a:p>
          <a:p>
            <a:pPr marL="342900" indent="-342900" algn="l">
              <a:buFont typeface="Arial" pitchFamily="34" charset="0"/>
              <a:buChar char="•"/>
            </a:pPr>
            <a:r>
              <a:rPr lang="en-US" sz="1600" dirty="0"/>
              <a:t>Increased need for cyber security literacy. </a:t>
            </a:r>
          </a:p>
          <a:p>
            <a:pPr marL="342900" indent="-342900" algn="l">
              <a:buFont typeface="Arial" pitchFamily="34" charset="0"/>
              <a:buChar char="•"/>
            </a:pPr>
            <a:r>
              <a:rPr lang="en-US" sz="1600" dirty="0"/>
              <a:t>Lags consumer technology development. </a:t>
            </a:r>
          </a:p>
          <a:p>
            <a:pPr marL="342900" indent="-342900" algn="l">
              <a:buFont typeface="Arial" pitchFamily="34" charset="0"/>
              <a:buChar char="•"/>
            </a:pPr>
            <a:r>
              <a:rPr lang="en-US" sz="1600" dirty="0"/>
              <a:t>Reversion to analog devices and systems. </a:t>
            </a:r>
          </a:p>
          <a:p>
            <a:pPr marL="342900" indent="-342900" algn="l">
              <a:buFont typeface="Arial" pitchFamily="34" charset="0"/>
              <a:buChar char="•"/>
            </a:pPr>
            <a:endParaRPr lang="en-US" sz="1600" dirty="0"/>
          </a:p>
        </p:txBody>
      </p:sp>
      <p:sp>
        <p:nvSpPr>
          <p:cNvPr id="3" name="Title 2"/>
          <p:cNvSpPr>
            <a:spLocks noGrp="1"/>
          </p:cNvSpPr>
          <p:nvPr>
            <p:ph type="title"/>
          </p:nvPr>
        </p:nvSpPr>
        <p:spPr>
          <a:xfrm>
            <a:off x="457200" y="1524000"/>
            <a:ext cx="7055380" cy="1400530"/>
          </a:xfrm>
        </p:spPr>
        <p:txBody>
          <a:bodyPr/>
          <a:lstStyle/>
          <a:p>
            <a:r>
              <a:rPr lang="en-US" sz="2000" b="1" dirty="0"/>
              <a:t>Impacts of Cyber Risk on Internet of Things</a:t>
            </a:r>
          </a:p>
        </p:txBody>
      </p:sp>
    </p:spTree>
    <p:extLst>
      <p:ext uri="{BB962C8B-B14F-4D97-AF65-F5344CB8AC3E}">
        <p14:creationId xmlns:p14="http://schemas.microsoft.com/office/powerpoint/2010/main" val="107392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1046</TotalTime>
  <Words>4149</Words>
  <Application>Microsoft Office PowerPoint</Application>
  <PresentationFormat>On-screen Show (4:3)</PresentationFormat>
  <Paragraphs>202</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vt:lpstr>
      <vt:lpstr>Commercial Impacts of Cyber Risk On the Internet of Things(IOT)</vt:lpstr>
      <vt:lpstr>Introduction</vt:lpstr>
      <vt:lpstr>Internet of Things</vt:lpstr>
      <vt:lpstr>Internet of Things</vt:lpstr>
      <vt:lpstr>IoT Concerns</vt:lpstr>
      <vt:lpstr>Cybercrimes on Internet of Things</vt:lpstr>
      <vt:lpstr>Cybercrimes on Internet of Things</vt:lpstr>
      <vt:lpstr>Cyber Risk on Internet of Things</vt:lpstr>
      <vt:lpstr>Impacts of Cyber Risk on Internet of Things</vt:lpstr>
      <vt:lpstr>Commercial Impacts of Cyber Risk on Internet of Things</vt:lpstr>
      <vt:lpstr>Commercial Impacts of Cyber Risk on Internet of Things</vt:lpstr>
      <vt:lpstr>Commercial Impacts of Cyber Risk on Internet of Things</vt:lpstr>
      <vt:lpstr>Countermeasure Efforts</vt:lpstr>
      <vt:lpstr>Potential Solutions</vt:lpstr>
      <vt:lpstr>Potential Solutions</vt:lpstr>
      <vt:lpstr>Conclusion</vt:lpstr>
      <vt:lpstr>Direct Quotes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Impact of Cyber Risk on Internet of Things (IOT)</dc:title>
  <dc:creator>user</dc:creator>
  <cp:lastModifiedBy>Masetty, Dinesh</cp:lastModifiedBy>
  <cp:revision>969</cp:revision>
  <dcterms:created xsi:type="dcterms:W3CDTF">2022-11-26T01:50:32Z</dcterms:created>
  <dcterms:modified xsi:type="dcterms:W3CDTF">2022-12-05T02:11:51Z</dcterms:modified>
</cp:coreProperties>
</file>