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56" r:id="rId5"/>
    <p:sldId id="266" r:id="rId6"/>
    <p:sldId id="265" r:id="rId7"/>
    <p:sldId id="267" r:id="rId8"/>
    <p:sldId id="262" r:id="rId9"/>
    <p:sldId id="268" r:id="rId10"/>
    <p:sldId id="288" r:id="rId11"/>
    <p:sldId id="290" r:id="rId12"/>
    <p:sldId id="291" r:id="rId13"/>
    <p:sldId id="292" r:id="rId14"/>
    <p:sldId id="286" r:id="rId15"/>
    <p:sldId id="287" r:id="rId16"/>
    <p:sldId id="293" r:id="rId17"/>
    <p:sldId id="272" r:id="rId18"/>
    <p:sldId id="283" r:id="rId19"/>
    <p:sldId id="284" r:id="rId20"/>
    <p:sldId id="273" r:id="rId21"/>
    <p:sldId id="285" r:id="rId22"/>
    <p:sldId id="276" r:id="rId23"/>
    <p:sldId id="278" r:id="rId24"/>
    <p:sldId id="279" r:id="rId25"/>
    <p:sldId id="280" r:id="rId26"/>
    <p:sldId id="281" r:id="rId27"/>
    <p:sldId id="282"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6"/>
            <p14:sldId id="265"/>
            <p14:sldId id="267"/>
            <p14:sldId id="262"/>
            <p14:sldId id="268"/>
            <p14:sldId id="288"/>
            <p14:sldId id="290"/>
            <p14:sldId id="291"/>
            <p14:sldId id="292"/>
            <p14:sldId id="286"/>
            <p14:sldId id="287"/>
            <p14:sldId id="293"/>
            <p14:sldId id="272"/>
            <p14:sldId id="283"/>
            <p14:sldId id="284"/>
            <p14:sldId id="273"/>
            <p14:sldId id="285"/>
            <p14:sldId id="276"/>
            <p14:sldId id="278"/>
            <p14:sldId id="279"/>
            <p14:sldId id="280"/>
            <p14:sldId id="281"/>
            <p14:sldId id="282"/>
            <p14:sldId id="29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426608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6/18/2022</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MARKETING &amp; RETAIL </a:t>
            </a:r>
            <a:r>
              <a:rPr lang="en-US" dirty="0" smtClean="0"/>
              <a:t>ANALYSIS</a:t>
            </a:r>
            <a:br>
              <a:rPr lang="en-US" dirty="0" smtClean="0"/>
            </a:br>
            <a:r>
              <a:rPr lang="en-US" sz="2800" dirty="0" smtClean="0"/>
              <a:t>Milestone 1 - DSBA</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By,</a:t>
            </a:r>
            <a:endParaRPr lang="en-US" dirty="0"/>
          </a:p>
          <a:p>
            <a:r>
              <a:rPr lang="en-US" dirty="0"/>
              <a:t>Pathanjali </a:t>
            </a:r>
            <a:r>
              <a:rPr lang="en-US" dirty="0" smtClean="0"/>
              <a:t>Srinivasan.</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283335" y="1517960"/>
            <a:ext cx="7438265" cy="5340040"/>
          </a:xfrm>
        </p:spPr>
        <p:txBody>
          <a:bodyPr>
            <a:noAutofit/>
          </a:bodyPr>
          <a:lstStyle/>
          <a:p>
            <a:pPr>
              <a:lnSpc>
                <a:spcPct val="100000"/>
              </a:lnSpc>
              <a:spcBef>
                <a:spcPts val="800"/>
              </a:spcBef>
              <a:spcAft>
                <a:spcPts val="800"/>
              </a:spcAft>
            </a:pPr>
            <a:r>
              <a:rPr lang="en-US" dirty="0" smtClean="0"/>
              <a:t>Bivariate Analysis:</a:t>
            </a:r>
            <a:endParaRPr lang="en-US" dirty="0"/>
          </a:p>
          <a:p>
            <a:pPr marL="285750" indent="-285750">
              <a:lnSpc>
                <a:spcPct val="100000"/>
              </a:lnSpc>
              <a:spcBef>
                <a:spcPts val="800"/>
              </a:spcBef>
              <a:spcAft>
                <a:spcPts val="800"/>
              </a:spcAft>
              <a:buFont typeface="Arial" panose="020B0604020202020204" pitchFamily="34" charset="0"/>
              <a:buChar char="•"/>
            </a:pPr>
            <a:r>
              <a:rPr lang="en-US" dirty="0"/>
              <a:t>‘Classic cars’ are visibly the most selling product line followed by ‘Vintage cars’ and so on..</a:t>
            </a:r>
          </a:p>
          <a:p>
            <a:pPr marL="285750" indent="-285750">
              <a:lnSpc>
                <a:spcPct val="100000"/>
              </a:lnSpc>
              <a:spcBef>
                <a:spcPts val="800"/>
              </a:spcBef>
              <a:spcAft>
                <a:spcPts val="800"/>
              </a:spcAft>
              <a:buFont typeface="Arial" panose="020B0604020202020204" pitchFamily="34" charset="0"/>
              <a:buChar char="•"/>
            </a:pPr>
            <a:r>
              <a:rPr lang="en-US" dirty="0" smtClean="0"/>
              <a:t>Countries </a:t>
            </a:r>
            <a:r>
              <a:rPr lang="en-US" dirty="0"/>
              <a:t>that have highest orders are USA, followed by Spain and France. </a:t>
            </a:r>
          </a:p>
          <a:p>
            <a:pPr marL="285750" indent="-285750">
              <a:lnSpc>
                <a:spcPct val="100000"/>
              </a:lnSpc>
              <a:spcBef>
                <a:spcPts val="800"/>
              </a:spcBef>
              <a:spcAft>
                <a:spcPts val="800"/>
              </a:spcAft>
              <a:buFont typeface="Arial" panose="020B0604020202020204" pitchFamily="34" charset="0"/>
              <a:buChar char="•"/>
            </a:pPr>
            <a:r>
              <a:rPr lang="en-US" dirty="0"/>
              <a:t>Ireland and Philippines are the least consuming countries.</a:t>
            </a:r>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smtClean="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7" name="Picture 6"/>
          <p:cNvPicPr>
            <a:picLocks noChangeAspect="1"/>
          </p:cNvPicPr>
          <p:nvPr/>
        </p:nvPicPr>
        <p:blipFill>
          <a:blip r:embed="rId2"/>
          <a:stretch>
            <a:fillRect/>
          </a:stretch>
        </p:blipFill>
        <p:spPr>
          <a:xfrm>
            <a:off x="1022261" y="3668087"/>
            <a:ext cx="5711824" cy="2966209"/>
          </a:xfrm>
          <a:prstGeom prst="rect">
            <a:avLst/>
          </a:prstGeom>
        </p:spPr>
      </p:pic>
      <p:pic>
        <p:nvPicPr>
          <p:cNvPr id="8" name="Picture 7"/>
          <p:cNvPicPr>
            <a:picLocks noChangeAspect="1"/>
          </p:cNvPicPr>
          <p:nvPr/>
        </p:nvPicPr>
        <p:blipFill>
          <a:blip r:embed="rId3"/>
          <a:stretch>
            <a:fillRect/>
          </a:stretch>
        </p:blipFill>
        <p:spPr>
          <a:xfrm>
            <a:off x="7263640" y="1729058"/>
            <a:ext cx="4486275" cy="4495800"/>
          </a:xfrm>
          <a:prstGeom prst="rect">
            <a:avLst/>
          </a:prstGeom>
        </p:spPr>
      </p:pic>
    </p:spTree>
    <p:extLst>
      <p:ext uri="{BB962C8B-B14F-4D97-AF65-F5344CB8AC3E}">
        <p14:creationId xmlns:p14="http://schemas.microsoft.com/office/powerpoint/2010/main" val="24641074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283335" y="1517960"/>
            <a:ext cx="11603863" cy="5340040"/>
          </a:xfrm>
        </p:spPr>
        <p:txBody>
          <a:bodyPr>
            <a:noAutofit/>
          </a:bodyPr>
          <a:lstStyle/>
          <a:p>
            <a:pPr>
              <a:lnSpc>
                <a:spcPct val="100000"/>
              </a:lnSpc>
              <a:spcBef>
                <a:spcPts val="800"/>
              </a:spcBef>
              <a:spcAft>
                <a:spcPts val="800"/>
              </a:spcAft>
            </a:pPr>
            <a:r>
              <a:rPr lang="en-US" dirty="0" smtClean="0"/>
              <a:t>Multivariate analysis</a:t>
            </a:r>
          </a:p>
          <a:p>
            <a:pPr>
              <a:lnSpc>
                <a:spcPct val="100000"/>
              </a:lnSpc>
              <a:spcBef>
                <a:spcPts val="800"/>
              </a:spcBef>
              <a:spcAft>
                <a:spcPts val="800"/>
              </a:spcAft>
            </a:pPr>
            <a:r>
              <a:rPr lang="en-US" dirty="0"/>
              <a:t>The heatmap shows the high correlation between two variables SALES and PRICEEACH. Also variable MSRP and PRICEEACH have a high correlation shown in above heatmap</a:t>
            </a:r>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smtClean="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7" name="Picture 6"/>
          <p:cNvPicPr>
            <a:picLocks noChangeAspect="1"/>
          </p:cNvPicPr>
          <p:nvPr/>
        </p:nvPicPr>
        <p:blipFill>
          <a:blip r:embed="rId2"/>
          <a:stretch>
            <a:fillRect/>
          </a:stretch>
        </p:blipFill>
        <p:spPr>
          <a:xfrm>
            <a:off x="283335" y="2680790"/>
            <a:ext cx="6256941" cy="4017904"/>
          </a:xfrm>
          <a:prstGeom prst="rect">
            <a:avLst/>
          </a:prstGeom>
        </p:spPr>
      </p:pic>
      <p:pic>
        <p:nvPicPr>
          <p:cNvPr id="8" name="Picture 7">
            <a:extLst>
              <a:ext uri="{FF2B5EF4-FFF2-40B4-BE49-F238E27FC236}">
                <a16:creationId xmlns:a16="http://schemas.microsoft.com/office/drawing/2014/main" xmlns="" id="{B93FAB5A-036D-4996-AC08-498A887768C6}"/>
              </a:ext>
            </a:extLst>
          </p:cNvPr>
          <p:cNvPicPr>
            <a:picLocks noChangeAspect="1"/>
          </p:cNvPicPr>
          <p:nvPr/>
        </p:nvPicPr>
        <p:blipFill>
          <a:blip r:embed="rId3"/>
          <a:stretch>
            <a:fillRect/>
          </a:stretch>
        </p:blipFill>
        <p:spPr>
          <a:xfrm>
            <a:off x="6787357" y="2566490"/>
            <a:ext cx="5124481" cy="3986679"/>
          </a:xfrm>
          <a:prstGeom prst="rect">
            <a:avLst/>
          </a:prstGeom>
        </p:spPr>
      </p:pic>
    </p:spTree>
    <p:extLst>
      <p:ext uri="{BB962C8B-B14F-4D97-AF65-F5344CB8AC3E}">
        <p14:creationId xmlns:p14="http://schemas.microsoft.com/office/powerpoint/2010/main" val="22186146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283335" y="1596980"/>
            <a:ext cx="11603863" cy="4636395"/>
          </a:xfrm>
        </p:spPr>
        <p:txBody>
          <a:bodyPr>
            <a:noAutofit/>
          </a:bodyPr>
          <a:lstStyle/>
          <a:p>
            <a:pPr>
              <a:lnSpc>
                <a:spcPct val="100000"/>
              </a:lnSpc>
              <a:spcBef>
                <a:spcPts val="800"/>
              </a:spcBef>
              <a:spcAft>
                <a:spcPts val="800"/>
              </a:spcAft>
            </a:pPr>
            <a:r>
              <a:rPr lang="en-US" dirty="0" smtClean="0"/>
              <a:t>Multivariate analysis inference:</a:t>
            </a:r>
          </a:p>
          <a:p>
            <a:pPr marL="285750" indent="-285750">
              <a:lnSpc>
                <a:spcPct val="100000"/>
              </a:lnSpc>
              <a:spcBef>
                <a:spcPts val="800"/>
              </a:spcBef>
              <a:spcAft>
                <a:spcPts val="800"/>
              </a:spcAft>
              <a:buFont typeface="Arial" panose="020B0604020202020204" pitchFamily="34" charset="0"/>
              <a:buChar char="•"/>
            </a:pPr>
            <a:r>
              <a:rPr lang="en-US" dirty="0"/>
              <a:t>Variables ‘Sales’ and ‘Price each’ have highest positive Correlation(0.81) and Variables ‘Days_since_lastorder’ and ‘MSRP’ have highest negative Correlation(-0.52)</a:t>
            </a:r>
          </a:p>
          <a:p>
            <a:pPr marL="285750" indent="-285750">
              <a:lnSpc>
                <a:spcPct val="100000"/>
              </a:lnSpc>
              <a:spcBef>
                <a:spcPts val="800"/>
              </a:spcBef>
              <a:spcAft>
                <a:spcPts val="800"/>
              </a:spcAft>
              <a:buFont typeface="Arial" panose="020B0604020202020204" pitchFamily="34" charset="0"/>
              <a:buChar char="•"/>
            </a:pPr>
            <a:r>
              <a:rPr lang="en-US" dirty="0"/>
              <a:t>From the </a:t>
            </a:r>
            <a:r>
              <a:rPr lang="en-US" dirty="0" smtClean="0"/>
              <a:t>previous plots </a:t>
            </a:r>
            <a:r>
              <a:rPr lang="en-US" dirty="0"/>
              <a:t>, we can see that none of the variables are symmetric. </a:t>
            </a:r>
          </a:p>
          <a:p>
            <a:pPr marL="285750" indent="-285750">
              <a:lnSpc>
                <a:spcPct val="100000"/>
              </a:lnSpc>
              <a:spcBef>
                <a:spcPts val="800"/>
              </a:spcBef>
              <a:spcAft>
                <a:spcPts val="800"/>
              </a:spcAft>
              <a:buFont typeface="Arial" panose="020B0604020202020204" pitchFamily="34" charset="0"/>
              <a:buChar char="•"/>
            </a:pPr>
            <a:r>
              <a:rPr lang="en-US" dirty="0"/>
              <a:t>Variables ‘Sales’ and ‘Price each’ have almost  linear relation ship between them.</a:t>
            </a:r>
          </a:p>
          <a:p>
            <a:pPr marL="285750" indent="-285750">
              <a:lnSpc>
                <a:spcPct val="100000"/>
              </a:lnSpc>
              <a:spcBef>
                <a:spcPts val="800"/>
              </a:spcBef>
              <a:spcAft>
                <a:spcPts val="800"/>
              </a:spcAft>
              <a:buFont typeface="Arial" panose="020B0604020202020204" pitchFamily="34" charset="0"/>
              <a:buChar char="•"/>
            </a:pPr>
            <a:r>
              <a:rPr lang="en-US" dirty="0"/>
              <a:t>From the plots , we can see there is higher spread of data along the trend line for MSRP compared to Price </a:t>
            </a:r>
            <a:r>
              <a:rPr lang="en-US" dirty="0" smtClean="0"/>
              <a:t>each so </a:t>
            </a:r>
            <a:r>
              <a:rPr lang="en-US" dirty="0"/>
              <a:t>we need to maximize sales by identifying respective items for which there is higher price change</a:t>
            </a:r>
            <a:r>
              <a:rPr lang="en-US" dirty="0" smtClean="0"/>
              <a:t>.</a:t>
            </a:r>
          </a:p>
          <a:p>
            <a:pPr marL="285750" indent="-285750">
              <a:lnSpc>
                <a:spcPct val="100000"/>
              </a:lnSpc>
              <a:spcBef>
                <a:spcPts val="800"/>
              </a:spcBef>
              <a:spcAft>
                <a:spcPts val="800"/>
              </a:spcAft>
              <a:buFont typeface="Arial" panose="020B0604020202020204" pitchFamily="34" charset="0"/>
              <a:buChar char="•"/>
            </a:pPr>
            <a:r>
              <a:rPr lang="en-US" dirty="0"/>
              <a:t>The pair plot shows the data in most  variables are normally distributed</a:t>
            </a:r>
          </a:p>
          <a:p>
            <a:pPr marL="285750" indent="-285750">
              <a:lnSpc>
                <a:spcPct val="100000"/>
              </a:lnSpc>
              <a:spcBef>
                <a:spcPts val="800"/>
              </a:spcBef>
              <a:spcAft>
                <a:spcPts val="800"/>
              </a:spcAft>
              <a:buFont typeface="Arial" panose="020B0604020202020204" pitchFamily="34" charset="0"/>
              <a:buChar char="•"/>
            </a:pPr>
            <a:r>
              <a:rPr lang="en-US" dirty="0"/>
              <a:t>There’s visible correlation between Quantity Ordered, Sales, MSRP and </a:t>
            </a:r>
            <a:r>
              <a:rPr lang="en-US" dirty="0" smtClean="0"/>
              <a:t>Price each</a:t>
            </a:r>
            <a:r>
              <a:rPr lang="en-US" dirty="0"/>
              <a:t>.</a:t>
            </a:r>
          </a:p>
          <a:p>
            <a:pPr marL="285750" indent="-285750">
              <a:lnSpc>
                <a:spcPct val="100000"/>
              </a:lnSpc>
              <a:spcBef>
                <a:spcPts val="800"/>
              </a:spcBef>
              <a:spcAft>
                <a:spcPts val="800"/>
              </a:spcAft>
              <a:buFont typeface="Arial" panose="020B0604020202020204" pitchFamily="34" charset="0"/>
              <a:buChar char="•"/>
            </a:pPr>
            <a:r>
              <a:rPr lang="en-US" dirty="0"/>
              <a:t>Other variables don’t show any signs of correlation</a:t>
            </a:r>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smtClean="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41322884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283335" y="1384300"/>
            <a:ext cx="11423561" cy="5473700"/>
          </a:xfrm>
        </p:spPr>
        <p:txBody>
          <a:bodyPr>
            <a:noAutofit/>
          </a:bodyPr>
          <a:lstStyle/>
          <a:p>
            <a:pPr>
              <a:lnSpc>
                <a:spcPct val="100000"/>
              </a:lnSpc>
              <a:spcBef>
                <a:spcPts val="800"/>
              </a:spcBef>
              <a:spcAft>
                <a:spcPts val="800"/>
              </a:spcAft>
            </a:pPr>
            <a:r>
              <a:rPr lang="en-US" dirty="0" smtClean="0"/>
              <a:t>Sales trend </a:t>
            </a:r>
            <a:r>
              <a:rPr lang="en-US" dirty="0"/>
              <a:t>per different time period </a:t>
            </a:r>
            <a:r>
              <a:rPr lang="en-US" dirty="0" smtClean="0"/>
              <a:t>:</a:t>
            </a:r>
            <a:endParaRPr lang="en-US" dirty="0"/>
          </a:p>
          <a:p>
            <a:pPr marL="285750" indent="-285750">
              <a:lnSpc>
                <a:spcPct val="100000"/>
              </a:lnSpc>
              <a:spcBef>
                <a:spcPts val="800"/>
              </a:spcBef>
              <a:spcAft>
                <a:spcPts val="800"/>
              </a:spcAft>
              <a:buFont typeface="Arial" panose="020B0604020202020204" pitchFamily="34" charset="0"/>
              <a:buChar char="•"/>
            </a:pPr>
            <a:r>
              <a:rPr lang="en-US" dirty="0" smtClean="0"/>
              <a:t>Yearly </a:t>
            </a:r>
            <a:r>
              <a:rPr lang="en-US" dirty="0"/>
              <a:t>trend in sales decreasing in 2020 from 2018 with 2019 having highest sales.</a:t>
            </a:r>
          </a:p>
          <a:p>
            <a:pPr marL="285750" indent="-285750">
              <a:lnSpc>
                <a:spcPct val="100000"/>
              </a:lnSpc>
              <a:spcBef>
                <a:spcPts val="800"/>
              </a:spcBef>
              <a:spcAft>
                <a:spcPts val="800"/>
              </a:spcAft>
              <a:buFont typeface="Arial" panose="020B0604020202020204" pitchFamily="34" charset="0"/>
              <a:buChar char="•"/>
            </a:pPr>
            <a:r>
              <a:rPr lang="en-US" dirty="0"/>
              <a:t>Quarterly &amp; Monthly sales having increasing trend with seasonality – indicating sales increases in Q4</a:t>
            </a:r>
          </a:p>
          <a:p>
            <a:pPr marL="285750" indent="-285750">
              <a:lnSpc>
                <a:spcPct val="100000"/>
              </a:lnSpc>
              <a:spcBef>
                <a:spcPts val="800"/>
              </a:spcBef>
              <a:spcAft>
                <a:spcPts val="800"/>
              </a:spcAft>
              <a:buFont typeface="Arial" panose="020B0604020202020204" pitchFamily="34" charset="0"/>
              <a:buChar char="•"/>
            </a:pPr>
            <a:endParaRPr lang="en-US" dirty="0"/>
          </a:p>
          <a:p>
            <a:pPr marL="285750" indent="-285750">
              <a:lnSpc>
                <a:spcPct val="100000"/>
              </a:lnSpc>
              <a:spcBef>
                <a:spcPts val="800"/>
              </a:spcBef>
              <a:spcAft>
                <a:spcPts val="800"/>
              </a:spcAft>
              <a:buFont typeface="Arial" panose="020B0604020202020204" pitchFamily="34" charset="0"/>
              <a:buChar char="•"/>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smtClean="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92653" y="2724893"/>
            <a:ext cx="8172928" cy="3935734"/>
          </a:xfrm>
          <a:prstGeom prst="rect">
            <a:avLst/>
          </a:prstGeom>
        </p:spPr>
      </p:pic>
    </p:spTree>
    <p:extLst>
      <p:ext uri="{BB962C8B-B14F-4D97-AF65-F5344CB8AC3E}">
        <p14:creationId xmlns:p14="http://schemas.microsoft.com/office/powerpoint/2010/main" val="5675414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Inferences &amp; Summary</a:t>
            </a:r>
            <a:endParaRPr lang="en-US" dirty="0"/>
          </a:p>
        </p:txBody>
      </p:sp>
      <p:sp>
        <p:nvSpPr>
          <p:cNvPr id="3" name="Content Placeholder 2"/>
          <p:cNvSpPr>
            <a:spLocks noGrp="1"/>
          </p:cNvSpPr>
          <p:nvPr>
            <p:ph idx="1"/>
          </p:nvPr>
        </p:nvSpPr>
        <p:spPr>
          <a:xfrm>
            <a:off x="293095" y="1633870"/>
            <a:ext cx="11603863" cy="4857081"/>
          </a:xfrm>
        </p:spPr>
        <p:txBody>
          <a:bodyPr>
            <a:noAutofit/>
          </a:bodyPr>
          <a:lstStyle/>
          <a:p>
            <a:pPr marL="285750" indent="-285750">
              <a:lnSpc>
                <a:spcPct val="100000"/>
              </a:lnSpc>
              <a:spcBef>
                <a:spcPts val="800"/>
              </a:spcBef>
              <a:spcAft>
                <a:spcPts val="800"/>
              </a:spcAft>
              <a:buFont typeface="Arial" panose="020B0604020202020204" pitchFamily="34" charset="0"/>
              <a:buChar char="•"/>
            </a:pPr>
            <a:r>
              <a:rPr lang="en-US" dirty="0"/>
              <a:t>The sales of large size deal is almost remain stagnant over the years and it </a:t>
            </a:r>
            <a:r>
              <a:rPr lang="en-US" dirty="0" smtClean="0"/>
              <a:t>can </a:t>
            </a:r>
            <a:r>
              <a:rPr lang="en-US" dirty="0"/>
              <a:t>be presumed that the company should focus on getting large size chunk projects.</a:t>
            </a:r>
          </a:p>
          <a:p>
            <a:pPr marL="285750" indent="-285750">
              <a:lnSpc>
                <a:spcPct val="100000"/>
              </a:lnSpc>
              <a:spcBef>
                <a:spcPts val="800"/>
              </a:spcBef>
              <a:spcAft>
                <a:spcPts val="800"/>
              </a:spcAft>
              <a:buFont typeface="Arial" panose="020B0604020202020204" pitchFamily="34" charset="0"/>
              <a:buChar char="•"/>
            </a:pPr>
            <a:r>
              <a:rPr lang="en-US" dirty="0"/>
              <a:t>Maximum </a:t>
            </a:r>
            <a:r>
              <a:rPr lang="en-US" dirty="0" smtClean="0"/>
              <a:t>number </a:t>
            </a:r>
            <a:r>
              <a:rPr lang="en-US" dirty="0"/>
              <a:t>of deals are medium type of </a:t>
            </a:r>
            <a:r>
              <a:rPr lang="en-US" dirty="0" smtClean="0"/>
              <a:t>deal size</a:t>
            </a:r>
            <a:endParaRPr lang="en-US" dirty="0"/>
          </a:p>
          <a:p>
            <a:pPr marL="285750" indent="-285750">
              <a:lnSpc>
                <a:spcPct val="100000"/>
              </a:lnSpc>
              <a:spcBef>
                <a:spcPts val="800"/>
              </a:spcBef>
              <a:spcAft>
                <a:spcPts val="800"/>
              </a:spcAft>
              <a:buFont typeface="Arial" panose="020B0604020202020204" pitchFamily="34" charset="0"/>
              <a:buChar char="•"/>
            </a:pPr>
            <a:r>
              <a:rPr lang="en-US" dirty="0"/>
              <a:t>Deals having larger </a:t>
            </a:r>
            <a:r>
              <a:rPr lang="en-US" dirty="0" smtClean="0"/>
              <a:t>deal size </a:t>
            </a:r>
            <a:r>
              <a:rPr lang="en-US" dirty="0"/>
              <a:t>across sales are minimum as compared to medium and smaller </a:t>
            </a:r>
            <a:r>
              <a:rPr lang="en-US" dirty="0" smtClean="0"/>
              <a:t>deal size</a:t>
            </a:r>
            <a:endParaRPr lang="en-US" dirty="0"/>
          </a:p>
          <a:p>
            <a:pPr marL="285750" indent="-285750">
              <a:lnSpc>
                <a:spcPct val="100000"/>
              </a:lnSpc>
              <a:spcBef>
                <a:spcPts val="800"/>
              </a:spcBef>
              <a:spcAft>
                <a:spcPts val="800"/>
              </a:spcAft>
              <a:buFont typeface="Arial" panose="020B0604020202020204" pitchFamily="34" charset="0"/>
              <a:buChar char="•"/>
            </a:pPr>
            <a:r>
              <a:rPr lang="en-US" dirty="0"/>
              <a:t>In sales across </a:t>
            </a:r>
            <a:r>
              <a:rPr lang="en-US" dirty="0" smtClean="0"/>
              <a:t>product line </a:t>
            </a:r>
            <a:r>
              <a:rPr lang="en-US" dirty="0"/>
              <a:t>classic cars have higher number of sales as </a:t>
            </a:r>
            <a:r>
              <a:rPr lang="en-US" dirty="0" smtClean="0"/>
              <a:t>compared </a:t>
            </a:r>
            <a:r>
              <a:rPr lang="en-US" dirty="0"/>
              <a:t>to other cars</a:t>
            </a:r>
          </a:p>
          <a:p>
            <a:pPr marL="285750" indent="-285750">
              <a:lnSpc>
                <a:spcPct val="100000"/>
              </a:lnSpc>
              <a:spcBef>
                <a:spcPts val="800"/>
              </a:spcBef>
              <a:spcAft>
                <a:spcPts val="800"/>
              </a:spcAft>
              <a:buFont typeface="Arial" panose="020B0604020202020204" pitchFamily="34" charset="0"/>
              <a:buChar char="•"/>
            </a:pPr>
            <a:r>
              <a:rPr lang="en-US" dirty="0"/>
              <a:t>The sales of product line like Trucks, buses and motorcycles is in saturation stage and there is very less scope in them.</a:t>
            </a:r>
          </a:p>
          <a:p>
            <a:pPr marL="285750" indent="-285750">
              <a:lnSpc>
                <a:spcPct val="100000"/>
              </a:lnSpc>
              <a:spcBef>
                <a:spcPts val="800"/>
              </a:spcBef>
              <a:spcAft>
                <a:spcPts val="800"/>
              </a:spcAft>
              <a:buFont typeface="Arial" panose="020B0604020202020204" pitchFamily="34" charset="0"/>
              <a:buChar char="•"/>
            </a:pPr>
            <a:r>
              <a:rPr lang="en-US" dirty="0"/>
              <a:t>The </a:t>
            </a:r>
            <a:r>
              <a:rPr lang="en-US" dirty="0" smtClean="0"/>
              <a:t>major </a:t>
            </a:r>
            <a:r>
              <a:rPr lang="en-US" dirty="0"/>
              <a:t>chunk of sales comes from 4 – 5  </a:t>
            </a:r>
            <a:r>
              <a:rPr lang="en-US" dirty="0" smtClean="0"/>
              <a:t>customers therefore </a:t>
            </a:r>
            <a:r>
              <a:rPr lang="en-US" dirty="0"/>
              <a:t>company should focus more on customer scouting in a </a:t>
            </a:r>
            <a:r>
              <a:rPr lang="en-US" dirty="0" smtClean="0"/>
              <a:t>rational way </a:t>
            </a:r>
            <a:r>
              <a:rPr lang="en-US" dirty="0"/>
              <a:t>because </a:t>
            </a:r>
            <a:r>
              <a:rPr lang="en-US" dirty="0" smtClean="0"/>
              <a:t>incase </a:t>
            </a:r>
            <a:r>
              <a:rPr lang="en-US" dirty="0"/>
              <a:t>there is client churn’s it will impact the sales of the company </a:t>
            </a:r>
            <a:r>
              <a:rPr lang="en-US" dirty="0" smtClean="0"/>
              <a:t>greatly.</a:t>
            </a:r>
            <a:endParaRPr lang="en-US" dirty="0"/>
          </a:p>
          <a:p>
            <a:pPr marL="285750" indent="-285750">
              <a:lnSpc>
                <a:spcPct val="100000"/>
              </a:lnSpc>
              <a:spcBef>
                <a:spcPts val="800"/>
              </a:spcBef>
              <a:spcAft>
                <a:spcPts val="800"/>
              </a:spcAft>
              <a:buFont typeface="Arial" panose="020B0604020202020204" pitchFamily="34" charset="0"/>
              <a:buChar char="•"/>
            </a:pPr>
            <a:r>
              <a:rPr lang="en-US" dirty="0"/>
              <a:t>Company have higher amount of Sales in country USA as compare to other country</a:t>
            </a:r>
            <a:r>
              <a:rPr lang="en-US" dirty="0" smtClean="0"/>
              <a:t>.</a:t>
            </a:r>
          </a:p>
          <a:p>
            <a:pPr marL="285750" indent="-285750">
              <a:lnSpc>
                <a:spcPct val="100000"/>
              </a:lnSpc>
              <a:spcBef>
                <a:spcPts val="800"/>
              </a:spcBef>
              <a:spcAft>
                <a:spcPts val="800"/>
              </a:spcAft>
              <a:buFont typeface="Arial" panose="020B0604020202020204" pitchFamily="34" charset="0"/>
              <a:buChar char="•"/>
            </a:pPr>
            <a:r>
              <a:rPr lang="en-US" dirty="0"/>
              <a:t>Euro shopping channel is the most loyal </a:t>
            </a:r>
            <a:r>
              <a:rPr lang="en-US" dirty="0" smtClean="0"/>
              <a:t>customer.</a:t>
            </a:r>
            <a:endParaRPr lang="en-US" dirty="0"/>
          </a:p>
          <a:p>
            <a:pPr marL="285750" indent="-285750">
              <a:lnSpc>
                <a:spcPct val="100000"/>
              </a:lnSpc>
              <a:spcBef>
                <a:spcPts val="800"/>
              </a:spcBef>
              <a:spcAft>
                <a:spcPts val="800"/>
              </a:spcAft>
              <a:buFont typeface="Arial" panose="020B0604020202020204" pitchFamily="34" charset="0"/>
              <a:buChar char="•"/>
            </a:pPr>
            <a:r>
              <a:rPr lang="en-US" dirty="0"/>
              <a:t>Company drives export revenue mainly from large size deals followed by medium size  deals and small size deals therefore </a:t>
            </a:r>
            <a:r>
              <a:rPr lang="en-US" dirty="0" smtClean="0"/>
              <a:t>we </a:t>
            </a:r>
            <a:r>
              <a:rPr lang="en-US" dirty="0"/>
              <a:t>can </a:t>
            </a:r>
            <a:r>
              <a:rPr lang="en-US" dirty="0" smtClean="0"/>
              <a:t>infer </a:t>
            </a:r>
            <a:r>
              <a:rPr lang="en-US" dirty="0"/>
              <a:t>that large size deals is mainly </a:t>
            </a:r>
            <a:r>
              <a:rPr lang="en-US" dirty="0" smtClean="0"/>
              <a:t>from </a:t>
            </a:r>
            <a:r>
              <a:rPr lang="en-US" dirty="0"/>
              <a:t>foreign customers and company should focus on domestic sales as </a:t>
            </a:r>
            <a:r>
              <a:rPr lang="en-US" dirty="0" smtClean="0"/>
              <a:t>well.</a:t>
            </a:r>
            <a:endParaRPr lang="en-US" dirty="0"/>
          </a:p>
        </p:txBody>
      </p:sp>
    </p:spTree>
    <p:extLst>
      <p:ext uri="{BB962C8B-B14F-4D97-AF65-F5344CB8AC3E}">
        <p14:creationId xmlns:p14="http://schemas.microsoft.com/office/powerpoint/2010/main" val="14998684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RFM Segmentation</a:t>
            </a:r>
            <a:endParaRPr lang="en-US" dirty="0"/>
          </a:p>
        </p:txBody>
      </p:sp>
      <p:sp>
        <p:nvSpPr>
          <p:cNvPr id="3" name="Content Placeholder 2"/>
          <p:cNvSpPr>
            <a:spLocks noGrp="1"/>
          </p:cNvSpPr>
          <p:nvPr>
            <p:ph idx="1"/>
          </p:nvPr>
        </p:nvSpPr>
        <p:spPr>
          <a:xfrm>
            <a:off x="399245" y="1621530"/>
            <a:ext cx="11552349" cy="5236470"/>
          </a:xfrm>
        </p:spPr>
        <p:txBody>
          <a:bodyPr>
            <a:normAutofit/>
          </a:bodyPr>
          <a:lstStyle/>
          <a:p>
            <a:pPr marL="285750" indent="-285750">
              <a:buFont typeface="Arial" panose="020B0604020202020204" pitchFamily="34" charset="0"/>
              <a:buChar char="•"/>
            </a:pPr>
            <a:r>
              <a:rPr lang="en-US" sz="1800" dirty="0"/>
              <a:t>Recency, frequency, monetary value (RFM) is a marketing analysis tool used to identify a firm's best clients based on the nature of their spending habits.</a:t>
            </a:r>
          </a:p>
          <a:p>
            <a:pPr marL="285750" indent="-285750">
              <a:buFont typeface="Arial" panose="020B0604020202020204" pitchFamily="34" charset="0"/>
              <a:buChar char="•"/>
            </a:pPr>
            <a:r>
              <a:rPr lang="en-US" sz="1800" dirty="0"/>
              <a:t>An RFM analysis evaluates clients and customers by scoring them in three categories: how recently they've made a purchase, how often they buy, and the size of their purchases.</a:t>
            </a:r>
          </a:p>
          <a:p>
            <a:pPr marL="285750" indent="-285750">
              <a:buFont typeface="Arial" panose="020B0604020202020204" pitchFamily="34" charset="0"/>
              <a:buChar char="•"/>
            </a:pPr>
            <a:r>
              <a:rPr lang="en-US" sz="1800" dirty="0"/>
              <a:t>RFM analysis helps firms reasonably predict which customers are likely to purchase their products again, how much revenue comes from new (versus repeat) clients, and how to turn occasional buyers into habitual ones.</a:t>
            </a:r>
          </a:p>
          <a:p>
            <a:pPr marL="285750" indent="-285750">
              <a:buFont typeface="Arial" panose="020B0604020202020204" pitchFamily="34" charset="0"/>
              <a:buChar char="•"/>
            </a:pPr>
            <a:r>
              <a:rPr lang="en-US" sz="1800" dirty="0" smtClean="0"/>
              <a:t>Customer </a:t>
            </a:r>
            <a:r>
              <a:rPr lang="en-US" sz="1800" dirty="0"/>
              <a:t>Segmentation is done by using KNIME &amp; MS Excel by dividing the data based on Recency, Frequency and Monetary variables by grouping data by variable ‘Order Number</a:t>
            </a:r>
            <a:r>
              <a:rPr lang="en-US" sz="1800" dirty="0" smtClean="0"/>
              <a:t>’.</a:t>
            </a:r>
            <a:endParaRPr lang="en-US" sz="1800" dirty="0"/>
          </a:p>
        </p:txBody>
      </p:sp>
    </p:spTree>
    <p:extLst>
      <p:ext uri="{BB962C8B-B14F-4D97-AF65-F5344CB8AC3E}">
        <p14:creationId xmlns:p14="http://schemas.microsoft.com/office/powerpoint/2010/main" val="9322491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RFM Segmentation</a:t>
            </a:r>
            <a:endParaRPr lang="en-US" dirty="0"/>
          </a:p>
        </p:txBody>
      </p:sp>
      <p:sp>
        <p:nvSpPr>
          <p:cNvPr id="3" name="Content Placeholder 2"/>
          <p:cNvSpPr>
            <a:spLocks noGrp="1"/>
          </p:cNvSpPr>
          <p:nvPr>
            <p:ph idx="1"/>
          </p:nvPr>
        </p:nvSpPr>
        <p:spPr>
          <a:xfrm>
            <a:off x="399245" y="1621530"/>
            <a:ext cx="11552349" cy="5236470"/>
          </a:xfrm>
        </p:spPr>
        <p:txBody>
          <a:bodyPr>
            <a:normAutofit fontScale="85000" lnSpcReduction="10000"/>
          </a:bodyPr>
          <a:lstStyle/>
          <a:p>
            <a:pPr marL="285750" indent="-285750">
              <a:buFont typeface="Arial" panose="020B0604020202020204" pitchFamily="34" charset="0"/>
              <a:buChar char="•"/>
            </a:pPr>
            <a:r>
              <a:rPr lang="en-US" sz="1800" dirty="0"/>
              <a:t>Recency (R) is the most recent customer order which is calculated by taking difference of Order date &amp; current date in Days.</a:t>
            </a:r>
          </a:p>
          <a:p>
            <a:r>
              <a:rPr lang="en-US" sz="1800" dirty="0"/>
              <a:t>	RECENCY in Days = ORDERDATE – Current Date</a:t>
            </a:r>
          </a:p>
          <a:p>
            <a:pPr marL="285750" indent="-285750">
              <a:buFont typeface="Arial" panose="020B0604020202020204" pitchFamily="34" charset="0"/>
              <a:buChar char="•"/>
            </a:pPr>
            <a:r>
              <a:rPr lang="en-US" sz="1800" dirty="0"/>
              <a:t>Frequency (F) is how often the orders are placed by customers, from the excel sheet the variable 	</a:t>
            </a:r>
          </a:p>
          <a:p>
            <a:r>
              <a:rPr lang="en-US" sz="1800" dirty="0"/>
              <a:t>	DAYS_SINCE_LASTORDER.</a:t>
            </a:r>
          </a:p>
          <a:p>
            <a:pPr marL="285750" indent="-285750">
              <a:buFont typeface="Arial" panose="020B0604020202020204" pitchFamily="34" charset="0"/>
              <a:buChar char="•"/>
            </a:pPr>
            <a:r>
              <a:rPr lang="en-US" sz="1800" dirty="0"/>
              <a:t>Monetary (M) sales can be used and we used the calculation of price &amp; Quantity:</a:t>
            </a:r>
          </a:p>
          <a:p>
            <a:r>
              <a:rPr lang="en-US" sz="1800" dirty="0"/>
              <a:t>	Monetary = QUANTITYORDERED * PRICEEACH</a:t>
            </a:r>
          </a:p>
          <a:p>
            <a:r>
              <a:rPr lang="en-US" sz="1800" dirty="0"/>
              <a:t>Following assumptions are made for RFM segmentation:</a:t>
            </a:r>
          </a:p>
          <a:p>
            <a:pPr marL="285750" indent="-285750">
              <a:buFont typeface="Arial" panose="020B0604020202020204" pitchFamily="34" charset="0"/>
              <a:buChar char="•"/>
            </a:pPr>
            <a:r>
              <a:rPr lang="en-US" sz="1800" dirty="0"/>
              <a:t>Assumption 1 – All the prices &amp; sales figure are in same currency.</a:t>
            </a:r>
          </a:p>
          <a:p>
            <a:pPr marL="285750" indent="-285750">
              <a:buFont typeface="Arial" panose="020B0604020202020204" pitchFamily="34" charset="0"/>
              <a:buChar char="•"/>
            </a:pPr>
            <a:r>
              <a:rPr lang="en-US" sz="1800" dirty="0"/>
              <a:t>Assumption 2 – Sales &amp; (Quantity * Price) may or may not be same.</a:t>
            </a:r>
            <a:endParaRPr lang="en-US" sz="1800" dirty="0"/>
          </a:p>
        </p:txBody>
      </p:sp>
    </p:spTree>
    <p:extLst>
      <p:ext uri="{BB962C8B-B14F-4D97-AF65-F5344CB8AC3E}">
        <p14:creationId xmlns:p14="http://schemas.microsoft.com/office/powerpoint/2010/main" val="34221828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Segmentation using RFM </a:t>
            </a:r>
            <a:r>
              <a:rPr lang="en-US" dirty="0" smtClean="0"/>
              <a:t>analysis</a:t>
            </a:r>
            <a:endParaRPr lang="en-US" dirty="0"/>
          </a:p>
        </p:txBody>
      </p:sp>
      <p:sp>
        <p:nvSpPr>
          <p:cNvPr id="3" name="Content Placeholder 2"/>
          <p:cNvSpPr>
            <a:spLocks noGrp="1"/>
          </p:cNvSpPr>
          <p:nvPr>
            <p:ph idx="1"/>
          </p:nvPr>
        </p:nvSpPr>
        <p:spPr>
          <a:xfrm>
            <a:off x="387438" y="1621530"/>
            <a:ext cx="7017914" cy="5236470"/>
          </a:xfrm>
        </p:spPr>
        <p:txBody>
          <a:bodyPr>
            <a:normAutofit fontScale="92500" lnSpcReduction="10000"/>
          </a:bodyPr>
          <a:lstStyle/>
          <a:p>
            <a:pPr marL="285750" indent="-285750">
              <a:buFont typeface="Arial" panose="020B0604020202020204" pitchFamily="34" charset="0"/>
              <a:buChar char="•"/>
            </a:pPr>
            <a:r>
              <a:rPr lang="en-US" sz="1800" dirty="0" smtClean="0"/>
              <a:t>A new</a:t>
            </a:r>
            <a:r>
              <a:rPr lang="en-US" sz="1800" dirty="0"/>
              <a:t> column </a:t>
            </a:r>
            <a:r>
              <a:rPr lang="en-US" sz="1800" dirty="0" smtClean="0"/>
              <a:t>is created called Recency based on the formula mentioned previously. </a:t>
            </a:r>
            <a:endParaRPr lang="en-US" sz="1800" dirty="0"/>
          </a:p>
          <a:p>
            <a:pPr marL="285750" indent="-285750">
              <a:buFont typeface="Arial" panose="020B0604020202020204" pitchFamily="34" charset="0"/>
              <a:buChar char="•"/>
            </a:pPr>
            <a:r>
              <a:rPr lang="en-US" sz="1800" dirty="0"/>
              <a:t>In </a:t>
            </a:r>
            <a:r>
              <a:rPr lang="en-US" sz="1800" dirty="0" smtClean="0"/>
              <a:t>sales column </a:t>
            </a:r>
            <a:r>
              <a:rPr lang="en-US" sz="1800" dirty="0"/>
              <a:t>we get sales amount for each transaction. We can use </a:t>
            </a:r>
            <a:r>
              <a:rPr lang="en-US" sz="1800" dirty="0" smtClean="0"/>
              <a:t>sales parameter </a:t>
            </a:r>
            <a:r>
              <a:rPr lang="en-US" sz="1800" dirty="0"/>
              <a:t>and using an assumption of sum of aggregation </a:t>
            </a:r>
            <a:r>
              <a:rPr lang="en-US" sz="1800" dirty="0" smtClean="0"/>
              <a:t>which we </a:t>
            </a:r>
            <a:r>
              <a:rPr lang="en-US" sz="1800" dirty="0"/>
              <a:t>created </a:t>
            </a:r>
            <a:r>
              <a:rPr lang="en-US" sz="1800" dirty="0" smtClean="0"/>
              <a:t>as a </a:t>
            </a:r>
            <a:r>
              <a:rPr lang="en-US" sz="1800" dirty="0"/>
              <a:t>new column </a:t>
            </a:r>
            <a:r>
              <a:rPr lang="en-US" sz="1800" dirty="0" smtClean="0"/>
              <a:t>called </a:t>
            </a:r>
            <a:r>
              <a:rPr lang="en-US" sz="1800" dirty="0"/>
              <a:t>Monetary</a:t>
            </a:r>
          </a:p>
          <a:p>
            <a:pPr marL="285750" indent="-285750">
              <a:buFont typeface="Arial" panose="020B0604020202020204" pitchFamily="34" charset="0"/>
              <a:buChar char="•"/>
            </a:pPr>
            <a:r>
              <a:rPr lang="en-US" sz="1800" dirty="0"/>
              <a:t>Then </a:t>
            </a:r>
            <a:r>
              <a:rPr lang="en-US" sz="1800" dirty="0" smtClean="0"/>
              <a:t>we created </a:t>
            </a:r>
            <a:r>
              <a:rPr lang="en-US" sz="1800" dirty="0"/>
              <a:t>3 different bin for each Recency, frequency &amp; Monetary using percentile </a:t>
            </a:r>
            <a:r>
              <a:rPr lang="en-US" sz="1800" dirty="0" smtClean="0"/>
              <a:t>range (</a:t>
            </a:r>
            <a:r>
              <a:rPr lang="en-US" sz="1800" dirty="0"/>
              <a:t>0.0, 0.25, 0.75, 1.0</a:t>
            </a:r>
            <a:r>
              <a:rPr lang="en-US" sz="1800" dirty="0" smtClean="0"/>
              <a:t>). Based </a:t>
            </a:r>
            <a:r>
              <a:rPr lang="en-US" sz="1800" dirty="0"/>
              <a:t>on 3 bin assumption we have considered segments like </a:t>
            </a:r>
            <a:r>
              <a:rPr lang="en-US" sz="1800" dirty="0" smtClean="0"/>
              <a:t>Low (L), Medium (M) </a:t>
            </a:r>
            <a:r>
              <a:rPr lang="en-US" sz="1800" dirty="0"/>
              <a:t>&amp; </a:t>
            </a:r>
            <a:r>
              <a:rPr lang="en-US" sz="1800" dirty="0" smtClean="0"/>
              <a:t>High (H). </a:t>
            </a:r>
            <a:endParaRPr lang="en-US" sz="1800" dirty="0"/>
          </a:p>
          <a:p>
            <a:pPr marL="285750" indent="-285750">
              <a:buFont typeface="Arial" panose="020B0604020202020204" pitchFamily="34" charset="0"/>
              <a:buChar char="•"/>
            </a:pPr>
            <a:r>
              <a:rPr lang="en-US" sz="1800" dirty="0"/>
              <a:t>Finally based on the combination assumption we have considered 4 segments like Loyal , Best , Lost and the customers on the verge of </a:t>
            </a:r>
            <a:r>
              <a:rPr lang="en-US" sz="1800" dirty="0" smtClean="0"/>
              <a:t>Churn.</a:t>
            </a:r>
            <a:endParaRPr lang="en-US" sz="1800" dirty="0"/>
          </a:p>
        </p:txBody>
      </p:sp>
      <p:pic>
        <p:nvPicPr>
          <p:cNvPr id="4" name="Picture 3"/>
          <p:cNvPicPr>
            <a:picLocks noChangeAspect="1"/>
          </p:cNvPicPr>
          <p:nvPr/>
        </p:nvPicPr>
        <p:blipFill>
          <a:blip r:embed="rId2"/>
          <a:stretch>
            <a:fillRect/>
          </a:stretch>
        </p:blipFill>
        <p:spPr>
          <a:xfrm>
            <a:off x="8020453" y="1621530"/>
            <a:ext cx="2849316" cy="4614379"/>
          </a:xfrm>
          <a:prstGeom prst="rect">
            <a:avLst/>
          </a:prstGeom>
        </p:spPr>
      </p:pic>
    </p:spTree>
    <p:extLst>
      <p:ext uri="{BB962C8B-B14F-4D97-AF65-F5344CB8AC3E}">
        <p14:creationId xmlns:p14="http://schemas.microsoft.com/office/powerpoint/2010/main" val="20317213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KNIME Workflow</a:t>
            </a:r>
            <a:endParaRPr lang="en-US" dirty="0"/>
          </a:p>
        </p:txBody>
      </p:sp>
      <p:sp>
        <p:nvSpPr>
          <p:cNvPr id="3" name="Content Placeholder 2"/>
          <p:cNvSpPr>
            <a:spLocks noGrp="1"/>
          </p:cNvSpPr>
          <p:nvPr>
            <p:ph idx="1"/>
          </p:nvPr>
        </p:nvSpPr>
        <p:spPr>
          <a:xfrm>
            <a:off x="226147" y="1517960"/>
            <a:ext cx="11603863" cy="4891563"/>
          </a:xfrm>
        </p:spPr>
        <p:txBody>
          <a:bodyPr>
            <a:noAutofit/>
          </a:bodyPr>
          <a:lstStyle/>
          <a:p>
            <a:pPr>
              <a:lnSpc>
                <a:spcPct val="100000"/>
              </a:lnSpc>
              <a:spcBef>
                <a:spcPts val="800"/>
              </a:spcBef>
              <a:spcAft>
                <a:spcPts val="800"/>
              </a:spcAft>
            </a:pPr>
            <a:r>
              <a:rPr lang="en-US" dirty="0" smtClean="0"/>
              <a:t>KNIME </a:t>
            </a:r>
            <a:r>
              <a:rPr lang="en-US" dirty="0"/>
              <a:t>has been used in areas such as CRM customer data analysis, business intelligence, text mining and financial data analysis or modeling, data analysis and visualization without, or with only minimal, programming.</a:t>
            </a:r>
            <a:endParaRPr lang="en-US" dirty="0" smtClean="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7" name="Content Placeholder 6"/>
          <p:cNvPicPr>
            <a:picLocks noChangeAspect="1"/>
          </p:cNvPicPr>
          <p:nvPr/>
        </p:nvPicPr>
        <p:blipFill>
          <a:blip r:embed="rId2"/>
          <a:stretch>
            <a:fillRect/>
          </a:stretch>
        </p:blipFill>
        <p:spPr>
          <a:xfrm>
            <a:off x="3388676" y="2332742"/>
            <a:ext cx="5278806" cy="4076781"/>
          </a:xfrm>
          <a:prstGeom prst="rect">
            <a:avLst/>
          </a:prstGeom>
        </p:spPr>
      </p:pic>
      <p:sp>
        <p:nvSpPr>
          <p:cNvPr id="8" name="TextBox 7"/>
          <p:cNvSpPr txBox="1"/>
          <p:nvPr/>
        </p:nvSpPr>
        <p:spPr>
          <a:xfrm>
            <a:off x="5432402" y="6522654"/>
            <a:ext cx="1191352" cy="253916"/>
          </a:xfrm>
          <a:prstGeom prst="rect">
            <a:avLst/>
          </a:prstGeom>
          <a:noFill/>
        </p:spPr>
        <p:txBody>
          <a:bodyPr wrap="none" rtlCol="0">
            <a:spAutoFit/>
          </a:bodyPr>
          <a:lstStyle/>
          <a:p>
            <a:r>
              <a:rPr lang="en-US" sz="1050" dirty="0" smtClean="0">
                <a:solidFill>
                  <a:schemeClr val="tx1">
                    <a:lumMod val="65000"/>
                    <a:lumOff val="35000"/>
                  </a:schemeClr>
                </a:solidFill>
              </a:rPr>
              <a:t>KNIME Workflow</a:t>
            </a:r>
            <a:endParaRPr lang="en-IN" sz="1050" dirty="0">
              <a:solidFill>
                <a:schemeClr val="tx1">
                  <a:lumMod val="65000"/>
                  <a:lumOff val="35000"/>
                </a:schemeClr>
              </a:solidFill>
            </a:endParaRPr>
          </a:p>
        </p:txBody>
      </p:sp>
    </p:spTree>
    <p:extLst>
      <p:ext uri="{BB962C8B-B14F-4D97-AF65-F5344CB8AC3E}">
        <p14:creationId xmlns:p14="http://schemas.microsoft.com/office/powerpoint/2010/main" val="16017406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Output of the Workflow</a:t>
            </a:r>
            <a:endParaRPr lang="en-US" dirty="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606840" y="1764137"/>
            <a:ext cx="8989551" cy="4417722"/>
          </a:xfrm>
          <a:prstGeom prst="rect">
            <a:avLst/>
          </a:prstGeom>
        </p:spPr>
      </p:pic>
    </p:spTree>
    <p:extLst>
      <p:ext uri="{BB962C8B-B14F-4D97-AF65-F5344CB8AC3E}">
        <p14:creationId xmlns:p14="http://schemas.microsoft.com/office/powerpoint/2010/main" val="14453306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Text Placeholder 2"/>
          <p:cNvSpPr>
            <a:spLocks noGrp="1"/>
          </p:cNvSpPr>
          <p:nvPr>
            <p:ph type="body" idx="1"/>
          </p:nvPr>
        </p:nvSpPr>
        <p:spPr>
          <a:xfrm>
            <a:off x="5989630" y="1892300"/>
            <a:ext cx="5567408" cy="3213100"/>
          </a:xfrm>
        </p:spPr>
        <p:txBody>
          <a:bodyPr>
            <a:noAutofit/>
          </a:bodyPr>
          <a:lstStyle/>
          <a:p>
            <a:pPr marL="342900" indent="-342900">
              <a:buFont typeface="Arial" panose="020B0604020202020204" pitchFamily="34" charset="0"/>
              <a:buChar char="•"/>
            </a:pPr>
            <a:r>
              <a:rPr lang="en-US" sz="1600" dirty="0"/>
              <a:t>Agenda &amp; Executive Summary of the data</a:t>
            </a:r>
          </a:p>
          <a:p>
            <a:pPr marL="342900" indent="-342900">
              <a:buFont typeface="Arial" panose="020B0604020202020204" pitchFamily="34" charset="0"/>
              <a:buChar char="•"/>
            </a:pPr>
            <a:r>
              <a:rPr lang="en-US" sz="1600" dirty="0"/>
              <a:t>Exploratory </a:t>
            </a:r>
            <a:r>
              <a:rPr lang="en-US" sz="1600" dirty="0" smtClean="0"/>
              <a:t>Data Analysis </a:t>
            </a:r>
            <a:r>
              <a:rPr lang="en-US" sz="1600" dirty="0"/>
              <a:t>and </a:t>
            </a:r>
            <a:r>
              <a:rPr lang="en-US" sz="1600" dirty="0" smtClean="0"/>
              <a:t>Inferences</a:t>
            </a:r>
          </a:p>
          <a:p>
            <a:pPr marL="342900" indent="-342900">
              <a:buFont typeface="Arial" panose="020B0604020202020204" pitchFamily="34" charset="0"/>
              <a:buChar char="•"/>
            </a:pPr>
            <a:r>
              <a:rPr lang="en-US" sz="1600" dirty="0" smtClean="0"/>
              <a:t>RFM Segmentation</a:t>
            </a:r>
            <a:endParaRPr lang="en-US" sz="1600" dirty="0"/>
          </a:p>
          <a:p>
            <a:pPr marL="342900" indent="-342900">
              <a:buFont typeface="Arial" panose="020B0604020202020204" pitchFamily="34" charset="0"/>
              <a:buChar char="•"/>
            </a:pPr>
            <a:r>
              <a:rPr lang="en-US" sz="1600" dirty="0"/>
              <a:t>Customer Segmentation using RFM analysis</a:t>
            </a:r>
          </a:p>
          <a:p>
            <a:pPr marL="342900" indent="-342900">
              <a:buFont typeface="Arial" panose="020B0604020202020204" pitchFamily="34" charset="0"/>
              <a:buChar char="•"/>
            </a:pPr>
            <a:r>
              <a:rPr lang="en-US" sz="1600" dirty="0" smtClean="0"/>
              <a:t>KNIME </a:t>
            </a:r>
            <a:r>
              <a:rPr lang="en-US" sz="1600" dirty="0"/>
              <a:t>Workflow </a:t>
            </a:r>
            <a:r>
              <a:rPr lang="en-US" sz="1600" dirty="0" smtClean="0"/>
              <a:t>&amp; RFM Analysis</a:t>
            </a:r>
          </a:p>
          <a:p>
            <a:pPr marL="342900" indent="-342900">
              <a:buFont typeface="Arial" panose="020B0604020202020204" pitchFamily="34" charset="0"/>
              <a:buChar char="•"/>
            </a:pPr>
            <a:r>
              <a:rPr lang="en-US" sz="1600" dirty="0" smtClean="0"/>
              <a:t>Inferences </a:t>
            </a:r>
            <a:r>
              <a:rPr lang="en-US" sz="1600" dirty="0"/>
              <a:t>from RFM Analysis and identified </a:t>
            </a:r>
            <a:r>
              <a:rPr lang="en-US" sz="1800" dirty="0" smtClean="0"/>
              <a:t>segments</a:t>
            </a:r>
            <a:endParaRPr lang="en-US" sz="1800" dirty="0"/>
          </a:p>
        </p:txBody>
      </p:sp>
      <p:sp>
        <p:nvSpPr>
          <p:cNvPr id="9" name="Text Placeholder 2">
            <a:hlinkClick r:id="rId3" tooltip="Learn More"/>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endParaRPr lang="en-US" sz="1800" dirty="0">
              <a:solidFill>
                <a:srgbClr val="DD462F"/>
              </a:solidFill>
            </a:endParaRP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smtClean="0">
                <a:solidFill>
                  <a:srgbClr val="D24726">
                    <a:alpha val="37000"/>
                  </a:srgbClr>
                </a:solidFill>
              </a:rPr>
              <a:t>(</a:t>
            </a:r>
            <a:endParaRPr lang="en-US" sz="1200" dirty="0">
              <a:solidFill>
                <a:srgbClr val="D24726">
                  <a:alpha val="37000"/>
                </a:srgbClr>
              </a:solidFill>
            </a:endParaRPr>
          </a:p>
        </p:txBody>
      </p:sp>
    </p:spTree>
    <p:extLst>
      <p:ext uri="{BB962C8B-B14F-4D97-AF65-F5344CB8AC3E}">
        <p14:creationId xmlns:p14="http://schemas.microsoft.com/office/powerpoint/2010/main" val="1629560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 from RFM Analysis and identified segments</a:t>
            </a:r>
            <a:endParaRPr lang="en-US" dirty="0"/>
          </a:p>
        </p:txBody>
      </p:sp>
      <p:sp>
        <p:nvSpPr>
          <p:cNvPr id="3" name="Content Placeholder 2"/>
          <p:cNvSpPr>
            <a:spLocks noGrp="1"/>
          </p:cNvSpPr>
          <p:nvPr>
            <p:ph idx="1"/>
          </p:nvPr>
        </p:nvSpPr>
        <p:spPr>
          <a:xfrm>
            <a:off x="283335" y="1517960"/>
            <a:ext cx="11603863" cy="5140417"/>
          </a:xfrm>
        </p:spPr>
        <p:txBody>
          <a:bodyPr>
            <a:noAutofit/>
          </a:bodyPr>
          <a:lstStyle/>
          <a:p>
            <a:pPr>
              <a:lnSpc>
                <a:spcPct val="100000"/>
              </a:lnSpc>
              <a:spcBef>
                <a:spcPts val="800"/>
              </a:spcBef>
              <a:spcAft>
                <a:spcPts val="800"/>
              </a:spcAft>
            </a:pPr>
            <a:r>
              <a:rPr lang="en-US" b="1" dirty="0" smtClean="0"/>
              <a:t>Best Customers</a:t>
            </a:r>
            <a:endParaRPr lang="en-US" b="1" dirty="0" smtClean="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marL="285750" indent="-285750">
              <a:lnSpc>
                <a:spcPct val="100000"/>
              </a:lnSpc>
              <a:spcBef>
                <a:spcPts val="800"/>
              </a:spcBef>
              <a:spcAft>
                <a:spcPts val="800"/>
              </a:spcAft>
              <a:buFont typeface="Arial" panose="020B0604020202020204" pitchFamily="34" charset="0"/>
              <a:buChar char="•"/>
            </a:pPr>
            <a:r>
              <a:rPr lang="en-US" dirty="0"/>
              <a:t>On basis on Recency, frequency &amp; monetary we have grouped our top customers. </a:t>
            </a:r>
          </a:p>
          <a:p>
            <a:pPr marL="285750" indent="-285750">
              <a:lnSpc>
                <a:spcPct val="100000"/>
              </a:lnSpc>
              <a:spcBef>
                <a:spcPts val="800"/>
              </a:spcBef>
              <a:spcAft>
                <a:spcPts val="800"/>
              </a:spcAft>
              <a:buFont typeface="Arial" panose="020B0604020202020204" pitchFamily="34" charset="0"/>
              <a:buChar char="•"/>
            </a:pPr>
            <a:r>
              <a:rPr lang="en-US" dirty="0"/>
              <a:t>We have given the most significance to recency parameter as these customers has recently purchased our products. </a:t>
            </a:r>
          </a:p>
          <a:p>
            <a:pPr marL="285750" indent="-285750">
              <a:lnSpc>
                <a:spcPct val="100000"/>
              </a:lnSpc>
              <a:spcBef>
                <a:spcPts val="800"/>
              </a:spcBef>
              <a:spcAft>
                <a:spcPts val="800"/>
              </a:spcAft>
              <a:buFont typeface="Arial" panose="020B0604020202020204" pitchFamily="34" charset="0"/>
              <a:buChar char="•"/>
            </a:pPr>
            <a:r>
              <a:rPr lang="en-US" dirty="0"/>
              <a:t>Also according to RFM model the most </a:t>
            </a:r>
            <a:r>
              <a:rPr lang="en-US" dirty="0" smtClean="0"/>
              <a:t>importance </a:t>
            </a:r>
            <a:r>
              <a:rPr lang="en-US" dirty="0"/>
              <a:t>is given to recency. Hence we have kept it as our first parameter for selecting top </a:t>
            </a:r>
            <a:r>
              <a:rPr lang="en-US" dirty="0" smtClean="0"/>
              <a:t>customers.</a:t>
            </a:r>
          </a:p>
          <a:p>
            <a:pPr marL="285750" indent="-285750">
              <a:lnSpc>
                <a:spcPct val="100000"/>
              </a:lnSpc>
              <a:spcBef>
                <a:spcPts val="800"/>
              </a:spcBef>
              <a:spcAft>
                <a:spcPts val="800"/>
              </a:spcAft>
              <a:buFont typeface="Arial" panose="020B0604020202020204" pitchFamily="34" charset="0"/>
              <a:buChar char="•"/>
            </a:pPr>
            <a:r>
              <a:rPr lang="en-US" dirty="0" smtClean="0"/>
              <a:t>We </a:t>
            </a:r>
            <a:r>
              <a:rPr lang="en-US" dirty="0"/>
              <a:t>should not loose these customers at any cost as they are the biggest contributors of the business.</a:t>
            </a:r>
            <a:endParaRPr lang="en-US" dirty="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8" name="Picture 7"/>
          <p:cNvPicPr>
            <a:picLocks noChangeAspect="1"/>
          </p:cNvPicPr>
          <p:nvPr/>
        </p:nvPicPr>
        <p:blipFill>
          <a:blip r:embed="rId2"/>
          <a:stretch>
            <a:fillRect/>
          </a:stretch>
        </p:blipFill>
        <p:spPr>
          <a:xfrm>
            <a:off x="307975" y="2047740"/>
            <a:ext cx="11672574" cy="2377252"/>
          </a:xfrm>
          <a:prstGeom prst="rect">
            <a:avLst/>
          </a:prstGeom>
        </p:spPr>
      </p:pic>
    </p:spTree>
    <p:extLst>
      <p:ext uri="{BB962C8B-B14F-4D97-AF65-F5344CB8AC3E}">
        <p14:creationId xmlns:p14="http://schemas.microsoft.com/office/powerpoint/2010/main" val="24679312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 from RFM Analysis and identified segments</a:t>
            </a:r>
            <a:endParaRPr lang="en-US" dirty="0"/>
          </a:p>
        </p:txBody>
      </p:sp>
      <p:sp>
        <p:nvSpPr>
          <p:cNvPr id="3" name="Content Placeholder 2"/>
          <p:cNvSpPr>
            <a:spLocks noGrp="1"/>
          </p:cNvSpPr>
          <p:nvPr>
            <p:ph idx="1"/>
          </p:nvPr>
        </p:nvSpPr>
        <p:spPr>
          <a:xfrm>
            <a:off x="283335" y="1517960"/>
            <a:ext cx="11603863" cy="5140417"/>
          </a:xfrm>
        </p:spPr>
        <p:txBody>
          <a:bodyPr>
            <a:noAutofit/>
          </a:bodyPr>
          <a:lstStyle/>
          <a:p>
            <a:pPr>
              <a:lnSpc>
                <a:spcPct val="100000"/>
              </a:lnSpc>
              <a:spcBef>
                <a:spcPts val="800"/>
              </a:spcBef>
              <a:spcAft>
                <a:spcPts val="800"/>
              </a:spcAft>
            </a:pPr>
            <a:r>
              <a:rPr lang="en-US" b="1" dirty="0" smtClean="0"/>
              <a:t>Loyal Customers</a:t>
            </a:r>
            <a:endParaRPr lang="en-US" b="1" dirty="0" smtClean="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marL="285750" indent="-285750">
              <a:lnSpc>
                <a:spcPct val="100000"/>
              </a:lnSpc>
              <a:spcBef>
                <a:spcPts val="800"/>
              </a:spcBef>
              <a:spcAft>
                <a:spcPts val="800"/>
              </a:spcAft>
              <a:buFont typeface="Arial" panose="020B0604020202020204" pitchFamily="34" charset="0"/>
              <a:buChar char="•"/>
            </a:pPr>
            <a:r>
              <a:rPr lang="en-US" dirty="0"/>
              <a:t>On basis on Recency, frequency &amp; monetary we have grouped our loyal customer's. These customers have purchased multiple times with good monetary value. </a:t>
            </a:r>
          </a:p>
          <a:p>
            <a:pPr marL="285750" indent="-285750">
              <a:lnSpc>
                <a:spcPct val="100000"/>
              </a:lnSpc>
              <a:spcBef>
                <a:spcPts val="800"/>
              </a:spcBef>
              <a:spcAft>
                <a:spcPts val="800"/>
              </a:spcAft>
              <a:buFont typeface="Arial" panose="020B0604020202020204" pitchFamily="34" charset="0"/>
              <a:buChar char="•"/>
            </a:pPr>
            <a:r>
              <a:rPr lang="en-US" dirty="0"/>
              <a:t>If we focus more on this segment of customers, we can easily turn them into our top best customers too. Also, in this segment we can see the customers for product line - classic cars are many.</a:t>
            </a:r>
          </a:p>
          <a:p>
            <a:pPr marL="285750" indent="-285750">
              <a:lnSpc>
                <a:spcPct val="100000"/>
              </a:lnSpc>
              <a:spcBef>
                <a:spcPts val="800"/>
              </a:spcBef>
              <a:spcAft>
                <a:spcPts val="800"/>
              </a:spcAft>
              <a:buFont typeface="Arial" panose="020B0604020202020204" pitchFamily="34" charset="0"/>
              <a:buChar char="•"/>
            </a:pPr>
            <a:r>
              <a:rPr lang="en-US" dirty="0"/>
              <a:t>These are the still valuable customers as they  are with better level in all aspects Frequency and Monetary. We have to look after the needs of these customers to bring them into the pool of best.</a:t>
            </a:r>
            <a:endParaRPr lang="en-US" dirty="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7" name="Picture 6"/>
          <p:cNvPicPr>
            <a:picLocks noChangeAspect="1"/>
          </p:cNvPicPr>
          <p:nvPr/>
        </p:nvPicPr>
        <p:blipFill>
          <a:blip r:embed="rId2"/>
          <a:stretch>
            <a:fillRect/>
          </a:stretch>
        </p:blipFill>
        <p:spPr>
          <a:xfrm>
            <a:off x="307975" y="1998572"/>
            <a:ext cx="11579223" cy="2251456"/>
          </a:xfrm>
          <a:prstGeom prst="rect">
            <a:avLst/>
          </a:prstGeom>
        </p:spPr>
      </p:pic>
    </p:spTree>
    <p:extLst>
      <p:ext uri="{BB962C8B-B14F-4D97-AF65-F5344CB8AC3E}">
        <p14:creationId xmlns:p14="http://schemas.microsoft.com/office/powerpoint/2010/main" val="13892512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 from RFM Analysis and identified segments</a:t>
            </a:r>
            <a:endParaRPr lang="en-US" dirty="0"/>
          </a:p>
        </p:txBody>
      </p:sp>
      <p:sp>
        <p:nvSpPr>
          <p:cNvPr id="3" name="Content Placeholder 2"/>
          <p:cNvSpPr>
            <a:spLocks noGrp="1"/>
          </p:cNvSpPr>
          <p:nvPr>
            <p:ph idx="1"/>
          </p:nvPr>
        </p:nvSpPr>
        <p:spPr>
          <a:xfrm>
            <a:off x="283335" y="1517960"/>
            <a:ext cx="11603863" cy="5140417"/>
          </a:xfrm>
        </p:spPr>
        <p:txBody>
          <a:bodyPr>
            <a:noAutofit/>
          </a:bodyPr>
          <a:lstStyle/>
          <a:p>
            <a:pPr>
              <a:lnSpc>
                <a:spcPct val="100000"/>
              </a:lnSpc>
              <a:spcBef>
                <a:spcPts val="800"/>
              </a:spcBef>
              <a:spcAft>
                <a:spcPts val="800"/>
              </a:spcAft>
            </a:pPr>
            <a:r>
              <a:rPr lang="en-US" b="1" dirty="0"/>
              <a:t>Customers on the verge of </a:t>
            </a:r>
            <a:r>
              <a:rPr lang="en-US" b="1" dirty="0" smtClean="0"/>
              <a:t>churn</a:t>
            </a:r>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marL="285750" indent="-285750">
              <a:lnSpc>
                <a:spcPct val="100000"/>
              </a:lnSpc>
              <a:spcBef>
                <a:spcPts val="800"/>
              </a:spcBef>
              <a:spcAft>
                <a:spcPts val="800"/>
              </a:spcAft>
              <a:buFont typeface="Arial" panose="020B0604020202020204" pitchFamily="34" charset="0"/>
              <a:buChar char="•"/>
            </a:pPr>
            <a:r>
              <a:rPr lang="en-US" dirty="0" smtClean="0"/>
              <a:t>On </a:t>
            </a:r>
            <a:r>
              <a:rPr lang="en-US" dirty="0"/>
              <a:t>basis on Recency, frequency &amp; monetary we have grouped our Customers who are on verge of churning. We should definitely focus on this group before we lose them and try to convert them into our regular customers.</a:t>
            </a:r>
          </a:p>
          <a:p>
            <a:pPr marL="285750" indent="-285750">
              <a:lnSpc>
                <a:spcPct val="100000"/>
              </a:lnSpc>
              <a:spcBef>
                <a:spcPts val="800"/>
              </a:spcBef>
              <a:spcAft>
                <a:spcPts val="800"/>
              </a:spcAft>
              <a:buFont typeface="Arial" panose="020B0604020202020204" pitchFamily="34" charset="0"/>
              <a:buChar char="•"/>
            </a:pPr>
            <a:r>
              <a:rPr lang="en-US" dirty="0" smtClean="0"/>
              <a:t>If </a:t>
            </a:r>
            <a:r>
              <a:rPr lang="en-US" dirty="0"/>
              <a:t>the company pays more attention and fulfill their requirement, then we can easily turn them into our regular customer and we can save them from churning out.</a:t>
            </a:r>
          </a:p>
          <a:p>
            <a:pPr marL="285750" indent="-285750">
              <a:lnSpc>
                <a:spcPct val="100000"/>
              </a:lnSpc>
              <a:spcBef>
                <a:spcPts val="800"/>
              </a:spcBef>
              <a:spcAft>
                <a:spcPts val="800"/>
              </a:spcAft>
              <a:buFont typeface="Arial" panose="020B0604020202020204" pitchFamily="34" charset="0"/>
              <a:buChar char="•"/>
            </a:pPr>
            <a:r>
              <a:rPr lang="en-US" dirty="0"/>
              <a:t>We can still concentrate on them to increase business as they have got High Recency level.</a:t>
            </a:r>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7975" y="2046290"/>
            <a:ext cx="11579223" cy="1040399"/>
          </a:xfrm>
          <a:prstGeom prst="rect">
            <a:avLst/>
          </a:prstGeom>
        </p:spPr>
      </p:pic>
    </p:spTree>
    <p:extLst>
      <p:ext uri="{BB962C8B-B14F-4D97-AF65-F5344CB8AC3E}">
        <p14:creationId xmlns:p14="http://schemas.microsoft.com/office/powerpoint/2010/main" val="39568131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 from RFM Analysis and identified segments</a:t>
            </a:r>
            <a:endParaRPr lang="en-US" dirty="0"/>
          </a:p>
        </p:txBody>
      </p:sp>
      <p:sp>
        <p:nvSpPr>
          <p:cNvPr id="3" name="Content Placeholder 2"/>
          <p:cNvSpPr>
            <a:spLocks noGrp="1"/>
          </p:cNvSpPr>
          <p:nvPr>
            <p:ph idx="1"/>
          </p:nvPr>
        </p:nvSpPr>
        <p:spPr>
          <a:xfrm>
            <a:off x="283335" y="1517960"/>
            <a:ext cx="11603863" cy="5140417"/>
          </a:xfrm>
        </p:spPr>
        <p:txBody>
          <a:bodyPr>
            <a:noAutofit/>
          </a:bodyPr>
          <a:lstStyle/>
          <a:p>
            <a:pPr>
              <a:lnSpc>
                <a:spcPct val="100000"/>
              </a:lnSpc>
              <a:spcBef>
                <a:spcPts val="800"/>
              </a:spcBef>
              <a:spcAft>
                <a:spcPts val="800"/>
              </a:spcAft>
            </a:pPr>
            <a:r>
              <a:rPr lang="en-US" b="1" dirty="0" smtClean="0"/>
              <a:t>Lost Customers</a:t>
            </a:r>
            <a:endParaRPr lang="en-US" b="1" dirty="0" smtClean="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smtClean="0"/>
          </a:p>
          <a:p>
            <a:pPr marL="285750" indent="-285750">
              <a:lnSpc>
                <a:spcPct val="100000"/>
              </a:lnSpc>
              <a:spcBef>
                <a:spcPts val="800"/>
              </a:spcBef>
              <a:spcAft>
                <a:spcPts val="800"/>
              </a:spcAft>
              <a:buFont typeface="Arial" panose="020B0604020202020204" pitchFamily="34" charset="0"/>
              <a:buChar char="•"/>
            </a:pPr>
            <a:endParaRPr lang="en-US" dirty="0" smtClean="0"/>
          </a:p>
          <a:p>
            <a:pPr marL="285750" indent="-285750">
              <a:lnSpc>
                <a:spcPct val="100000"/>
              </a:lnSpc>
              <a:spcBef>
                <a:spcPts val="800"/>
              </a:spcBef>
              <a:spcAft>
                <a:spcPts val="800"/>
              </a:spcAft>
              <a:buFont typeface="Arial" panose="020B0604020202020204" pitchFamily="34" charset="0"/>
              <a:buChar char="•"/>
            </a:pPr>
            <a:r>
              <a:rPr lang="en-US" dirty="0" smtClean="0"/>
              <a:t>On </a:t>
            </a:r>
            <a:r>
              <a:rPr lang="en-US" dirty="0"/>
              <a:t>basis on Recency, frequency &amp; monetary parameters we have grouped our Customers who we’d lost</a:t>
            </a:r>
          </a:p>
          <a:p>
            <a:pPr marL="285750" indent="-285750">
              <a:lnSpc>
                <a:spcPct val="100000"/>
              </a:lnSpc>
              <a:spcBef>
                <a:spcPts val="800"/>
              </a:spcBef>
              <a:spcAft>
                <a:spcPts val="800"/>
              </a:spcAft>
              <a:buFont typeface="Arial" panose="020B0604020202020204" pitchFamily="34" charset="0"/>
              <a:buChar char="•"/>
            </a:pPr>
            <a:r>
              <a:rPr lang="en-US" dirty="0"/>
              <a:t>Their recency is very low and hasn’t made any purchase since </a:t>
            </a:r>
            <a:r>
              <a:rPr lang="en-US" dirty="0" smtClean="0"/>
              <a:t>long so </a:t>
            </a:r>
            <a:r>
              <a:rPr lang="en-US" dirty="0"/>
              <a:t>we can say these are our lost customers. If taken feedback from them and fulfill their demand we might bring them back to </a:t>
            </a:r>
            <a:r>
              <a:rPr lang="en-US" dirty="0" smtClean="0"/>
              <a:t>being a </a:t>
            </a:r>
            <a:r>
              <a:rPr lang="en-US" dirty="0"/>
              <a:t>good customer.</a:t>
            </a:r>
          </a:p>
          <a:p>
            <a:pPr marL="285750" indent="-285750">
              <a:lnSpc>
                <a:spcPct val="100000"/>
              </a:lnSpc>
              <a:spcBef>
                <a:spcPts val="800"/>
              </a:spcBef>
              <a:spcAft>
                <a:spcPts val="800"/>
              </a:spcAft>
              <a:buFont typeface="Arial" panose="020B0604020202020204" pitchFamily="34" charset="0"/>
              <a:buChar char="•"/>
            </a:pPr>
            <a:r>
              <a:rPr lang="en-US" dirty="0"/>
              <a:t>But suggestion is to not to invest much time on these type of </a:t>
            </a:r>
            <a:r>
              <a:rPr lang="en-US" dirty="0" smtClean="0"/>
              <a:t>customers as </a:t>
            </a:r>
            <a:r>
              <a:rPr lang="en-US" dirty="0"/>
              <a:t>these are the most avoidable customers as they are with lowest level in all aspects Recency, Frequency and Monetary. There is no point in spending time and effort to maintain business with these customers</a:t>
            </a:r>
            <a:r>
              <a:rPr lang="en-US" dirty="0" smtClean="0"/>
              <a:t>.</a:t>
            </a:r>
            <a:endParaRPr lang="en-US" dirty="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7975" y="2045525"/>
            <a:ext cx="11579223" cy="1985561"/>
          </a:xfrm>
          <a:prstGeom prst="rect">
            <a:avLst/>
          </a:prstGeom>
        </p:spPr>
      </p:pic>
    </p:spTree>
    <p:extLst>
      <p:ext uri="{BB962C8B-B14F-4D97-AF65-F5344CB8AC3E}">
        <p14:creationId xmlns:p14="http://schemas.microsoft.com/office/powerpoint/2010/main" val="20565313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Inferences &amp; Recommendations</a:t>
            </a:r>
            <a:endParaRPr lang="en-US" dirty="0"/>
          </a:p>
        </p:txBody>
      </p:sp>
      <p:sp>
        <p:nvSpPr>
          <p:cNvPr id="3" name="Content Placeholder 2"/>
          <p:cNvSpPr>
            <a:spLocks noGrp="1"/>
          </p:cNvSpPr>
          <p:nvPr>
            <p:ph idx="1"/>
          </p:nvPr>
        </p:nvSpPr>
        <p:spPr>
          <a:xfrm>
            <a:off x="293095" y="1633870"/>
            <a:ext cx="11603863" cy="4857081"/>
          </a:xfrm>
        </p:spPr>
        <p:txBody>
          <a:bodyPr>
            <a:noAutofit/>
          </a:bodyPr>
          <a:lstStyle/>
          <a:p>
            <a:pPr marL="285750" indent="-285750">
              <a:lnSpc>
                <a:spcPct val="100000"/>
              </a:lnSpc>
              <a:spcBef>
                <a:spcPts val="800"/>
              </a:spcBef>
              <a:spcAft>
                <a:spcPts val="800"/>
              </a:spcAft>
              <a:buFont typeface="Arial" panose="020B0604020202020204" pitchFamily="34" charset="0"/>
              <a:buChar char="•"/>
            </a:pPr>
            <a:r>
              <a:rPr lang="en-US" dirty="0"/>
              <a:t>Using Recency, frequency &amp; monetary parameters we have grouped our Top , loyal, on the verge of churning and lose customers. Customers with good recency has been our top customers were as we also have lost customer lists.</a:t>
            </a:r>
          </a:p>
          <a:p>
            <a:pPr marL="285750" indent="-285750">
              <a:lnSpc>
                <a:spcPct val="100000"/>
              </a:lnSpc>
              <a:spcBef>
                <a:spcPts val="800"/>
              </a:spcBef>
              <a:spcAft>
                <a:spcPts val="800"/>
              </a:spcAft>
              <a:buFont typeface="Arial" panose="020B0604020202020204" pitchFamily="34" charset="0"/>
              <a:buChar char="•"/>
            </a:pPr>
            <a:r>
              <a:rPr lang="en-US" dirty="0"/>
              <a:t>Customers on verge of churning can be saved and can be converted into a good buyer.</a:t>
            </a:r>
          </a:p>
          <a:p>
            <a:pPr marL="285750" indent="-285750">
              <a:lnSpc>
                <a:spcPct val="100000"/>
              </a:lnSpc>
              <a:spcBef>
                <a:spcPts val="800"/>
              </a:spcBef>
              <a:spcAft>
                <a:spcPts val="800"/>
              </a:spcAft>
              <a:buFont typeface="Arial" panose="020B0604020202020204" pitchFamily="34" charset="0"/>
              <a:buChar char="•"/>
            </a:pPr>
            <a:r>
              <a:rPr lang="en-US" dirty="0"/>
              <a:t>RFM model is used for deriving the customers types like Loyal, top or best, on verge of churning &amp; lost customers.</a:t>
            </a:r>
          </a:p>
          <a:p>
            <a:pPr marL="285750" indent="-285750">
              <a:lnSpc>
                <a:spcPct val="100000"/>
              </a:lnSpc>
              <a:spcBef>
                <a:spcPts val="800"/>
              </a:spcBef>
              <a:spcAft>
                <a:spcPts val="800"/>
              </a:spcAft>
              <a:buFont typeface="Arial" panose="020B0604020202020204" pitchFamily="34" charset="0"/>
              <a:buChar char="•"/>
            </a:pPr>
            <a:r>
              <a:rPr lang="en-US" dirty="0"/>
              <a:t>Recency, frequency &amp; monetary parameters were widely used to bifurcate the types of customer's.</a:t>
            </a:r>
          </a:p>
          <a:p>
            <a:pPr marL="285750" indent="-285750">
              <a:lnSpc>
                <a:spcPct val="100000"/>
              </a:lnSpc>
              <a:spcBef>
                <a:spcPts val="800"/>
              </a:spcBef>
              <a:spcAft>
                <a:spcPts val="800"/>
              </a:spcAft>
              <a:buFont typeface="Arial" panose="020B0604020202020204" pitchFamily="34" charset="0"/>
              <a:buChar char="•"/>
            </a:pPr>
            <a:r>
              <a:rPr lang="en-US" dirty="0"/>
              <a:t>This model can be very helpful to the company to maintain its sales and customers and can focus on how the company has lost the customers &amp; can take various actions to bring them back.</a:t>
            </a:r>
          </a:p>
          <a:p>
            <a:pPr marL="285750" indent="-285750">
              <a:lnSpc>
                <a:spcPct val="100000"/>
              </a:lnSpc>
              <a:spcBef>
                <a:spcPts val="800"/>
              </a:spcBef>
              <a:spcAft>
                <a:spcPts val="800"/>
              </a:spcAft>
              <a:buFont typeface="Arial" panose="020B0604020202020204" pitchFamily="34" charset="0"/>
              <a:buChar char="•"/>
            </a:pPr>
            <a:r>
              <a:rPr lang="en-US" dirty="0"/>
              <a:t>It is vital for the company to convert the customers who are on verge of churning into a regular customer or at least maintain them and also how to increase the sales ratio can be identified</a:t>
            </a:r>
            <a:r>
              <a:rPr lang="en-US" dirty="0" smtClean="0"/>
              <a:t>.</a:t>
            </a:r>
          </a:p>
          <a:p>
            <a:pPr marL="285750" indent="-285750">
              <a:lnSpc>
                <a:spcPct val="100000"/>
              </a:lnSpc>
              <a:spcBef>
                <a:spcPts val="800"/>
              </a:spcBef>
              <a:spcAft>
                <a:spcPts val="800"/>
              </a:spcAft>
              <a:buFont typeface="Arial" panose="020B0604020202020204" pitchFamily="34" charset="0"/>
              <a:buChar char="•"/>
            </a:pPr>
            <a:r>
              <a:rPr lang="en-US" dirty="0"/>
              <a:t>USA is also having most at risk customers, followed by France, Australia and Finland. If shipping issues could be handled better for these countries, it would be better for </a:t>
            </a:r>
            <a:r>
              <a:rPr lang="en-US" dirty="0" smtClean="0"/>
              <a:t>business.</a:t>
            </a:r>
            <a:endParaRPr lang="en-US" dirty="0"/>
          </a:p>
        </p:txBody>
      </p:sp>
    </p:spTree>
    <p:extLst>
      <p:ext uri="{BB962C8B-B14F-4D97-AF65-F5344CB8AC3E}">
        <p14:creationId xmlns:p14="http://schemas.microsoft.com/office/powerpoint/2010/main" val="11239519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825625"/>
            <a:ext cx="10706099" cy="4351338"/>
          </a:xfrm>
        </p:spPr>
        <p:txBody>
          <a:bodyPr>
            <a:normAutofit/>
          </a:bodyPr>
          <a:lstStyle/>
          <a:p>
            <a:r>
              <a:rPr lang="en-US" sz="2400" b="1" dirty="0" smtClean="0"/>
              <a:t>Thank You!</a:t>
            </a:r>
            <a:endParaRPr lang="en-IN" sz="2400" b="1" dirty="0"/>
          </a:p>
        </p:txBody>
      </p:sp>
    </p:spTree>
    <p:extLst>
      <p:ext uri="{BB962C8B-B14F-4D97-AF65-F5344CB8AC3E}">
        <p14:creationId xmlns:p14="http://schemas.microsoft.com/office/powerpoint/2010/main" val="241419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4"/>
            <a:ext cx="6007100" cy="4447761"/>
          </a:xfrm>
        </p:spPr>
        <p:txBody>
          <a:bodyPr>
            <a:normAutofit/>
          </a:bodyPr>
          <a:lstStyle/>
          <a:p>
            <a:r>
              <a:rPr lang="en-US" dirty="0"/>
              <a:t>Agenda of this project is to find the underlying buying patterns of the customers of an automobile part manufacturer. based on the </a:t>
            </a:r>
            <a:r>
              <a:rPr lang="en-US" dirty="0" smtClean="0"/>
              <a:t>last </a:t>
            </a:r>
            <a:r>
              <a:rPr lang="en-US" dirty="0"/>
              <a:t>3 years of the Company's transaction data and recommend them customized marketing strategies for different segments of customers</a:t>
            </a:r>
            <a:r>
              <a:rPr lang="en-US" dirty="0" smtClean="0"/>
              <a:t>.</a:t>
            </a:r>
            <a:endParaRPr lang="en-US" dirty="0"/>
          </a:p>
          <a:p>
            <a:endParaRPr lang="en-US" dirty="0" smtClean="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307" y="1734288"/>
            <a:ext cx="4514850" cy="3724275"/>
          </a:xfrm>
          <a:prstGeom prst="rect">
            <a:avLst/>
          </a:prstGeom>
        </p:spPr>
      </p:pic>
      <p:sp>
        <p:nvSpPr>
          <p:cNvPr id="8" name="TextBox 7"/>
          <p:cNvSpPr txBox="1"/>
          <p:nvPr/>
        </p:nvSpPr>
        <p:spPr>
          <a:xfrm>
            <a:off x="8680360" y="6501752"/>
            <a:ext cx="2816797" cy="230832"/>
          </a:xfrm>
          <a:prstGeom prst="rect">
            <a:avLst/>
          </a:prstGeom>
          <a:noFill/>
        </p:spPr>
        <p:txBody>
          <a:bodyPr wrap="none" rtlCol="0">
            <a:spAutoFit/>
          </a:bodyPr>
          <a:lstStyle/>
          <a:p>
            <a:r>
              <a:rPr lang="en-US" sz="900" dirty="0" smtClean="0"/>
              <a:t>* Reference image from Google image search result</a:t>
            </a:r>
            <a:endParaRPr lang="en-IN" sz="900" dirty="0"/>
          </a:p>
        </p:txBody>
      </p:sp>
    </p:spTree>
    <p:extLst>
      <p:ext uri="{BB962C8B-B14F-4D97-AF65-F5344CB8AC3E}">
        <p14:creationId xmlns:p14="http://schemas.microsoft.com/office/powerpoint/2010/main" val="708451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a:t>
            </a:r>
            <a:r>
              <a:rPr lang="en-US" dirty="0" smtClean="0"/>
              <a:t>Summary</a:t>
            </a:r>
            <a:endParaRPr lang="en-US" dirty="0"/>
          </a:p>
        </p:txBody>
      </p:sp>
      <p:sp>
        <p:nvSpPr>
          <p:cNvPr id="3" name="Content Placeholder 2"/>
          <p:cNvSpPr>
            <a:spLocks noGrp="1"/>
          </p:cNvSpPr>
          <p:nvPr>
            <p:ph idx="1"/>
          </p:nvPr>
        </p:nvSpPr>
        <p:spPr>
          <a:xfrm>
            <a:off x="838199" y="1825624"/>
            <a:ext cx="6181457" cy="4447761"/>
          </a:xfrm>
        </p:spPr>
        <p:txBody>
          <a:bodyPr>
            <a:normAutofit/>
          </a:bodyPr>
          <a:lstStyle/>
          <a:p>
            <a:r>
              <a:rPr lang="en-US" dirty="0"/>
              <a:t>We have received the 3 years data of automobile part manufacture. Consisting 2747 entries with 20 variable details regarding the demography of the product and customer information</a:t>
            </a:r>
            <a:r>
              <a:rPr lang="en-US"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657" y="2245686"/>
            <a:ext cx="4514850" cy="3190875"/>
          </a:xfrm>
          <a:prstGeom prst="rect">
            <a:avLst/>
          </a:prstGeom>
        </p:spPr>
      </p:pic>
      <p:sp>
        <p:nvSpPr>
          <p:cNvPr id="8" name="Rectangle 7"/>
          <p:cNvSpPr/>
          <p:nvPr/>
        </p:nvSpPr>
        <p:spPr>
          <a:xfrm>
            <a:off x="8717710" y="6473379"/>
            <a:ext cx="2816797" cy="230832"/>
          </a:xfrm>
          <a:prstGeom prst="rect">
            <a:avLst/>
          </a:prstGeom>
        </p:spPr>
        <p:txBody>
          <a:bodyPr wrap="none">
            <a:spAutoFit/>
          </a:bodyPr>
          <a:lstStyle/>
          <a:p>
            <a:r>
              <a:rPr lang="en-US" sz="900" dirty="0"/>
              <a:t>* Reference image from Google image search result</a:t>
            </a:r>
            <a:endParaRPr lang="en-IN" sz="900" dirty="0"/>
          </a:p>
        </p:txBody>
      </p:sp>
    </p:spTree>
    <p:extLst>
      <p:ext uri="{BB962C8B-B14F-4D97-AF65-F5344CB8AC3E}">
        <p14:creationId xmlns:p14="http://schemas.microsoft.com/office/powerpoint/2010/main" val="3615035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180306" y="1378038"/>
            <a:ext cx="11848562" cy="5378361"/>
          </a:xfrm>
        </p:spPr>
        <p:txBody>
          <a:bodyPr>
            <a:normAutofit/>
          </a:bodyPr>
          <a:lstStyle/>
          <a:p>
            <a:r>
              <a:rPr lang="en-US" dirty="0"/>
              <a:t>An automobile parts manufacturing company has collected data of transactions for 3 years. They do not have any in-house data science team, thus they have hired </a:t>
            </a:r>
            <a:r>
              <a:rPr lang="en-US" dirty="0" smtClean="0"/>
              <a:t>us as </a:t>
            </a:r>
            <a:r>
              <a:rPr lang="en-US" dirty="0"/>
              <a:t>their consultant. </a:t>
            </a:r>
            <a:r>
              <a:rPr lang="en-US" dirty="0" smtClean="0"/>
              <a:t>Our </a:t>
            </a:r>
            <a:r>
              <a:rPr lang="en-US" dirty="0"/>
              <a:t>job is to use your magical data science skills to provide them with suitable insights about their data and their customers.</a:t>
            </a:r>
            <a:endParaRPr lang="en-US" dirty="0" smtClean="0"/>
          </a:p>
          <a:p>
            <a:endParaRPr lang="en-US" dirty="0"/>
          </a:p>
        </p:txBody>
      </p:sp>
      <p:graphicFrame>
        <p:nvGraphicFramePr>
          <p:cNvPr id="8" name="Table 7">
            <a:extLst>
              <a:ext uri="{FF2B5EF4-FFF2-40B4-BE49-F238E27FC236}">
                <a16:creationId xmlns="" xmlns:a16="http://schemas.microsoft.com/office/drawing/2014/main" id="{BAAE1F64-BCC6-46B8-9FD6-FC17A1E917B4}"/>
              </a:ext>
            </a:extLst>
          </p:cNvPr>
          <p:cNvGraphicFramePr>
            <a:graphicFrameLocks noGrp="1"/>
          </p:cNvGraphicFramePr>
          <p:nvPr>
            <p:extLst>
              <p:ext uri="{D42A27DB-BD31-4B8C-83A1-F6EECF244321}">
                <p14:modId xmlns:p14="http://schemas.microsoft.com/office/powerpoint/2010/main" val="4261043781"/>
              </p:ext>
            </p:extLst>
          </p:nvPr>
        </p:nvGraphicFramePr>
        <p:xfrm>
          <a:off x="964165" y="2608535"/>
          <a:ext cx="9745906" cy="4085165"/>
        </p:xfrm>
        <a:graphic>
          <a:graphicData uri="http://schemas.openxmlformats.org/drawingml/2006/table">
            <a:tbl>
              <a:tblPr>
                <a:tableStyleId>{AF606853-7671-496A-8E4F-DF71F8EC918B}</a:tableStyleId>
              </a:tblPr>
              <a:tblGrid>
                <a:gridCol w="1920423">
                  <a:extLst>
                    <a:ext uri="{9D8B030D-6E8A-4147-A177-3AD203B41FA5}">
                      <a16:colId xmlns="" xmlns:a16="http://schemas.microsoft.com/office/drawing/2014/main" val="2093141481"/>
                    </a:ext>
                  </a:extLst>
                </a:gridCol>
                <a:gridCol w="2988470">
                  <a:extLst>
                    <a:ext uri="{9D8B030D-6E8A-4147-A177-3AD203B41FA5}">
                      <a16:colId xmlns="" xmlns:a16="http://schemas.microsoft.com/office/drawing/2014/main" val="2191176190"/>
                    </a:ext>
                  </a:extLst>
                </a:gridCol>
                <a:gridCol w="1560990">
                  <a:extLst>
                    <a:ext uri="{9D8B030D-6E8A-4147-A177-3AD203B41FA5}">
                      <a16:colId xmlns="" xmlns:a16="http://schemas.microsoft.com/office/drawing/2014/main" val="2733785175"/>
                    </a:ext>
                  </a:extLst>
                </a:gridCol>
                <a:gridCol w="3276023">
                  <a:extLst>
                    <a:ext uri="{9D8B030D-6E8A-4147-A177-3AD203B41FA5}">
                      <a16:colId xmlns="" xmlns:a16="http://schemas.microsoft.com/office/drawing/2014/main" val="1440224055"/>
                    </a:ext>
                  </a:extLst>
                </a:gridCol>
              </a:tblGrid>
              <a:tr h="366312">
                <a:tc>
                  <a:txBody>
                    <a:bodyPr/>
                    <a:lstStyle/>
                    <a:p>
                      <a:r>
                        <a:rPr lang="en-IN" sz="1100" dirty="0">
                          <a:effectLst/>
                        </a:rPr>
                        <a:t>ORDERNUMBER :</a:t>
                      </a:r>
                    </a:p>
                  </a:txBody>
                  <a:tcPr marL="36566" marR="36566" marT="18283" marB="18283" anchor="ctr">
                    <a:solidFill>
                      <a:srgbClr val="DD462F"/>
                    </a:solidFill>
                  </a:tcPr>
                </a:tc>
                <a:tc>
                  <a:txBody>
                    <a:bodyPr/>
                    <a:lstStyle/>
                    <a:p>
                      <a:r>
                        <a:rPr lang="en-IN" sz="1100">
                          <a:effectLst/>
                        </a:rPr>
                        <a:t>Order Number</a:t>
                      </a:r>
                    </a:p>
                  </a:txBody>
                  <a:tcPr marL="36566" marR="36566" marT="18283" marB="18283" anchor="ctr">
                    <a:solidFill>
                      <a:srgbClr val="DD462F"/>
                    </a:solidFill>
                  </a:tcPr>
                </a:tc>
                <a:tc>
                  <a:txBody>
                    <a:bodyPr/>
                    <a:lstStyle/>
                    <a:p>
                      <a:r>
                        <a:rPr lang="en-IN" sz="1100">
                          <a:effectLst/>
                        </a:rPr>
                        <a:t>CUSTOMERNAME :</a:t>
                      </a:r>
                    </a:p>
                  </a:txBody>
                  <a:tcPr marL="36566" marR="36566" marT="18283" marB="18283" anchor="ctr">
                    <a:solidFill>
                      <a:srgbClr val="DD462F"/>
                    </a:solidFill>
                  </a:tcPr>
                </a:tc>
                <a:tc>
                  <a:txBody>
                    <a:bodyPr/>
                    <a:lstStyle/>
                    <a:p>
                      <a:r>
                        <a:rPr lang="en-IN" sz="1100">
                          <a:effectLst/>
                        </a:rPr>
                        <a:t>customer</a:t>
                      </a:r>
                    </a:p>
                  </a:txBody>
                  <a:tcPr marL="36566" marR="36566" marT="18283" marB="18283" anchor="ctr">
                    <a:solidFill>
                      <a:srgbClr val="DD462F"/>
                    </a:solidFill>
                  </a:tcPr>
                </a:tc>
                <a:extLst>
                  <a:ext uri="{0D108BD9-81ED-4DB2-BD59-A6C34878D82A}">
                    <a16:rowId xmlns="" xmlns:a16="http://schemas.microsoft.com/office/drawing/2014/main" val="2125259219"/>
                  </a:ext>
                </a:extLst>
              </a:tr>
              <a:tr h="366312">
                <a:tc>
                  <a:txBody>
                    <a:bodyPr/>
                    <a:lstStyle/>
                    <a:p>
                      <a:r>
                        <a:rPr lang="en-IN" sz="1100">
                          <a:effectLst/>
                        </a:rPr>
                        <a:t>QUANTITYORDERED :</a:t>
                      </a:r>
                    </a:p>
                  </a:txBody>
                  <a:tcPr marL="36566" marR="36566" marT="18283" marB="18283" anchor="ctr">
                    <a:solidFill>
                      <a:srgbClr val="DD462F"/>
                    </a:solidFill>
                  </a:tcPr>
                </a:tc>
                <a:tc>
                  <a:txBody>
                    <a:bodyPr/>
                    <a:lstStyle/>
                    <a:p>
                      <a:r>
                        <a:rPr lang="en-IN" sz="1100" dirty="0">
                          <a:effectLst/>
                        </a:rPr>
                        <a:t>Quantity ordered</a:t>
                      </a:r>
                    </a:p>
                  </a:txBody>
                  <a:tcPr marL="36566" marR="36566" marT="18283" marB="18283" anchor="ctr">
                    <a:solidFill>
                      <a:srgbClr val="DD462F"/>
                    </a:solidFill>
                  </a:tcPr>
                </a:tc>
                <a:tc>
                  <a:txBody>
                    <a:bodyPr/>
                    <a:lstStyle/>
                    <a:p>
                      <a:r>
                        <a:rPr lang="en-IN" sz="1100">
                          <a:effectLst/>
                        </a:rPr>
                        <a:t>PHONE :</a:t>
                      </a:r>
                    </a:p>
                  </a:txBody>
                  <a:tcPr marL="36566" marR="36566" marT="18283" marB="18283" anchor="ctr">
                    <a:solidFill>
                      <a:srgbClr val="DD462F"/>
                    </a:solidFill>
                  </a:tcPr>
                </a:tc>
                <a:tc>
                  <a:txBody>
                    <a:bodyPr/>
                    <a:lstStyle/>
                    <a:p>
                      <a:r>
                        <a:rPr lang="en-IN" sz="1100">
                          <a:effectLst/>
                        </a:rPr>
                        <a:t>Phone of the customer</a:t>
                      </a:r>
                    </a:p>
                  </a:txBody>
                  <a:tcPr marL="36566" marR="36566" marT="18283" marB="18283" anchor="ctr">
                    <a:solidFill>
                      <a:srgbClr val="DD462F"/>
                    </a:solidFill>
                  </a:tcPr>
                </a:tc>
                <a:extLst>
                  <a:ext uri="{0D108BD9-81ED-4DB2-BD59-A6C34878D82A}">
                    <a16:rowId xmlns="" xmlns:a16="http://schemas.microsoft.com/office/drawing/2014/main" val="3614316028"/>
                  </a:ext>
                </a:extLst>
              </a:tr>
              <a:tr h="366312">
                <a:tc>
                  <a:txBody>
                    <a:bodyPr/>
                    <a:lstStyle/>
                    <a:p>
                      <a:r>
                        <a:rPr lang="en-IN" sz="1100">
                          <a:effectLst/>
                        </a:rPr>
                        <a:t>PRICEEACH :</a:t>
                      </a:r>
                    </a:p>
                  </a:txBody>
                  <a:tcPr marL="36566" marR="36566" marT="18283" marB="18283" anchor="ctr">
                    <a:solidFill>
                      <a:srgbClr val="DD462F"/>
                    </a:solidFill>
                  </a:tcPr>
                </a:tc>
                <a:tc>
                  <a:txBody>
                    <a:bodyPr/>
                    <a:lstStyle/>
                    <a:p>
                      <a:r>
                        <a:rPr lang="en-IN" sz="1100" dirty="0">
                          <a:effectLst/>
                        </a:rPr>
                        <a:t>Price of Each item</a:t>
                      </a:r>
                    </a:p>
                  </a:txBody>
                  <a:tcPr marL="36566" marR="36566" marT="18283" marB="18283" anchor="ctr">
                    <a:solidFill>
                      <a:srgbClr val="DD462F"/>
                    </a:solidFill>
                  </a:tcPr>
                </a:tc>
                <a:tc>
                  <a:txBody>
                    <a:bodyPr/>
                    <a:lstStyle/>
                    <a:p>
                      <a:r>
                        <a:rPr lang="en-IN" sz="1100">
                          <a:effectLst/>
                        </a:rPr>
                        <a:t>ADDRESSLINE1 :</a:t>
                      </a:r>
                    </a:p>
                  </a:txBody>
                  <a:tcPr marL="36566" marR="36566" marT="18283" marB="18283" anchor="ctr">
                    <a:solidFill>
                      <a:srgbClr val="DD462F"/>
                    </a:solidFill>
                  </a:tcPr>
                </a:tc>
                <a:tc>
                  <a:txBody>
                    <a:bodyPr/>
                    <a:lstStyle/>
                    <a:p>
                      <a:r>
                        <a:rPr lang="en-IN" sz="1100">
                          <a:effectLst/>
                        </a:rPr>
                        <a:t>Address of customer</a:t>
                      </a:r>
                    </a:p>
                  </a:txBody>
                  <a:tcPr marL="36566" marR="36566" marT="18283" marB="18283" anchor="ctr">
                    <a:solidFill>
                      <a:srgbClr val="DD462F"/>
                    </a:solidFill>
                  </a:tcPr>
                </a:tc>
                <a:extLst>
                  <a:ext uri="{0D108BD9-81ED-4DB2-BD59-A6C34878D82A}">
                    <a16:rowId xmlns="" xmlns:a16="http://schemas.microsoft.com/office/drawing/2014/main" val="2004345765"/>
                  </a:ext>
                </a:extLst>
              </a:tr>
              <a:tr h="366312">
                <a:tc>
                  <a:txBody>
                    <a:bodyPr/>
                    <a:lstStyle/>
                    <a:p>
                      <a:r>
                        <a:rPr lang="en-IN" sz="1100">
                          <a:effectLst/>
                        </a:rPr>
                        <a:t>ORDERLINENUMBER :</a:t>
                      </a:r>
                    </a:p>
                  </a:txBody>
                  <a:tcPr marL="36566" marR="36566" marT="18283" marB="18283" anchor="ctr">
                    <a:solidFill>
                      <a:srgbClr val="DD462F"/>
                    </a:solidFill>
                  </a:tcPr>
                </a:tc>
                <a:tc>
                  <a:txBody>
                    <a:bodyPr/>
                    <a:lstStyle/>
                    <a:p>
                      <a:r>
                        <a:rPr lang="en-IN" sz="1100" dirty="0">
                          <a:effectLst/>
                        </a:rPr>
                        <a:t>order line</a:t>
                      </a:r>
                    </a:p>
                  </a:txBody>
                  <a:tcPr marL="36566" marR="36566" marT="18283" marB="18283" anchor="ctr">
                    <a:solidFill>
                      <a:srgbClr val="DD462F"/>
                    </a:solidFill>
                  </a:tcPr>
                </a:tc>
                <a:tc>
                  <a:txBody>
                    <a:bodyPr/>
                    <a:lstStyle/>
                    <a:p>
                      <a:r>
                        <a:rPr lang="en-IN" sz="1100" dirty="0">
                          <a:effectLst/>
                        </a:rPr>
                        <a:t>CITY :</a:t>
                      </a:r>
                    </a:p>
                  </a:txBody>
                  <a:tcPr marL="36566" marR="36566" marT="18283" marB="18283" anchor="ctr">
                    <a:solidFill>
                      <a:srgbClr val="DD462F"/>
                    </a:solidFill>
                  </a:tcPr>
                </a:tc>
                <a:tc>
                  <a:txBody>
                    <a:bodyPr/>
                    <a:lstStyle/>
                    <a:p>
                      <a:r>
                        <a:rPr lang="en-IN" sz="1100">
                          <a:effectLst/>
                        </a:rPr>
                        <a:t>City of customer</a:t>
                      </a:r>
                    </a:p>
                  </a:txBody>
                  <a:tcPr marL="36566" marR="36566" marT="18283" marB="18283" anchor="ctr">
                    <a:solidFill>
                      <a:srgbClr val="DD462F"/>
                    </a:solidFill>
                  </a:tcPr>
                </a:tc>
                <a:extLst>
                  <a:ext uri="{0D108BD9-81ED-4DB2-BD59-A6C34878D82A}">
                    <a16:rowId xmlns="" xmlns:a16="http://schemas.microsoft.com/office/drawing/2014/main" val="3570371142"/>
                  </a:ext>
                </a:extLst>
              </a:tr>
              <a:tr h="366312">
                <a:tc>
                  <a:txBody>
                    <a:bodyPr/>
                    <a:lstStyle/>
                    <a:p>
                      <a:r>
                        <a:rPr lang="en-IN" sz="1100">
                          <a:effectLst/>
                        </a:rPr>
                        <a:t>SALES :</a:t>
                      </a:r>
                    </a:p>
                  </a:txBody>
                  <a:tcPr marL="36566" marR="36566" marT="18283" marB="18283" anchor="ctr">
                    <a:solidFill>
                      <a:srgbClr val="DD462F"/>
                    </a:solidFill>
                  </a:tcPr>
                </a:tc>
                <a:tc>
                  <a:txBody>
                    <a:bodyPr/>
                    <a:lstStyle/>
                    <a:p>
                      <a:r>
                        <a:rPr lang="en-IN" sz="1100">
                          <a:effectLst/>
                        </a:rPr>
                        <a:t>Sales amount</a:t>
                      </a:r>
                    </a:p>
                  </a:txBody>
                  <a:tcPr marL="36566" marR="36566" marT="18283" marB="18283" anchor="ctr">
                    <a:solidFill>
                      <a:srgbClr val="DD462F"/>
                    </a:solidFill>
                  </a:tcPr>
                </a:tc>
                <a:tc>
                  <a:txBody>
                    <a:bodyPr/>
                    <a:lstStyle/>
                    <a:p>
                      <a:r>
                        <a:rPr lang="en-IN" sz="1100" dirty="0">
                          <a:effectLst/>
                        </a:rPr>
                        <a:t>POSTALCODE :</a:t>
                      </a:r>
                    </a:p>
                  </a:txBody>
                  <a:tcPr marL="36566" marR="36566" marT="18283" marB="18283" anchor="ctr">
                    <a:solidFill>
                      <a:srgbClr val="DD462F"/>
                    </a:solidFill>
                  </a:tcPr>
                </a:tc>
                <a:tc>
                  <a:txBody>
                    <a:bodyPr/>
                    <a:lstStyle/>
                    <a:p>
                      <a:r>
                        <a:rPr lang="en-IN" sz="1100" dirty="0">
                          <a:effectLst/>
                        </a:rPr>
                        <a:t>Postal Code of customer</a:t>
                      </a:r>
                    </a:p>
                  </a:txBody>
                  <a:tcPr marL="36566" marR="36566" marT="18283" marB="18283" anchor="ctr">
                    <a:solidFill>
                      <a:srgbClr val="DD462F"/>
                    </a:solidFill>
                  </a:tcPr>
                </a:tc>
                <a:extLst>
                  <a:ext uri="{0D108BD9-81ED-4DB2-BD59-A6C34878D82A}">
                    <a16:rowId xmlns="" xmlns:a16="http://schemas.microsoft.com/office/drawing/2014/main" val="1330414832"/>
                  </a:ext>
                </a:extLst>
              </a:tr>
              <a:tr h="301919">
                <a:tc>
                  <a:txBody>
                    <a:bodyPr/>
                    <a:lstStyle/>
                    <a:p>
                      <a:r>
                        <a:rPr lang="en-IN" sz="1100">
                          <a:effectLst/>
                        </a:rPr>
                        <a:t>ORDERDATE :</a:t>
                      </a:r>
                    </a:p>
                  </a:txBody>
                  <a:tcPr marL="36566" marR="36566" marT="18283" marB="18283" anchor="ctr">
                    <a:solidFill>
                      <a:srgbClr val="DD462F"/>
                    </a:solidFill>
                  </a:tcPr>
                </a:tc>
                <a:tc>
                  <a:txBody>
                    <a:bodyPr/>
                    <a:lstStyle/>
                    <a:p>
                      <a:r>
                        <a:rPr lang="en-IN" sz="1100" dirty="0">
                          <a:effectLst/>
                        </a:rPr>
                        <a:t>Order Date</a:t>
                      </a:r>
                    </a:p>
                  </a:txBody>
                  <a:tcPr marL="36566" marR="36566" marT="18283" marB="18283" anchor="ctr">
                    <a:solidFill>
                      <a:srgbClr val="DD462F"/>
                    </a:solidFill>
                  </a:tcPr>
                </a:tc>
                <a:tc>
                  <a:txBody>
                    <a:bodyPr/>
                    <a:lstStyle/>
                    <a:p>
                      <a:r>
                        <a:rPr lang="en-IN" sz="1100">
                          <a:effectLst/>
                        </a:rPr>
                        <a:t>COUNTRY :</a:t>
                      </a:r>
                    </a:p>
                  </a:txBody>
                  <a:tcPr marL="36566" marR="36566" marT="18283" marB="18283" anchor="ctr">
                    <a:solidFill>
                      <a:srgbClr val="DD462F"/>
                    </a:solidFill>
                  </a:tcPr>
                </a:tc>
                <a:tc>
                  <a:txBody>
                    <a:bodyPr/>
                    <a:lstStyle/>
                    <a:p>
                      <a:r>
                        <a:rPr lang="en-IN" sz="1100" dirty="0">
                          <a:effectLst/>
                        </a:rPr>
                        <a:t>Country customer</a:t>
                      </a:r>
                    </a:p>
                  </a:txBody>
                  <a:tcPr marL="36566" marR="36566" marT="18283" marB="18283" anchor="ctr">
                    <a:solidFill>
                      <a:srgbClr val="DD462F"/>
                    </a:solidFill>
                  </a:tcPr>
                </a:tc>
                <a:extLst>
                  <a:ext uri="{0D108BD9-81ED-4DB2-BD59-A6C34878D82A}">
                    <a16:rowId xmlns="" xmlns:a16="http://schemas.microsoft.com/office/drawing/2014/main" val="2005784625"/>
                  </a:ext>
                </a:extLst>
              </a:tr>
              <a:tr h="435011">
                <a:tc>
                  <a:txBody>
                    <a:bodyPr/>
                    <a:lstStyle/>
                    <a:p>
                      <a:r>
                        <a:rPr lang="en-IN" sz="1100" dirty="0">
                          <a:effectLst/>
                        </a:rPr>
                        <a:t>DAYS_SINCE_LASTORDER :</a:t>
                      </a:r>
                    </a:p>
                  </a:txBody>
                  <a:tcPr marL="36566" marR="36566" marT="18283" marB="18283" anchor="ctr">
                    <a:solidFill>
                      <a:srgbClr val="DD462F"/>
                    </a:solidFill>
                  </a:tcPr>
                </a:tc>
                <a:tc>
                  <a:txBody>
                    <a:bodyPr/>
                    <a:lstStyle/>
                    <a:p>
                      <a:r>
                        <a:rPr lang="en-IN" sz="1100" dirty="0">
                          <a:effectLst/>
                        </a:rPr>
                        <a:t>Days_ Since_Lastorder</a:t>
                      </a:r>
                    </a:p>
                  </a:txBody>
                  <a:tcPr marL="36566" marR="36566" marT="18283" marB="18283" anchor="ctr">
                    <a:solidFill>
                      <a:srgbClr val="DD462F"/>
                    </a:solidFill>
                  </a:tcPr>
                </a:tc>
                <a:tc>
                  <a:txBody>
                    <a:bodyPr/>
                    <a:lstStyle/>
                    <a:p>
                      <a:r>
                        <a:rPr lang="en-IN" sz="1100">
                          <a:effectLst/>
                        </a:rPr>
                        <a:t>CONTACTLASTNAME :</a:t>
                      </a:r>
                    </a:p>
                  </a:txBody>
                  <a:tcPr marL="36566" marR="36566" marT="18283" marB="18283" anchor="ctr">
                    <a:solidFill>
                      <a:srgbClr val="DD462F"/>
                    </a:solidFill>
                  </a:tcPr>
                </a:tc>
                <a:tc>
                  <a:txBody>
                    <a:bodyPr/>
                    <a:lstStyle/>
                    <a:p>
                      <a:r>
                        <a:rPr lang="en-IN" sz="1100" dirty="0">
                          <a:effectLst/>
                        </a:rPr>
                        <a:t>Contact person customer</a:t>
                      </a:r>
                    </a:p>
                  </a:txBody>
                  <a:tcPr marL="36566" marR="36566" marT="18283" marB="18283" anchor="ctr">
                    <a:solidFill>
                      <a:srgbClr val="DD462F"/>
                    </a:solidFill>
                  </a:tcPr>
                </a:tc>
                <a:extLst>
                  <a:ext uri="{0D108BD9-81ED-4DB2-BD59-A6C34878D82A}">
                    <a16:rowId xmlns="" xmlns:a16="http://schemas.microsoft.com/office/drawing/2014/main" val="3749851461"/>
                  </a:ext>
                </a:extLst>
              </a:tr>
              <a:tr h="435011">
                <a:tc>
                  <a:txBody>
                    <a:bodyPr/>
                    <a:lstStyle/>
                    <a:p>
                      <a:r>
                        <a:rPr lang="en-IN" sz="1100" dirty="0">
                          <a:effectLst/>
                        </a:rPr>
                        <a:t>STATUS :</a:t>
                      </a:r>
                    </a:p>
                  </a:txBody>
                  <a:tcPr marL="36566" marR="36566" marT="18283" marB="18283" anchor="ctr">
                    <a:solidFill>
                      <a:srgbClr val="DD462F"/>
                    </a:solidFill>
                  </a:tcPr>
                </a:tc>
                <a:tc>
                  <a:txBody>
                    <a:bodyPr/>
                    <a:lstStyle/>
                    <a:p>
                      <a:r>
                        <a:rPr lang="en-US" sz="1100">
                          <a:effectLst/>
                        </a:rPr>
                        <a:t>Status of order like Shipped or not</a:t>
                      </a:r>
                    </a:p>
                  </a:txBody>
                  <a:tcPr marL="36566" marR="36566" marT="18283" marB="18283" anchor="ctr">
                    <a:solidFill>
                      <a:srgbClr val="DD462F"/>
                    </a:solidFill>
                  </a:tcPr>
                </a:tc>
                <a:tc>
                  <a:txBody>
                    <a:bodyPr/>
                    <a:lstStyle/>
                    <a:p>
                      <a:r>
                        <a:rPr lang="en-IN" sz="1100">
                          <a:effectLst/>
                        </a:rPr>
                        <a:t>CONTACTFIRSTNAME :</a:t>
                      </a:r>
                    </a:p>
                  </a:txBody>
                  <a:tcPr marL="36566" marR="36566" marT="18283" marB="18283" anchor="ctr">
                    <a:solidFill>
                      <a:srgbClr val="DD462F"/>
                    </a:solidFill>
                  </a:tcPr>
                </a:tc>
                <a:tc>
                  <a:txBody>
                    <a:bodyPr/>
                    <a:lstStyle/>
                    <a:p>
                      <a:r>
                        <a:rPr lang="en-IN" sz="1100" dirty="0">
                          <a:effectLst/>
                        </a:rPr>
                        <a:t>Contact person customer</a:t>
                      </a:r>
                    </a:p>
                  </a:txBody>
                  <a:tcPr marL="36566" marR="36566" marT="18283" marB="18283" anchor="ctr">
                    <a:solidFill>
                      <a:srgbClr val="DD462F"/>
                    </a:solidFill>
                  </a:tcPr>
                </a:tc>
                <a:extLst>
                  <a:ext uri="{0D108BD9-81ED-4DB2-BD59-A6C34878D82A}">
                    <a16:rowId xmlns="" xmlns:a16="http://schemas.microsoft.com/office/drawing/2014/main" val="189212114"/>
                  </a:ext>
                </a:extLst>
              </a:tr>
              <a:tr h="357676">
                <a:tc>
                  <a:txBody>
                    <a:bodyPr/>
                    <a:lstStyle/>
                    <a:p>
                      <a:r>
                        <a:rPr lang="en-IN" sz="1100">
                          <a:effectLst/>
                        </a:rPr>
                        <a:t>PRODUCTLINE :</a:t>
                      </a:r>
                    </a:p>
                  </a:txBody>
                  <a:tcPr marL="36566" marR="36566" marT="18283" marB="18283" anchor="ctr">
                    <a:solidFill>
                      <a:srgbClr val="DD462F"/>
                    </a:solidFill>
                  </a:tcPr>
                </a:tc>
                <a:tc>
                  <a:txBody>
                    <a:bodyPr/>
                    <a:lstStyle/>
                    <a:p>
                      <a:r>
                        <a:rPr lang="en-IN" sz="1100">
                          <a:effectLst/>
                        </a:rPr>
                        <a:t>Product line – CATEGORY</a:t>
                      </a:r>
                    </a:p>
                  </a:txBody>
                  <a:tcPr marL="36566" marR="36566" marT="18283" marB="18283" anchor="ctr">
                    <a:solidFill>
                      <a:srgbClr val="DD462F"/>
                    </a:solidFill>
                  </a:tcPr>
                </a:tc>
                <a:tc>
                  <a:txBody>
                    <a:bodyPr/>
                    <a:lstStyle/>
                    <a:p>
                      <a:r>
                        <a:rPr lang="en-IN" sz="1100">
                          <a:effectLst/>
                        </a:rPr>
                        <a:t>DEALSIZE :</a:t>
                      </a:r>
                    </a:p>
                  </a:txBody>
                  <a:tcPr marL="36566" marR="36566" marT="18283" marB="18283" anchor="ctr">
                    <a:solidFill>
                      <a:srgbClr val="DD462F"/>
                    </a:solidFill>
                  </a:tcPr>
                </a:tc>
                <a:tc>
                  <a:txBody>
                    <a:bodyPr/>
                    <a:lstStyle/>
                    <a:p>
                      <a:r>
                        <a:rPr lang="en-US" sz="1100" dirty="0">
                          <a:effectLst/>
                        </a:rPr>
                        <a:t>Size of the deal based on Quantity and Item Price</a:t>
                      </a:r>
                    </a:p>
                  </a:txBody>
                  <a:tcPr marL="36566" marR="36566" marT="18283" marB="18283" anchor="ctr">
                    <a:solidFill>
                      <a:srgbClr val="DD462F"/>
                    </a:solidFill>
                  </a:tcPr>
                </a:tc>
                <a:extLst>
                  <a:ext uri="{0D108BD9-81ED-4DB2-BD59-A6C34878D82A}">
                    <a16:rowId xmlns="" xmlns:a16="http://schemas.microsoft.com/office/drawing/2014/main" val="2026120516"/>
                  </a:ext>
                </a:extLst>
              </a:tr>
              <a:tr h="357676">
                <a:tc>
                  <a:txBody>
                    <a:bodyPr/>
                    <a:lstStyle/>
                    <a:p>
                      <a:r>
                        <a:rPr lang="en-IN" sz="1100" dirty="0">
                          <a:effectLst/>
                        </a:rPr>
                        <a:t>MSRP :</a:t>
                      </a:r>
                    </a:p>
                  </a:txBody>
                  <a:tcPr marL="36566" marR="36566" marT="18283" marB="18283" anchor="ctr">
                    <a:solidFill>
                      <a:srgbClr val="DD462F"/>
                    </a:solidFill>
                  </a:tcPr>
                </a:tc>
                <a:tc>
                  <a:txBody>
                    <a:bodyPr/>
                    <a:lstStyle/>
                    <a:p>
                      <a:r>
                        <a:rPr lang="en-IN" sz="1100">
                          <a:effectLst/>
                        </a:rPr>
                        <a:t>Manufacturer's Suggested Retail Price</a:t>
                      </a:r>
                    </a:p>
                  </a:txBody>
                  <a:tcPr marL="36566" marR="36566" marT="18283" marB="18283" anchor="ctr">
                    <a:solidFill>
                      <a:srgbClr val="DD462F"/>
                    </a:solidFill>
                  </a:tcPr>
                </a:tc>
                <a:tc>
                  <a:txBody>
                    <a:bodyPr/>
                    <a:lstStyle/>
                    <a:p>
                      <a:endParaRPr lang="en-IN" sz="1100" dirty="0">
                        <a:effectLst/>
                      </a:endParaRPr>
                    </a:p>
                  </a:txBody>
                  <a:tcPr marL="36566" marR="36566" marT="18283" marB="18283" anchor="ctr">
                    <a:solidFill>
                      <a:srgbClr val="DD462F"/>
                    </a:solidFill>
                  </a:tcPr>
                </a:tc>
                <a:tc>
                  <a:txBody>
                    <a:bodyPr/>
                    <a:lstStyle/>
                    <a:p>
                      <a:endParaRPr lang="en-IN" sz="1100" dirty="0">
                        <a:effectLst/>
                      </a:endParaRPr>
                    </a:p>
                  </a:txBody>
                  <a:tcPr marL="36566" marR="36566" marT="18283" marB="18283" anchor="ctr">
                    <a:solidFill>
                      <a:srgbClr val="DD462F"/>
                    </a:solidFill>
                  </a:tcPr>
                </a:tc>
                <a:extLst>
                  <a:ext uri="{0D108BD9-81ED-4DB2-BD59-A6C34878D82A}">
                    <a16:rowId xmlns="" xmlns:a16="http://schemas.microsoft.com/office/drawing/2014/main" val="3224591802"/>
                  </a:ext>
                </a:extLst>
              </a:tr>
              <a:tr h="366312">
                <a:tc>
                  <a:txBody>
                    <a:bodyPr/>
                    <a:lstStyle/>
                    <a:p>
                      <a:pPr marL="0" algn="l" defTabSz="914400" rtl="0" eaLnBrk="1" latinLnBrk="0" hangingPunct="1"/>
                      <a:r>
                        <a:rPr lang="en-IN" sz="1100" kern="1200" dirty="0">
                          <a:solidFill>
                            <a:schemeClr val="lt1"/>
                          </a:solidFill>
                          <a:effectLst/>
                          <a:latin typeface="+mn-lt"/>
                          <a:ea typeface="+mn-ea"/>
                          <a:cs typeface="+mn-cs"/>
                        </a:rPr>
                        <a:t>PRODUCTCODE :</a:t>
                      </a:r>
                    </a:p>
                  </a:txBody>
                  <a:tcPr marL="36566" marR="36566" marT="18283" marB="18283" anchor="ctr">
                    <a:solidFill>
                      <a:srgbClr val="DD462F"/>
                    </a:solidFill>
                  </a:tcPr>
                </a:tc>
                <a:tc>
                  <a:txBody>
                    <a:bodyPr/>
                    <a:lstStyle/>
                    <a:p>
                      <a:pPr marL="0" algn="l" defTabSz="914400" rtl="0" eaLnBrk="1" latinLnBrk="0" hangingPunct="1"/>
                      <a:r>
                        <a:rPr lang="en-IN" sz="1100" kern="1200" dirty="0">
                          <a:solidFill>
                            <a:schemeClr val="lt1"/>
                          </a:solidFill>
                          <a:effectLst/>
                          <a:latin typeface="+mn-lt"/>
                          <a:ea typeface="+mn-ea"/>
                          <a:cs typeface="+mn-cs"/>
                        </a:rPr>
                        <a:t>Code of Product</a:t>
                      </a:r>
                    </a:p>
                  </a:txBody>
                  <a:tcPr marL="36566" marR="36566" marT="18283" marB="18283" anchor="ctr">
                    <a:solidFill>
                      <a:srgbClr val="DD462F"/>
                    </a:solidFill>
                  </a:tcPr>
                </a:tc>
                <a:tc>
                  <a:txBody>
                    <a:bodyPr/>
                    <a:lstStyle/>
                    <a:p>
                      <a:endParaRPr lang="en-IN" sz="1100" dirty="0"/>
                    </a:p>
                  </a:txBody>
                  <a:tcPr marL="54849" marR="54849" marT="27424" marB="27424">
                    <a:solidFill>
                      <a:srgbClr val="DD462F"/>
                    </a:solidFill>
                  </a:tcPr>
                </a:tc>
                <a:tc>
                  <a:txBody>
                    <a:bodyPr/>
                    <a:lstStyle/>
                    <a:p>
                      <a:endParaRPr lang="en-IN" sz="1100" dirty="0"/>
                    </a:p>
                  </a:txBody>
                  <a:tcPr marL="54849" marR="54849" marT="27424" marB="27424">
                    <a:solidFill>
                      <a:srgbClr val="DD462F"/>
                    </a:solidFill>
                  </a:tcPr>
                </a:tc>
                <a:extLst>
                  <a:ext uri="{0D108BD9-81ED-4DB2-BD59-A6C34878D82A}">
                    <a16:rowId xmlns="" xmlns:a16="http://schemas.microsoft.com/office/drawing/2014/main" val="598551643"/>
                  </a:ext>
                </a:extLst>
              </a:tr>
            </a:tbl>
          </a:graphicData>
        </a:graphic>
      </p:graphicFrame>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Data</a:t>
            </a:r>
            <a:endParaRPr lang="en-US" dirty="0"/>
          </a:p>
        </p:txBody>
      </p:sp>
      <p:sp>
        <p:nvSpPr>
          <p:cNvPr id="3" name="Content Placeholder 2"/>
          <p:cNvSpPr>
            <a:spLocks noGrp="1"/>
          </p:cNvSpPr>
          <p:nvPr>
            <p:ph idx="1"/>
          </p:nvPr>
        </p:nvSpPr>
        <p:spPr>
          <a:xfrm>
            <a:off x="283335" y="1517960"/>
            <a:ext cx="11603863" cy="5187639"/>
          </a:xfrm>
        </p:spPr>
        <p:txBody>
          <a:bodyPr>
            <a:noAutofit/>
          </a:bodyPr>
          <a:lstStyle/>
          <a:p>
            <a:pPr marL="285750" indent="-285750">
              <a:lnSpc>
                <a:spcPct val="100000"/>
              </a:lnSpc>
              <a:spcBef>
                <a:spcPts val="800"/>
              </a:spcBef>
              <a:spcAft>
                <a:spcPts val="800"/>
              </a:spcAft>
              <a:buFont typeface="Arial" panose="020B0604020202020204" pitchFamily="34" charset="0"/>
              <a:buChar char="•"/>
            </a:pPr>
            <a:r>
              <a:rPr lang="en-US" dirty="0"/>
              <a:t>The data is about an automobile parts manufacturing company. They have provided the data collected of </a:t>
            </a:r>
            <a:r>
              <a:rPr lang="en-US" dirty="0" smtClean="0"/>
              <a:t>transactions for last </a:t>
            </a:r>
            <a:r>
              <a:rPr lang="en-US" dirty="0"/>
              <a:t>3 years.</a:t>
            </a:r>
          </a:p>
          <a:p>
            <a:pPr marL="285750" indent="-285750">
              <a:lnSpc>
                <a:spcPct val="100000"/>
              </a:lnSpc>
              <a:spcBef>
                <a:spcPts val="800"/>
              </a:spcBef>
              <a:spcAft>
                <a:spcPts val="800"/>
              </a:spcAft>
              <a:buFont typeface="Arial" panose="020B0604020202020204" pitchFamily="34" charset="0"/>
              <a:buChar char="•"/>
            </a:pPr>
            <a:r>
              <a:rPr lang="en-US" dirty="0"/>
              <a:t>The data has 2747 entries (0 To 2746) of rows and 20 columns. The data has 1 datetime64 , 2 foat64, 5 int64,and 12 Object data types. </a:t>
            </a:r>
          </a:p>
          <a:p>
            <a:pPr marL="285750" indent="-285750">
              <a:lnSpc>
                <a:spcPct val="100000"/>
              </a:lnSpc>
              <a:spcBef>
                <a:spcPts val="800"/>
              </a:spcBef>
              <a:spcAft>
                <a:spcPts val="800"/>
              </a:spcAft>
              <a:buFont typeface="Arial" panose="020B0604020202020204" pitchFamily="34" charset="0"/>
              <a:buChar char="•"/>
            </a:pPr>
            <a:r>
              <a:rPr lang="en-US" dirty="0"/>
              <a:t>The dataset has </a:t>
            </a:r>
            <a:r>
              <a:rPr lang="en-US" dirty="0" smtClean="0"/>
              <a:t>no </a:t>
            </a:r>
            <a:r>
              <a:rPr lang="en-US" dirty="0"/>
              <a:t>null values and no duplicate rows of data.</a:t>
            </a:r>
          </a:p>
          <a:p>
            <a:pPr marL="285750" indent="-285750">
              <a:lnSpc>
                <a:spcPct val="100000"/>
              </a:lnSpc>
              <a:spcBef>
                <a:spcPts val="800"/>
              </a:spcBef>
              <a:spcAft>
                <a:spcPts val="800"/>
              </a:spcAft>
              <a:buFont typeface="Arial" panose="020B0604020202020204" pitchFamily="34" charset="0"/>
              <a:buChar char="•"/>
            </a:pPr>
            <a:r>
              <a:rPr lang="en-US" dirty="0"/>
              <a:t>This data more or less reflects the purchasing behavior of customers in different categories . The company is into automobile part manufacture, and they have different product line like Classic car , Motorcycle, plane, train, ship, Bus truck, vintage cars etc. </a:t>
            </a:r>
          </a:p>
          <a:p>
            <a:pPr marL="285750" indent="-285750">
              <a:lnSpc>
                <a:spcPct val="100000"/>
              </a:lnSpc>
              <a:spcBef>
                <a:spcPts val="800"/>
              </a:spcBef>
              <a:spcAft>
                <a:spcPts val="800"/>
              </a:spcAft>
              <a:buFont typeface="Arial" panose="020B0604020202020204" pitchFamily="34" charset="0"/>
              <a:buChar char="•"/>
            </a:pPr>
            <a:r>
              <a:rPr lang="en-US" dirty="0" smtClean="0"/>
              <a:t>The </a:t>
            </a:r>
            <a:r>
              <a:rPr lang="en-US" dirty="0"/>
              <a:t>data maintained each transactions entry as order number and for each order number maintained all required information like customer identity details , and product details like price , quantity , product code, and sales for each customer.</a:t>
            </a:r>
          </a:p>
          <a:p>
            <a:pPr marL="285750" indent="-285750">
              <a:lnSpc>
                <a:spcPct val="100000"/>
              </a:lnSpc>
              <a:spcBef>
                <a:spcPts val="800"/>
              </a:spcBef>
              <a:spcAft>
                <a:spcPts val="800"/>
              </a:spcAft>
              <a:buFont typeface="Arial" panose="020B0604020202020204" pitchFamily="34" charset="0"/>
              <a:buChar char="•"/>
            </a:pPr>
            <a:r>
              <a:rPr lang="en-US" dirty="0"/>
              <a:t>We noticed that one order number has many different entries with different product codes.</a:t>
            </a:r>
          </a:p>
          <a:p>
            <a:pPr marL="285750" indent="-285750">
              <a:lnSpc>
                <a:spcPct val="100000"/>
              </a:lnSpc>
              <a:spcBef>
                <a:spcPts val="800"/>
              </a:spcBef>
              <a:spcAft>
                <a:spcPts val="800"/>
              </a:spcAft>
              <a:buFont typeface="Arial" panose="020B0604020202020204" pitchFamily="34" charset="0"/>
              <a:buChar char="•"/>
            </a:pPr>
            <a:r>
              <a:rPr lang="en-US" dirty="0"/>
              <a:t>Manufacturer's Suggested Retail Price(MSRP) for each product code is decided but we found that this is not matching with Price of Each item &amp; is inconsistent with MSRP</a:t>
            </a:r>
          </a:p>
        </p:txBody>
      </p:sp>
    </p:spTree>
    <p:extLst>
      <p:ext uri="{BB962C8B-B14F-4D97-AF65-F5344CB8AC3E}">
        <p14:creationId xmlns:p14="http://schemas.microsoft.com/office/powerpoint/2010/main" val="3517107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283335" y="1517960"/>
            <a:ext cx="5293217" cy="5340040"/>
          </a:xfrm>
        </p:spPr>
        <p:txBody>
          <a:bodyPr>
            <a:noAutofit/>
          </a:bodyPr>
          <a:lstStyle/>
          <a:p>
            <a:pPr>
              <a:lnSpc>
                <a:spcPct val="100000"/>
              </a:lnSpc>
              <a:spcBef>
                <a:spcPts val="800"/>
              </a:spcBef>
              <a:spcAft>
                <a:spcPts val="800"/>
              </a:spcAft>
            </a:pPr>
            <a:r>
              <a:rPr lang="en-US" dirty="0"/>
              <a:t>Distplot and Boxplot inference:</a:t>
            </a:r>
          </a:p>
          <a:p>
            <a:pPr marL="285750" indent="-285750">
              <a:lnSpc>
                <a:spcPct val="100000"/>
              </a:lnSpc>
              <a:spcBef>
                <a:spcPts val="800"/>
              </a:spcBef>
              <a:spcAft>
                <a:spcPts val="800"/>
              </a:spcAft>
              <a:buFont typeface="Arial" panose="020B0604020202020204" pitchFamily="34" charset="0"/>
              <a:buChar char="•"/>
            </a:pPr>
            <a:r>
              <a:rPr lang="en-US" dirty="0"/>
              <a:t>There is presence of outliers in variables such as Quantity ordered, Price and Sales.</a:t>
            </a:r>
          </a:p>
          <a:p>
            <a:pPr marL="285750" indent="-285750">
              <a:lnSpc>
                <a:spcPct val="100000"/>
              </a:lnSpc>
              <a:spcBef>
                <a:spcPts val="800"/>
              </a:spcBef>
              <a:spcAft>
                <a:spcPts val="800"/>
              </a:spcAft>
              <a:buFont typeface="Arial" panose="020B0604020202020204" pitchFamily="34" charset="0"/>
              <a:buChar char="•"/>
            </a:pPr>
            <a:r>
              <a:rPr lang="en-US" dirty="0"/>
              <a:t> Variable ‘Sales’ has highest positive skewness (0.784) and Variable ‘Days_since_lastorder’ has lowest negative skewness(-0.002)</a:t>
            </a:r>
          </a:p>
          <a:p>
            <a:pPr marL="285750" indent="-285750">
              <a:lnSpc>
                <a:spcPct val="100000"/>
              </a:lnSpc>
              <a:spcBef>
                <a:spcPts val="800"/>
              </a:spcBef>
              <a:spcAft>
                <a:spcPts val="800"/>
              </a:spcAft>
              <a:buFont typeface="Arial" panose="020B0604020202020204" pitchFamily="34" charset="0"/>
              <a:buChar char="•"/>
            </a:pPr>
            <a:r>
              <a:rPr lang="en-US" dirty="0"/>
              <a:t>We can clearly see that outlier is present in each product line category and it is present in </a:t>
            </a:r>
            <a:r>
              <a:rPr lang="en-US" dirty="0" smtClean="0"/>
              <a:t>large </a:t>
            </a:r>
            <a:r>
              <a:rPr lang="en-US" dirty="0"/>
              <a:t>deal size. </a:t>
            </a:r>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smtClean="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9" name="Picture 8">
            <a:extLst>
              <a:ext uri="{FF2B5EF4-FFF2-40B4-BE49-F238E27FC236}">
                <a16:creationId xmlns:a16="http://schemas.microsoft.com/office/drawing/2014/main" xmlns="" id="{593C7A70-967E-4A07-B06B-0F927B9689D1}"/>
              </a:ext>
            </a:extLst>
          </p:cNvPr>
          <p:cNvPicPr>
            <a:picLocks noChangeAspect="1"/>
          </p:cNvPicPr>
          <p:nvPr/>
        </p:nvPicPr>
        <p:blipFill>
          <a:blip r:embed="rId2"/>
          <a:stretch>
            <a:fillRect/>
          </a:stretch>
        </p:blipFill>
        <p:spPr>
          <a:xfrm>
            <a:off x="5763177" y="1517961"/>
            <a:ext cx="5827808" cy="48915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21181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283335" y="1517960"/>
            <a:ext cx="5293217" cy="5340040"/>
          </a:xfrm>
        </p:spPr>
        <p:txBody>
          <a:bodyPr>
            <a:noAutofit/>
          </a:bodyPr>
          <a:lstStyle/>
          <a:p>
            <a:pPr>
              <a:lnSpc>
                <a:spcPct val="100000"/>
              </a:lnSpc>
              <a:spcBef>
                <a:spcPts val="800"/>
              </a:spcBef>
              <a:spcAft>
                <a:spcPts val="800"/>
              </a:spcAft>
            </a:pPr>
            <a:r>
              <a:rPr lang="en-US" dirty="0" smtClean="0"/>
              <a:t>Bivariate Analysis:</a:t>
            </a:r>
            <a:endParaRPr lang="en-US" dirty="0"/>
          </a:p>
          <a:p>
            <a:pPr marL="285750" indent="-285750">
              <a:lnSpc>
                <a:spcPct val="100000"/>
              </a:lnSpc>
              <a:spcBef>
                <a:spcPts val="800"/>
              </a:spcBef>
              <a:spcAft>
                <a:spcPts val="800"/>
              </a:spcAft>
              <a:buFont typeface="Arial" panose="020B0604020202020204" pitchFamily="34" charset="0"/>
              <a:buChar char="•"/>
            </a:pPr>
            <a:r>
              <a:rPr lang="en-US" dirty="0"/>
              <a:t>Company is having a viable market in almost  19 countries</a:t>
            </a:r>
          </a:p>
          <a:p>
            <a:pPr marL="285750" indent="-285750">
              <a:lnSpc>
                <a:spcPct val="100000"/>
              </a:lnSpc>
              <a:spcBef>
                <a:spcPts val="800"/>
              </a:spcBef>
              <a:spcAft>
                <a:spcPts val="800"/>
              </a:spcAft>
              <a:buFont typeface="Arial" panose="020B0604020202020204" pitchFamily="34" charset="0"/>
              <a:buChar char="•"/>
            </a:pPr>
            <a:r>
              <a:rPr lang="en-US" dirty="0"/>
              <a:t>This graph shows the sales across different countries</a:t>
            </a:r>
          </a:p>
          <a:p>
            <a:pPr marL="285750" indent="-285750">
              <a:lnSpc>
                <a:spcPct val="100000"/>
              </a:lnSpc>
              <a:spcBef>
                <a:spcPts val="800"/>
              </a:spcBef>
              <a:spcAft>
                <a:spcPts val="800"/>
              </a:spcAft>
              <a:buFont typeface="Arial" panose="020B0604020202020204" pitchFamily="34" charset="0"/>
              <a:buChar char="•"/>
            </a:pPr>
            <a:r>
              <a:rPr lang="en-US" dirty="0"/>
              <a:t>USA is the primary market of the company contributing maximum to its turn-over</a:t>
            </a:r>
          </a:p>
          <a:p>
            <a:pPr marL="285750" indent="-285750">
              <a:lnSpc>
                <a:spcPct val="100000"/>
              </a:lnSpc>
              <a:spcBef>
                <a:spcPts val="800"/>
              </a:spcBef>
              <a:spcAft>
                <a:spcPts val="800"/>
              </a:spcAft>
              <a:buFont typeface="Arial" panose="020B0604020202020204" pitchFamily="34" charset="0"/>
              <a:buChar char="•"/>
            </a:pPr>
            <a:r>
              <a:rPr lang="en-US" dirty="0"/>
              <a:t>Some European countries like Spain and Switzerland shows good number of sales following USA</a:t>
            </a:r>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smtClean="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5576552" y="1517960"/>
            <a:ext cx="6248400" cy="4210050"/>
          </a:xfrm>
          <a:prstGeom prst="rect">
            <a:avLst/>
          </a:prstGeom>
        </p:spPr>
      </p:pic>
    </p:spTree>
    <p:extLst>
      <p:ext uri="{BB962C8B-B14F-4D97-AF65-F5344CB8AC3E}">
        <p14:creationId xmlns:p14="http://schemas.microsoft.com/office/powerpoint/2010/main" val="39141118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283335" y="1517960"/>
            <a:ext cx="5293217" cy="5340040"/>
          </a:xfrm>
        </p:spPr>
        <p:txBody>
          <a:bodyPr>
            <a:noAutofit/>
          </a:bodyPr>
          <a:lstStyle/>
          <a:p>
            <a:pPr>
              <a:lnSpc>
                <a:spcPct val="100000"/>
              </a:lnSpc>
              <a:spcBef>
                <a:spcPts val="800"/>
              </a:spcBef>
              <a:spcAft>
                <a:spcPts val="800"/>
              </a:spcAft>
            </a:pPr>
            <a:r>
              <a:rPr lang="en-US" dirty="0" smtClean="0"/>
              <a:t>Bivariate Analysis:</a:t>
            </a:r>
            <a:endParaRPr lang="en-US" dirty="0"/>
          </a:p>
          <a:p>
            <a:pPr marL="285750" indent="-285750">
              <a:lnSpc>
                <a:spcPct val="100000"/>
              </a:lnSpc>
              <a:spcBef>
                <a:spcPts val="800"/>
              </a:spcBef>
              <a:spcAft>
                <a:spcPts val="800"/>
              </a:spcAft>
              <a:buFont typeface="Arial" panose="020B0604020202020204" pitchFamily="34" charset="0"/>
              <a:buChar char="•"/>
            </a:pPr>
            <a:r>
              <a:rPr lang="en-US" dirty="0"/>
              <a:t>USA is having most orders shipped and high sales with 3 on hold and 1 cancelled.</a:t>
            </a:r>
          </a:p>
          <a:p>
            <a:pPr marL="285750" indent="-285750">
              <a:lnSpc>
                <a:spcPct val="100000"/>
              </a:lnSpc>
              <a:spcBef>
                <a:spcPts val="800"/>
              </a:spcBef>
              <a:spcAft>
                <a:spcPts val="800"/>
              </a:spcAft>
              <a:buFont typeface="Arial" panose="020B0604020202020204" pitchFamily="34" charset="0"/>
              <a:buChar char="•"/>
            </a:pPr>
            <a:r>
              <a:rPr lang="en-US" dirty="0"/>
              <a:t>This is followed by France, and so on order of decreasing sales.</a:t>
            </a:r>
          </a:p>
          <a:p>
            <a:pPr marL="285750" indent="-285750">
              <a:lnSpc>
                <a:spcPct val="100000"/>
              </a:lnSpc>
              <a:spcBef>
                <a:spcPts val="800"/>
              </a:spcBef>
              <a:spcAft>
                <a:spcPts val="800"/>
              </a:spcAft>
              <a:buFont typeface="Arial" panose="020B0604020202020204" pitchFamily="34" charset="0"/>
              <a:buChar char="•"/>
            </a:pPr>
            <a:r>
              <a:rPr lang="en-US" dirty="0"/>
              <a:t>‘Euro Shopping channel’ is the customer having highest sales and orders shipped followed by ‘Mini Gifts Distributers ltd’.</a:t>
            </a:r>
          </a:p>
          <a:p>
            <a:pPr marL="285750" indent="-285750">
              <a:lnSpc>
                <a:spcPct val="100000"/>
              </a:lnSpc>
              <a:spcBef>
                <a:spcPts val="800"/>
              </a:spcBef>
              <a:spcAft>
                <a:spcPts val="800"/>
              </a:spcAft>
              <a:buFont typeface="Arial" panose="020B0604020202020204" pitchFamily="34" charset="0"/>
              <a:buChar char="•"/>
            </a:pPr>
            <a:r>
              <a:rPr lang="en-US" dirty="0"/>
              <a:t>‘Euro Shopping Channel’ is also having orders in cancelled, Disputed status – again an inference for company to check</a:t>
            </a:r>
          </a:p>
          <a:p>
            <a:pPr marL="285750" indent="-285750">
              <a:lnSpc>
                <a:spcPct val="100000"/>
              </a:lnSpc>
              <a:spcBef>
                <a:spcPts val="800"/>
              </a:spcBef>
              <a:spcAft>
                <a:spcPts val="800"/>
              </a:spcAft>
              <a:buFont typeface="Arial" panose="020B0604020202020204" pitchFamily="34" charset="0"/>
              <a:buChar char="•"/>
            </a:pPr>
            <a:endParaRPr lang="en-US" dirty="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a:p>
          <a:p>
            <a:pPr>
              <a:lnSpc>
                <a:spcPct val="100000"/>
              </a:lnSpc>
              <a:spcBef>
                <a:spcPts val="800"/>
              </a:spcBef>
              <a:spcAft>
                <a:spcPts val="800"/>
              </a:spcAft>
            </a:pPr>
            <a:endParaRPr lang="en-US" dirty="0" smtClean="0"/>
          </a:p>
          <a:p>
            <a:pPr>
              <a:lnSpc>
                <a:spcPct val="100000"/>
              </a:lnSpc>
              <a:spcBef>
                <a:spcPts val="800"/>
              </a:spcBef>
              <a:spcAft>
                <a:spcPts val="800"/>
              </a:spcAft>
            </a:pPr>
            <a:endParaRPr lang="en-US" dirty="0" smtClean="0"/>
          </a:p>
        </p:txBody>
      </p:sp>
      <p:sp>
        <p:nvSpPr>
          <p:cNvPr id="4" name="AutoShape 2" descr="data:image/png;base64,iVBORw0KGgoAAAANSUhEUgAAA3YAAAHRCAYAAAAmKyvyAAAAOXRFWHRTb2Z0d2FyZQBNYXRwbG90bGliIHZlcnNpb24zLjQuMiwgaHR0cHM6Ly9tYXRwbG90bGliLm9yZy8rg+JYAAAACXBIWXMAAAsTAAALEwEAmpwYAABGeElEQVR4nO3dfVxUdf7//+dwqQ6DYqLVKqXZqGWWF4klkumWZeoapQmFW5pleRGaBuEFaoi5KeLFWptrW2GAF0tX2sW2apJmfMpW3fip7No3L9ISDVdmlAtlfn+4zDqBXAkzHH3cb7e9tRzOnHmdl4cz53nO+5wxORwOhwAAAAAAhuXl6QIAAAAAAJeGYAcAAAAABkewAwAAAACDI9gBAAAAgMER7AAAAADA4Ah2AAAAAGBwPp4uoLry8go8XUKtBQU1UX7+aU+XcUWh5+5Hz92PnrsfPXc/eu5+9Nz96Ln7GbXnwcGWi/6OK3Zu4OPj7ekSrjj03P3oufvRc/ej5+5Hz92PnrsfPXe/y7HnBDsAAAAAMDiCHQAAAAAYHMEOAAAAAAyOYAcAAAAABkewAwAAAACDI9gBAAAAgMER7AAAAADA4Ah2AAAAAGBwBDsAAAAAMDiCHQAAAAAYHMEOAAAAAAyOYAcAAAAABkewAwAAAACDI9gBAAAAgMER7AAAAADA4Ah2AABUITNzrcLDQ+Xt7a3w8FBlZq71dEkAALjw8XQBAAA0ZJmZa5WU9JJSUpZp0KB7tX793xQTM16SFBExzMPVAQBwXrWu2O3atUvR0dEu0z788EM98sgjzp/XrFmjiIgIDR8+XJs3b5YkFRYWasKECYqKitKYMWP0yy+/SJJ27typYcOGacSIEVq2bFldrQsAAHUuJWWBUlKWKSwsXL6+vgoLC1dKyjKlpCzwdGkAADhVGexWrFih6dOnq6ioyDltz549WrdunRwOhyQpLy9PqampysjI0MqVK5WcnKzi4mKlp6fLarUqLS1NQ4cO1fLlyyVJCQkJWrhwodLT07Vr1y7l5OTU0+oBAHBpcnP3KTT0DpdpoaF3KDd3n4cqAgCgvCqDXUhIiJYuXer8OT8/XwsWLFB8fLxz2u7du9W1a1f5+fnJYrEoJCREe/fu1Y4dO9SnTx9JUnh4uLZv3y6bzabi4mKFhITIZDIpLCxM27dvr4dVAwDg0lmtHZSd7fo5lZ29XVZrBw9VBABAeVXeYzdgwAAdPnxYknTu3DlNmzZN8fHx8vf3d85js9lksVicP5vNZtlsNpfpZrNZBQUFstlsCggIcJn30KFDVRYaFNREPj7e1V+zBiY42FL1TKhT9Nz96Ln70fP6N3PmDD3//AStXLlSYWFh+u67b/T88xM0d+5c+u8m9Nn96Ln70XP3u9x6XqOHp+Tk5OjAgQOaNWuWioqK9O9//1tz585Vr169ZLfbnfPZ7XZZLBYFBAQ4p9vtdgUGBrpMu3B6VfLzT9ek1AYlONiivLwCT5dxRaHn7kfP3Y+eu8dvfztIp06d0bPPjlNu7j5ZrR0UGztdv/3tIPrvBmzn7kfP3Y+eu59Re15ZGK1RsOvSpYs2bNggSTp8+LAmT56sadOmKS8vTykpKSoqKlJxcbH2798vq9Wqbt26acuWLerSpYuysrLUvXt3BQQEyNfXVwcPHlSbNm20detWjR8//tLWEACAehQRMUwREcMMeyAAALj81cnXHQQHBys6OlpRUVFyOByaNGmS/P39FRkZqdjYWEVGRsrX11cLFy6UJM2ePVtTpkzRuXPnFBYWpltvvbUuygAAAACAK5LJUfZoywbOyGdIOcPrfvTc/ei5+9Fz96Pn7kfP3Y+eux89dz+j9ryyoZjV+h47AAAAAEDDRb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KAKmZlrFR4eKm9vb4WHhyozc62nSwIAwIWPpwsAAKAhy8xcq6Skl5SSskyDBt2r9ev/ppiY8ZKkiIhhHq4OAIDzuGIHAEAlUlIWKCVlmcLCwuXr66uwsHClpCxTSsoCT5cGAIATwQ4AgErk5u5TaOgdLtNCQ+9Qbu4+D1UEAEB5BDsAACphtXZQdvZ2l2nZ2dtltXbwUEUAAJRHsAMAoBIxMVMUEzNeW7dmqaSkRFu3ZikmZrxiYqZ4ujQAAJx4eAoAAJUoe0BKfPxUPfzwEFmtHRQfP4MHpwAAGhSCHQAAVYiIGKaIiGEKDrYoL6/A0+UAAFAOQzEBAAAAwOAIdgAAAABgcAQ7AAAAADA4gh0AAAAAGBzBDgAAAAAMjmAHAAAAAAZHsAMAAAAAg6tWsNu1a5eio6MlSXv27FFUVJSio6M1evRoHT9+XJK0Zs0aRUREaPjw4dq8ebMkqbCwUBMmTFBUVJTGjBmjX375RZK0c+dODRs2TCNGjNCyZcvqY70AAKgzmZlrFR4eKm9vb4WHhyozc62nSwIAwEWVwW7FihWaPn26ioqKJElz587VjBkzlJqaqnvuuUcrVqxQXl6eUlNTlZGRoZUrVyo5OVnFxcVKT0+X1WpVWlqahg4dquXLl0uSEhIStHDhQqWnp2vXrl3Kycmp37UEAKCWMjPXKinpJSUlvaLCwkIlJb2ipKSXCHcAgAalymAXEhKipUuXOn9OTk5Wp06dJEnnzp2Tv7+/du/era5du8rPz08Wi0UhISHau3evduzYoT59+kiSwsPDtX37dtlsNhUXFyskJEQmk0lhYWHavn17Pa0eAACXJiVlgVJSliksLFy+vr4KCwtXSsoypaQs8HRpAAA4+VQ1w4ABA3T48GHnzy1btpQkffvtt1q1apXeeecdffHFF7JYLM55zGazbDabbDabc7rZbFZBQYFsNpsCAgJc5j106FCVhQYFNZGPj3f116yBCQ62VD0T6hQ9dz967n70vP7l5u7TZ59tUGTkQyoqKpK/v79GjRql3Nx99N9N6LP70XP3o+fud7n1vMpgV5GPPvpIr776ql5//XU1b95cAQEBstvtzt/b7XZZLBaX6Xa7XYGBgRXOGxgYWOV75uefrk2pDUJwsEV5eQWeLuOKQs/dj567Hz13j8DAQL3++uuaOfMlTZnynBYsWKw5c2YoMDCQ/rsB27n70XP3o+fuZ9SeVxZGa/xUzPfff1+rVq1Samqq2rRpI0nq0qWLduzYoaKiIhUUFGj//v2yWq3q1q2btmzZIknKyspS9+7dFRAQIF9fXx08eFAOh0Nbt25Vjx49arlqAADUr/OjTwJ1yy1d5Ovrq1tu6SKLJVA2m83TpQEA4FSjK3bnzp3T3Llzdc0112jChAmSpNtvv10TJ05UdHS0oqKi5HA4NGnSJPn7+ysyMlKxsbGKjIyUr6+vFi5cKEmaPXu2pkyZonPnziksLEy33npr3a8ZAAB14OzZs5ozZ67i46fq4YeHyGrtoDlz5mrixGc9XRoAAE4mh8Ph8HQR1WHES6VljHqp18joufvRc/ej5+7RunWwhgwZqu++263c3H2yWjuoc+cu+uCD93T4cJ6ny7vssZ27Hz13P3rufkbteZ0OxQQA4Epy5529tW7davXqdad++eUX9ep1p9atW6077+zt6dIAAHAi2AEAUImffjqq++8fpLS0VWrWrJnS0lbp/vsH6aefjnq6NAAAnGr1VEwAAK4Uubn7tHHjVvn6+jqH7pSUlKhNm2BPlwYAgBPBDgCASlitHbRgwcv6+OP1znvs7r9/kKzWDp4uDQAAJ4ZiAgBQid69+2jJkkWKjIxWQUGBIiOjtWTJIvXu3cfTpQEA4ESwAwCgEtu2faGJEycpPT1VFotF6empmjhxkrZt+8LTpQEA4MRQTAAAKlF2j92LL85wucdu8eKFni4NAAAnrtgBAFAJq7WDsrO3u0zLzt7OPXYAgAaFYAcAQCViYqYoJma8tm7NUklJibZuzVJMzHjFxEzxdGkAADgxFBMAgEpERAyTJMXHT9XDDw+R1dpB8fEznNMBAGgICHYAAFQhImKYIiKGOe+xAwCgoWEoJgAAAAAYHMEOAIAqZGauVXh4qLy9vRUeHqrMzLWeLgkAABcMxQQAoBKZmWuVlPSSUlKWadCge7V+/d8UEzNekrjPDgDQYHDFDgCASqSkLFBKyjKFhYXL19dXYWHhSklZppSUBZ4uDQAAJ4IdAACVyM3dp9DQO1ymhYbeodzcfR6qCACA8gh2AABUgi8oBwAYAcEOAIBK8AXlAAAj4OEpAABUgi8oBwAYAcEOAIAq8AXlAICGjqGYAABUge+xAwA0dFyxAwCgEnyPHQDACLhiBwBAJfgeOwCAERDsAACoBN9jBwAwAoIdAACV4HvsAABGQLADAKASfI8dAMAIeHgKAACV4HvsAABGwBU7AAAAADA4rtgBAFAJvu4AAGAEXLEDAKASfN0BAMAICHYAAFSCrzsAABgBQzEBAKiE1dpBCxa8rI8/Xq/c3H2yWjvo/vsH8XUHAIAGhSt2AABUonfvPlqyZJEiI6NVUFCgyMhoLVmySL179/F0aQAAOBHsAACoxLZtX2jixElKT0+VxWJRenqqJk6cpG3bvvB0aQAAODEUEwCASuTm7tPGjVv14oszFBxsUV5egUpKSrR48UJPlwYAgBPBDgCASnCPHQDACBiKCQBAJbjHDgBgBAQ7AAAqwT12AAAjYCgmAACV4B47AIAREOxqITw8VHv37qmXZXfs2ElZWdn1smwAQM1ZrR2Unb1dYWHhzmnZ2du5xw4A0KAQ7GqhpsFr1Mub9EZcv3qqBgBQn2JipigmZrxSUpZp0KB7tXVrlmJixis+foanSwMAwIlgBwBAJSIihkmS4uOn6uGHh8hq7aD4+BnO6QAANAQEu/+akJIle+HZelv+qJc31ctyzY18tDQmvOoZAQC1FhExTBERw5z32AEA0NAQ7P7LXni23oZL1ueBQH0FRgDA/2RmrlVKygLn99jFxEzhih0AoEEh2P3X6IMfKPfJt+tl2bn1stTzRvs1k8T9ewBQXzIz1yop6SXnPXbr1/9NMTHjJYlwBwBoMAh2/7UyZIghr9i9/PIm9a6XJQMAJCklZYFSUpYpLCxcvr6+CgsLV0rKMsXHTyXYAQAaDILdBYw4rNHciH9CAKhPubn7dPToEYWHhzqHYk6YMEm5ufs8XRoAAE6kgv+qz68j4OsOAMC4rr76ar344lQ1bdpUDodDdrtdL744VVdffbWnSwMAwMmrOjPt2rVL0dHRkqQDBw4oMjJSUVFRSkhIUGlpqSRpzZo1ioiI0PDhw7V582ZJUmFhoSZMmKCoqCiNGTNGv/zyiyRp586dGjZsmEaMGKFly5bVx3oBAFAnTp8+I5utQE8+OVY2m+2//y3Q6dNnPF0aAABOVV6xW7FihT744AM1btxYkjRv3jzFxMQoNDRUM2fO1MaNG3XbbbcpNTVVf/3rX1VUVKSoqCj17t1b6enpslqtmjBhgjZs2KDly5dr+vTpSkhI0NKlS9WmTRs99dRTysnJ0c0331zvK1tXwsNDtXfvnhq9pmVy9ebr2LFTjb8AHQBQf06ezNfEiZOVnp6q2bOny2rtoPHjY7RkSTV37AAAuEGVwS4kJERLly7VCy+8IEnKyclRz549JUnh4eHatm2bvLy81LVrV/n5+cnPz08hISHau3evduzYoSeffNI57/Lly2Wz2VRcXKyQkBBJUlhYmLZv326oYFfT4MX3HgGAsYWFhWv69FnO/fnnn28i2AEAGpQqg92AAQN0+PBh588Oh0Mmk0mSZDabVVBQIJvNJovF4pzHbDbLZrO5TL9w3oCAAJd5Dx06VGWhQUFN5OPjXf01a2CCgy1Vz4Q6Rc/dj567Hz2vf61bt9Zzzz2jd955R2FhYfruu2/03HPPqHXr1vTfTeiz+9Fz96Pn7ne59bzGD0/x8vrfbXl2u12BgYEKCAiQ3W53mW6xWFymVzZvYGBgle+bn3+6pqU2GFyxcz967n703P3ouXtMnz5b06bF6ve/f1w//nhYv/lNaxUXl2ju3ET67wZs5+5Hz92PnrufUXteWRit1sNTLnTTTTcpO/v8UMSsrCz16NFDXbp00Y4dO1RUVKSCggLt379fVqtV3bp105YtW5zzdu/eXQEBAfL19dXBgwflcDi0detW9ejRo5arBgBA/YqIGKa5c+fLbDZLOj/SZO7c+XyHHQCgQanxFbvY2FjNmDFDycnJateunQYMGCBvb29FR0crKipKDodDkyZNkr+/vyIjIxUbG6vIyEj5+vpq4cKFkqTZs2drypQpOnfunMLCwnTrrbfW+YoBAFBXIiKGKSJimGHP8AIALn8mh8Ph8HQR1WHkD1IOBNyPnrsfPXc/eu4+mZlrlZKywPkF5TExU7hi5yZs5+5Hz92PnrufUXte2VBMvqAcAIBKZGau1bRpsWrSpImk8/eGT5sWK0mEOwBAg1Hje+wAALiSzJkzQz4+3lq8eLkKCwu1ePFy+fh4a86cGZ4uDQAAJ4IdAACVOHLkiEaMeFTx8VPVqFEjxcdP1YgRj+rIkSOeLg0AACeCHQAAVXjjjRUuX9/zxhsrPFwRAACuCHYAAFTCy8tLNptdTz45VgUFBXryybGy2ewu3+sKAICn8fAUAAAqUVpaKl9fXyUkxCshIV6S5Ovrq5KSEg9XBgDA/3C6EQCAKpw9e1bBwS1lMpkUHNxSZ8+e9XRJAAC4INgBAFAFPz8/NWrUSCaTSY0aNZKfn5+nSwIAwAXBDgCAKhQVFamwsFClpaUqLCxUUVGRp0sCAMAFwQ4AgEqYTCaFh/fVVVddJS8vL1111VUKD+8rk8nk6dIAAHAi2AEAUAmHw6Ft27YqMjJaBQUFioyM1rZtW+VwODxdGgAATjwVEwCASnTs2Elt296guXNnKyEhXn5+/rr33vv0//7ffk+XBgCAE1fsAACoREzMFOXkfKeMjL+quLhYGRl/VU7Od4qJmeLp0gAAcOKKHQAAlYiIGKaMjHf00EOD5XA4ZDKZdNdddysiYpinSwMAwIkrdgAAVOLFF6fo8883Oe+pczgc+vzzTXrxRa7YAQAaDoIdAACVeOONFZKkxx8frZMnT+rxx0e7TAcAoCEg2AEAUAmHwyGrtaPS0lapWbNmSktbJau1I0/FBAA0KAQ7AACqkJu7T9OmJchut2vatATl5u7zdEkAALgg2AEAUKVfX53jah0AoGHhqZgAAFRDQkK8EhLiPV0GAAAV4oodAACV8PKq+KPyYtMBAPAEPpUAAKiCyWRSy5Yt5eXlpZYtW8pkMnm6JAAAXBDsAACoRGlpqXx8fHTs2DGVlpbq2LFj8vHxUWlpqadLAwDAiWAHAEAVSkpKFBzcUpIUHNxSJSUlHq4IAABXBDsAAKrhxInjLv8FAKAhIdgBAFANZUMvGYIJAGiICHYAAFTBZDJp9uwk2e12zZ6dxMNTAAANDt9jBwBAFRwOh+bMmaGEhHh5e3vL4eALygEADQtX7AAAqIZz5865/BcAgIaEYAcAQCUuNuyS4ZgAgIaEYAcAQCUuNuyS4ZgAgIaEYAcAQBX8/f3Vpk2IvLy81KZNiPz9/T1dEgAALgh2AABUweGQjh49qtLSUh09elRcrAMANDQEOwAAqlBcXKSAALO8vLwUEGBWcXGRp0sCAMAFwQ4AgGooKChQaWmpCgoKPF0KAADlEOwAAKiCyWRy+boDnogJAGhoCHYAAFTh10GOYAcAaGgIdgAAVKG0tFRms1mSZDabVVpa6uGKAABwRbADAKAa7Ha7y38BAGhICHYAAAAAYHAEOwAAAAAwOIIdAAAAABgcwQ4AAAAADI5gBwAAAAAGR7ADAAAAAIMj2AEAAACAwRHsAAAAAMDgCHYAAAAAYHA+tXlRSUmJ4uLi9OOPP8rLy0svvfSSfHx8FBcXJ5PJpBtvvFEJCQny8vLSmjVrlJGRIR8fHz3zzDO6++67VVhYqKlTp+rEiRMym82aP3++mjdvXtfrBgAAAABXhFpdsduyZYvOnj2rjIwMjRs3TikpKZo3b55iYmKUlpYmh8OhjRs3Ki8vT6mpqcrIyNDKlSuVnJys4uJipaeny2q1Ki0tTUOHDtXy5cvrer0AAAAA4IpRq2DXtm1bnTt3TqWlpbLZbPLx8VFOTo569uwpSQoPD9eXX36p3bt3q2vXrvLz85PFYlFISIj27t2rHTt2qE+fPs55t2/fXndrBAAAAABXmFoNxWzSpIl+/PFH3X///crPz9drr72mr7/+WiaTSZJkNptVUFAgm80mi8XifJ3ZbJbNZnOZXjZvVYKCmsjHx7s25TYIwcGWqmdCnaLn7kfP3Y+eu4+Xl5dKS0ud/5Xov7vQZ/ej5+5Hz93vcut5rYLdm2++qbCwMD3//PM6evSofv/736ukpMT5e7vdrsDAQAUEBMhut7tMt1gsLtPL5q1Kfv7p2pTaIAQHW5SXV3V4Rd2h5+5Hz92PnrtPq1ZXKygoSLm5+2S1dlB+fr5+/vkn+u8GbOfuR8/dj567n1F7XlkYrVWwCwwMlK+vrySpadOmOnv2rG666SZlZ2crNDRUWVlZ6tWrl7p06aKUlBQVFRWpuLhY+/fvl9VqVbdu3bRlyxZ16dJFWVlZ6t69e+3WDACASxAeHqq9e/dUOd/PP/+kn3/+SZJc5m/Z8uInJjt27KSsrOxLLxIAgGowORwOR01fZLfbFR8fr7y8PJWUlGjkyJHq3LmzZsyYoZKSErVr106JiYny9vbWmjVrtHr1ajkcDj399NMaMGCAzpw5o9jYWOXl5cnX11cLFy5UcHBwpe9pxERdxqhnBIyMnrsfPXc/eu4eV1/dzDn08kJeXl766aeT7i/oCsN27n703P3oufsZteeVXbGrVbDzBCM2voxRNxwjo+fuR8/dj567x4svTtEbb6yQyeSl0tJz8vLylsNRqlGjxmjevAWeLu+yx3bufvTc/ei5+xm153U+FBMAgCtFWXhLTX1LxcXn5OPjo+jo3xPqAAANSq2+7gAAgCvJvHkLdPhwngZNfk+HD+cR6gAADQ7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AQ7AAAAADA4gh0AAAAAGBzBDgAAAAAMjmAHAAAAAAZHsAMAAAAAgyPYAQAAAIDBEewAAAAAwOAIdgAAAABgcD61feGf/vQnbdq0SSUlJYqMjFTPnj0VFxcnk8mkG2+8UQkJCfLy8tKaNWuUkZEhHx8fPfPMM7r77rtVWFioqVOn6sSJEzKbzZo/f76aN29el+sFAAAAAFeMWl2xy87O1j/+8Q+lp6crNTVVP/30k+bNm6eYmBilpaXJ4XBo48aNysvLU2pqqjIyMrRy5UolJyeruLhY6enpslqtSktL09ChQ7V8+fK6Xi8AAAAAuGLUKtht3bpVVqtV48aN09ixY9W3b1/l5OSoZ8+ekqTw8HB9+eWX2r17t7p27So/Pz9ZLBaFhIRo79692rFjh/r06eOcd/v27XW3RgAAAABwhanVUMz8/HwdOXJEr732mg4fPqxnnnlGDodDJpNJkmQ2m1VQUCCbzSaLxeJ8ndlsls1mc5leNi8AAAAAoHZqFeyaNWumdu3ayc/PT+3atZO/v79++ukn5+/tdrsCAwMVEBAgu93uMt1isbhML5u3KkFBTeTj412bchuE4GBL1TOhTtFz96Pn7kfP3Y+eux89dz967n703P0ut57XKth1795db7/9tp544gkdO3ZMZ86c0R133KHs7GyFhoYqKytLvXr1UpcuXZSSkqKioiIVFxdr//79slqt6tatm7Zs2aIuXbooKytL3bt3r/I98/NP16bUBiE42KK8PK5KuhM9dz967n703DPouXuxnbsfPXc/eu5+Ru15ZWG0VsHu7rvv1tdff62HH35YDodDM2fOVOvWrTVjxgwlJyerXbt2GjBggLy9vRUdHa2oqCg5HA5NmjRJ/v7+ioyMVGxsrCIjI+Xr66uFCxfWeuUAAAAA4EpX6687eOGFF8pNW7VqVblpw4cP1/Dhw12mNW7cWEuWLKntWwMAAAAALsAXlAM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I5gBwAAAAAGR7ADAAAAAIMj2AEAAACAwRHsAAAAAMDgCHYAAAAAYHAEOwAAAAAwOIIdAAAAABgcwQ4AAAAADM7H0wUAAFCXJqRkyV54tt6WP+rlTfWyXHMjHy2NCa+XZQMALn8EOwDAZcVeeFZvxPWrl2UHB1uUl1dQL8uur8AIALgyMBQTAAAAAAyOYAcAAAAABkewAwAAAACDI9gBAAAAgMER7AAAAADA4Ah2AAAAAGBwBDsAAAAAMDiCHQAAAAAYHMEOAAAAAAzukoLdiRMndNddd2n//v06cOCAIiMjFRUVpYSEBJWWlkqS1qxZo4iICA0fPlybN2+WJBUWFmrChAmKiorSmDFj9Msvv1z6mgAAAADAFarWwa6kpEQzZ85Uo0aNJEnz5s1TTEyM0tLS5HA4tHHjRuXl5Sk1NVUZGRlauXKlkpOTVVxcrPT0dFmtVqWlpWno0KFavnx5na0QAAAAAFxpah3s5s+frxEjRqhly5aSpJycHPXs2VOSFB4eri+//FK7d+9W165d5efnJ4vFopCQEO3du1c7duxQnz59nPNu3769DlYFAAAAAK5MPrV5UWZmppo3b64+ffro9ddflyQ5HA6ZTCZJktlsVkFBgWw2mywWi/N1ZrNZNpvNZXrZvFUJCmoiHx/v2pTbIAQHW6qeCXWKnrsfPXc/el6x+uyLUZdtZPTF/ei5+9Fz97vcel6rYPfXv/5VJpNJ27dv1549exQbG+tyn5zdbldgYKACAgJkt9tdplssFpfpZfNWJT//dG1KbRCCgy3Ky6s6vKLu0HP3o+fuR88vrr76Ut8959+zPLZz96Pn7kfP3c+oPa8sjNZqKOY777yjVatWKTU1VZ06ddL8+fMVHh6u7OxsSVJWVpZ69OihLl26aMeOHSoqKlJBQYH2798vq9Wqbt26acuWLc55u3fvXpsyAAAAAACq5RW7isTGxmrGjBlKTk5Wu3btNGDAAHl7eys6OlpRUVFyOByaNGmS/P39FRkZqdjYWEVGRsrX11cLFy6sqzIAAAAA4IpzycEuNTXV+f9XrVpV7vfDhw/X8OHDXaY1btxYS5YsudS3BgAAAACILygHAAAAAMMj2AEAAACAwRHsAAAAAMDgCHYAAAAAYHAEOwAAAAAwOIIdAAAAABgcwQ4AAAAADK7OvqAcAACgKuHhodq7d0+9LLtjx07Kysqul2UDQENHsAMAAG5T0+A16uVNeiOuXz1VAwCXD4ZiAgAAAIDBEewAAAAAwOAIdgAAAABgcAQ7AAAAADA4gh0AAAAAGBzBDgAAAAAMjmAHAAAAAAZHsAMAAAAAgyPYAQAAAIDB+Xi6AAAA6tLogx8o98m362XZufWy1PNG+zWT1K8e3wEAcDkj2AEALisrQ4bojbj6CUjBwRbl5RXUy7JffnmTetfLkgEAVwKGYgIAAACAwRHsAAAAAMDgCHYAAAAAYHAEOwAAAAAwOIIdAAAAABgcwQ4AAAAADI5gBwAAAAAGR7ADAAAAAIMj2AEAAACAwRHsAAAAAMDgCHYAAAAAYHAEOwAAAAAwOIIdAAAAABgcwQ4AAAAADI5gBwAAAAAGR7ADAAAAAIMj2AEAAACAwRHsAAAAAMDgCHYAAAAAYHA+ni4AAAAY24SULNkLz9bb8ke9vKlelmtu5KOlMeH1smwAcDeCHQAAuCT2wrN6I65fvSw7ONiivLyCell2fQVGAPAEhmICAAAAgMER7AAAAADA4Ah2AAAAAGBwBDsAAAAAMDgengIAuOwY8aEY5kZ8JAMAao9PEQDAZaW+ns4onQ+M9bl8AABqi6GYAAAAAGBwtbpiV1JSovj4eP34448qLi7WM888o/bt2ysuLk4mk0k33nijEhIS5OXlpTVr1igjI0M+Pj565plndPfdd6uwsFBTp07ViRMnZDabNX/+fDVv3ryu1w0AAAAArgi1umL3wQcfqFmzZkpLS9OKFSv00ksvad68eYqJiVFaWpocDoc2btyovLw8paamKiMjQytXrlRycrKKi4uVnp4uq9WqtLQ0DR06VMuXL6/r9QIAAACAK0atrtjdd999GjBggPNnb29v5eTkqGfPnpKk8PBwbdu2TV5eXuratav8/Pzk5+enkJAQ7d27Vzt27NCTTz7pnJdgBwAAgIZs27MxCi4+WS/Lzq2XpZ6X59dMvZen1OM7oKGoVbAzm82SJJvNpokTJyomJkbz58+XyWRy/r6goEA2m00Wi8XldTabzWV62bxVCQpqIh8f79qU2yAEB1uqngl1ip67Hz13P3rufvS8YvXZF6Mu28joS3lD1670dAmoY5fbdl7rp2IePXpU48aNU1RUlAYPHqxXXnnF+Tu73a7AwEAFBATIbre7TLdYLC7Ty+atSn7+6dqW6nHBwRbl5VUdXlF36Ln70XP3o+eeQc8rVl99qe/tnH/P8ti3uB89dz+j9ryyMFqre+yOHz+uUaNGaerUqXr44YclSTfddJOys7MlSVlZWerRo4e6dOmiHTt2qKioSAUFBdq/f7+sVqu6deumLVu2OOft3r17bcoAAAAAAKiWV+xee+01nTp1SsuXL3feHzdt2jQlJiYqOTlZ7dq104ABA+Tt7a3o6GhFRUXJ4XBo0qRJ8vf3V2RkpGJjYxUZGSlfX18tXLiwTlcKAAAAAK4ktQp206dP1/Tp08tNX7VqVblpw4cP1/Dhw12mNW7cWEuWLKnNWwMAAAAAfoUvKAcAAAAAgyPYAQAAAIDB1fqpmAAAAJI0+uAHyn3y7XpZdn1+v9dov2aS+tXjOwCA+xDsAADAJVkZMkRvxNVPQKrPR5K//PIm9a6XJQOA+zEUEwAAAAAMjmAHAAAAAAZHsAMAAAAAgyPYAQAAAIDBEewAAAAAwOAIdgAAAABgcAQ7AAAAADA4gh0AAAAAGBzBDgAAAAAMjmAHAAAAAAZHsAMAAAAAgyPYAQAAAIDBEewAAAAAwOAIdgAAAABgcAQ7AAAAADA4gh0AAAAAGBzBDgAAAAAMzsfTBQAAAOMb9fImT5dQY+ZGHAYBuHywRwMAAJfkjbh+9bbsUS9vqtflA8DlgqGYAAAAAGBwBDsAAAAAMDiCHQAAAAAYHMEOAAAAAAyOYAcAAAAABkewAwAAAACDI9gBAAAAgMER7AAAAADA4Ah2AAAAAGBwBDsAAAAAMDiCHQAAAAAYHMEOAAAAAAyOYAcAAAAABkewAwAAAACDI9gBAAAAgMH5eLoAAAA8JTw8VHv37qnRa1omV2++jh07KSsruxZVAQBQcwQ7AMAVq6bBKzjYory8gnqqBgCA2mMoJgAAAAAYHFfsAFySli0Dy007duyUByoBAAC4chHsANRaRaGubDrhDgCMhRN1gLExFBNAnVi3bp2nSwAA1NKFoW7RokUVTgfQsHHFDsAlO3bslIKDLTp27BQHAQBgYGX780cfHc3+HDAYgh0uK5mZa5WSskC5uftktXZQTMwURUQM83RZhlSTx8BX9OFf2QEBj4EHAPdhfw5cGQh2uGxkZq7V2LGjnT/v3bvH+TPhruaq80Fd9mFvMpl06++ma9f7iXI4HJK4LwMAGoqa7M+PHTulUS9v0htx/VymAWj4CHa4bJSFuNat2+jzzzerb9+7dfjwIY0dO5pg918TUrJkLzxb58t1OBza+d5LLtNGvbypzpZvbuSjpTHhdbY8AEDFWrYM1I13/l4tWw71dCkAashjwa60tFSzZs3Svn375Ofnp8TERF133XWeKgeXidat2+jbb3MUHGzRt9/mqFu3m3X48CFPl9VgjMjNVHDxyTpbXtyQiIv/8t9v19n75Pk1k0SwA4Ay28fF6Kqik3W2vK0u+/MC6YKfc598vM7e54R/M93xx5Q6Wx6A//FYsPv73/+u4uJirV69Wjt37tTLL7+sV1991VPloIGr7v0Bhw8f4v6ASqwMGeLpEmrF3MhHvT1dBAA0ICvaGHd/foeniwAuUyZH2Q0xbjZv3jx16dJFDzzwgCSpT58++uKLLy46f15egbtKq3PBwRZD119ftj0bU6dXj9wlz6+Zei9P8XQZ9a4mN9vX1JUUpusT+xb3o+eXjn2L+9Hzho99i/sZtefBwZaL/s5jV+xsNpsCAgKcP3t7e+vs2bPy8am4pKCgJvLx8XZXeXWusn+EK9XQtSurPW/nzp2Vk5NTL3XcfPPN+u677+pl2Ua2Z8//5+kSLgvvDRtdbycwcutlqefl+TWr0d/olYT9+aVh3+J+9NwY2LeUx2dozXgs2AUEBMhutzt/Li0tvWiok6T8/NPuKKteGPWMQEOyefP2as13/fXX6PTp/21XTZqY9cMPR6t8Hf8+l47tvGL1eXW3PntuFX8XFWE7dz967n703P3oecX4DC2vshMAXvXyjtXQrVs3ZWVlSZJ27twpq9XqqVJwGfnhh6M6duyUHA6Hjh07Va1QBwAAABidx67Y3XPPPdq2bZtGjBghh8OhpKQkT5UCAAAAAIbmsWDn5eWlOXPmeOrtAQAAAOCy4bGhmAAAAACAukGwAwAAAACDI9gBAAAAgMER7AAAAADA4Ah2AAAAAGBwBDsAAAAAMDiCHQAAAAAYHMEOAAAAAAyOYAcAAAAABkewAwAAAACDI9gBAAAAgMER7AAAAADA4Ah2AAAAAGBwBDsAAAAAMDiCHQAAAAAYnMnhcDg8XQQAAAAAoPa4YgcAAAAABkewAwAAAACDI9gBAAAAgMER7AAAAADA4Ah2AAAAAGBwBDsAAAAAMDgfTxdQlw4dOqQ//OEPOnnypEpKStSxY0dNmTJFf/nLX7R+/Xq1bNlSknTy5EkNHDhQzzzzjDIzM7VkyRK1adNGpaWlMplMGjdunO644w5lZ2crJiZG7du3d75HUFCQlixZori4OOXk5KhZs2ZyOBw6efKknnjiCT300ENaunSptmzZooyMDPn4nG/x8OHDlZycrB9//FEZGRlatGiRc5kLFixQu3bt1LNnT/Xv31/PP/+8nnrqKefvx44dK7vdrtTUVEVHR+vMmTNq3Lixzpw5o969e2vSpEk6fPiwhgwZoptvvtmlJ2+++aaWL19+0fXH5evX229RUZEGDx6snJyci267mZmZ+v777zVlyhQVFRUpJSVFu3btkslkUpMmTTRnzhxdc801LtthmdGjR6t9+/YX3Q69vb0lnd+eJem1115z/r6q95o1a5ZuuOEG57z333+/Nm3adEn9aUj7ixYtWigyMtKlvn79+unjjz/Whg0btGzZMn3wwQcKCAiQJE2aNEkjRozQb37zm0r/7tkPVez111/Xl19+KS8vL5lMJk2aNEmdO3eWJP3ud79Tt27dlJCQ4Jy/d+/e2rZtm8syli5d6rI+knTnnXfqmWee0e7du5WSkiKHw6HS0lLdddddGjVqlHtWDrhAdna2Ro4cqUWLFmngwIHO6YMHD9bNN9+sqKioCrfVX+/P7Ha7WrdurQULFujYsWMuf+fFxcUKDQ3V5MmTPbKOQF3at2+fTp06pdtvv935Oezv7+/psqrtsgl2hYWFevbZZ5WYmKhbb71VkvTuu+/q+eefV+fOnfX44487D5yKi4s1cOBADR8+XJI0aNAgTZkyRZJ0/PhxPfroo1q1apUkqVevXi4HPxeaOnWqwsPDJZ0/SBk0aJAiIiIkST/++KP+9Kc/ady4cTVaj5CQEH366afOA6qTJ0/qwIEDatGihXOe+fPn64YbbpDD4VBUVJT++c9/KigoSO3bt1dqamqFy73Y+l911VXl5v3uu++UnJysM2fOyOFwKDQ0VOPGjdPMmTM1cOBA5zpL5Q94Kjpo79evnx5//HGNHDlSkrR//37NmjVLixcv1nPPPSdJ2rNnj66//no1btxYQ4YMkbe3t77//nvdcccdzmX94x//UNeuXSVJsbGxmjBhgt577z01bdpUkvT222/r22+/VUpKin755RfNnz9fR44c0blz53TNNdcoLi5OwcHBLgfnknTq1CnngdyFH2YOh0Nnz57VyJEjNXDgwFoftP76/STJarVqxowZLgfIJSUlat26taZNm6agoKAK/x1r6sLtt7i4WPfdd586duxY6bZbZu7cuWrXrp3S0tIkSZ999pliYmK0evVqSf/bDi90+PDhSrfDo0eP6vTp0yopKdGhQ4ecPanqvepaQ9tfVOXMmTNKSkpSUlJSud9V1m8j74fqy7///W9t2rRJ6enpMplM2rNnj2JjY/XBBx9ox44dslqt+uqrr2Sz2ZxB+mIuXJ8LzZkzx9mfkpISjRgxQr169dJNN91Uq5or2y9J0kcffaT4+Hh9+umnatWqlSZOnKjOnTs7//3sdrsiIiK0ePFitWzZUgkJCTp9+rQcDoeuvfZaTZ8+XY0aNarwvUtLSzV//nzl5ubKy8tLvr6+mjZtmtq0aaO4uDgNHDhQ7dq104ABA7R69WpnQE5PT9fx48c1YcKEWp0k6tu3b4X1XOxEiCTt2rVLjz76qNLS0tSlS5dK6z99+rQSExMlSTt37lSXLl3k5eWl0aNH66677lJaWprWr1/vPCny5JNP6q677pIkde7c2flZVFJSotLSUi1cuFBt2rRRv379dM0118jLy0tFRUW6+eabFRcXJ39//2qfECsqKlKTJk20ePFi5+fbpWjXrp3Wr1/v3F727dunM2fOSLr4tiqV3589//zz2rRpkzp37uzyd15aWqrIyEjt3btXHTt2vOR6AU/629/+phYtWuj222/3dCm1ctkEu88//1y333678yBNkh588EGlp6fr0KFDLgck+fn5Onv2bIUJvEWLFhowYIA+//xzhYSEVPv9jx8/Lj8/P5lMJknnPwTWrl2ru+++u0Yf5kFBQWrWrJn279+vG264QR999JHuu+8+ffPNN+XmLS4u1tmzZ9WyZUuVlJRU+z0qW/+ffvpJU6dO1fLly9W2bVs5HA798Y9/1Lx586pc7sUO2qXz4ScsLEzt2rVzTmvevLnzg+HXV2UyMzMlnQ+OvXv3dv7/Cw8YH374YSUmJuqVV17RwYMHlZ6ertWrV8vhcGj8+PEaNWqUfvvb30qSvvzySz399NNau3atJNeD89LSUueBqeT6YWa32xUdHa22bdvKYrHU6qD11+/3axcGpA8++EAzZ87U0qVLq+x3TdlsNnl5eTkPVMr8etstq3/Tpk2aPXu2c9o999yjHj16XFIN69atU//+/dWoUSOlpaUpNja23t6rMg1tf1GVoUOH6h//+Ic2b96su+++u9rvY9T9UH1q3ry5jhw5onXr1ik8PFydOnXSunXrJElr167VgAEDdM011+i9997TY489Vqv3uPbaa/XOO+8oIiJCnTp1Unp6uvz8/C6p7ovtlzp16qS1a9fqscce05o1azRhwgTNmjVLDz30kPr166f27dtr/vz5euSRR9SxY0f94Q9/0J133uncV82dO1cZGRl6/PHHK3zfL774QseOHdNf/vIXSdLf//53JSUl6dVXX3WZLyAgQC+++KL++te/llvX2pwkqo21a9fqiSeecAl2ldVfti/v16+f3njjDee2mJGRoW+//VZvvvmm/P39lZ+fr6eeekpNmzbVbbfdpqZNm7p8DmRkZOgvf/mLZs6cKUkuy3r11Ve1aNEixcXFXXRdKzohtnDhQq1bt06jR4++5L507NhRP/zwg06dOqXAwEB98MEHGjx4sI4ePXrRbTU7O9tlGcXFxTp27FiFQbOwsFDFxcUugRX/8/zzz2vw4MHq27ev9u/fr/nz56tFixY6cOCASktLFRMTo9DQUH3yySd65513nK9bvHix/vWvf2nBggXy9fXV8OHDNXToUM+tSAOWmZmpzZs3q7CwUHl5eRo5cqQ2btyof/3rX3rhhRd0+vRpvfXWW/Lz89P111+vOXPm6MMPP9SWLVtUWFiogwcPasyYMerdu7feffdd+fr6Ok+0zJo1S4cPH5YkLVu2rE5OttSnyybYHTp0qMIDq9atW+vo0aPatWuXNmzYoKNHj6pVq1ZKTEy86NnYq666Svn5+QoJCdFXX32l6Oho5+/uuusuPfnkk5KkV155Ra+99pqOHDmiG264QYsXL3bO16RJEyUmJiouLs550FCZCw/wHnjgAW3YsEETJ07Uxo0bNXnyZJcDqtjYWDVu3FiHDh1Sx44dFRQUpGPHjunf//63S61lZwql88GqOuv/3nvvadiwYWrbtq2zrnHjxql///7OD8qLqeigvUxcXJzi4uKUnp5eZS+qa+zYsRoxYoSysrL05ptvatasWQoMDNQ///lPWSwWZ6iTzg+RCgkJ0ddff11uOXa7XQUFBbJYLDp9+rTL78xmsx555BF98sknGjZsWLVrq+1B65AhQ5SSkqKioqI6OeAt235NJpN8fX01Y8YMffzxx5Vuu9L5KzQtWrQoFzwuvJJYth2WKVvGxbbD0tJSrV+/XqtXr5aPj48eeOABPffcczp16lSN3qu0tPQSu9Lw9hdV8fb21ssvv6wxY8botttuc/ldZX/3Rt0P1afmzZvr1Vdf1apVq/THP/5RjRo10qRJk9S7d2/t2LFDiYmJuvHGG/Xss89WGezefPNNffTRR86fx44dq969eyspKUlvvfWWZs2apUOHDmnQoEGKjY295HBX5sL9UkBAgP7zn//o6aef1oMPPqixY8eqefPmmjFjhqZPn67Jkyfr0KFDzhMnv/nNb/Tpp5/quuuuU7du3RQbG1vpCYarr75a3333nT766CP16tVL/fv3dxm1Uea6665Tjx49tGjRIpd9v7tO3Njtdn311VfasGGDBg8erF9++UXNmzevdv0XWrVqld5++23nPjgoKEjjx49Xenp6ub8/STpy5IgCAwMrXNYTTzyhgQMHOv8GqsPhcOjo0aM1OllUlXvuuUefffaZIiIitHv3bo0ZM0ZHjx696LYq/e/z48SJE/Ly8tLw4cN1xx136PDhwy5/597e3ho5cqSuu+66Oqv3cjJs2DClp6erb9++Wrdunbp27SqbzaakpCTl5+frscce04YNG/TDDz/o9ddfV+PGjTVz5kxt3bpVrVq1UlFRkfOkNC7ObrfrjTfe0IYNG/Tmm29qzZo1ys7O1ptvvqn9+/fr3XffVUBAgJKSkrR69Wo1adJENptNK1eu1A8//KCxY8cqIiJCDz74oFq0aOE85n3ooYfUo0cPxcXFadu2bS5DmhuiyybYtWrVSrt37y43/YcfflD79u01cOBARUZG6rvvvtPkyZN1/fXXX3RZR44ccZ7drs7Qqi1btmjBggXldsI9evTQnXfe6XIA16hRIxUXF7vMd/r0aZeD+N/+9rd69NFHFRERoeDg4HJDZMrO+JWWlio+Pl5//vOfNWTIkGpdTapq/Y8cOaI+ffq4TDOZTGrRokWFQaPsgOBiB+1ltd91113KysrSihUrdM8991T43jXl7e2t+fPnKzo6Wg8++KBCQ0MlqdzVwjJt2rTRkSNHJEnr16/Xzp07lZeXJ7PZrLFjx+r666/Xzz//XO51V111lXJyciRVfhBd2UHr+vXrtWvXLufrHnrooYueeQsMDNSpU6cUHBxci664qmj7/fjjj6vcdoOCgnTq1Ck5HA6Xg74PP/xQ9913n6SKzzyfPn36otvhF198Ibvdrueff17S+W3mww8/1NChQ2v0XmX32F2Khri/qMr111+vkSNHavbs2S59quzvXjLmfqg+HThwQAEBAc5RCP/85z/11FNPaeTIkSotLdXTTz8tScrLy9P27dt1xx13XHRZFQ3FLCoqUk5OjsaNG6dx48YpPz9f8fHxWr16tcu+41KV7ZfWrVunhx56SBaLRbfddps+++wzDRw4UP369dNnn33mPKFWts1ERkbK399fK1eu1HPPPafu3bsrISFB11xzTYXv06FDB7300ktas2aNEhMTdfXVVysuLk49e/YsN29MTIwefvhhlxMAtT1J1Lx58xr146OPPtI999wjf39/3X///Vq3bp2eeuqpGtVfJj8/v9z7X/j58Z///EfR0dGy2Ww6efKk7r33Xk2cOLHCZTVq1EhFRUWVrqv0v8+WkydPOu+HfvDBB2vUg8oMHjxYs2bNUps2bZyhurJt1Wq1Ovdn+fn5GjVqlFq3bu1cXlX7HfxPaGio5s6dqxMnTmjbtm3q2rWrvv32W+dn0NmzZ5Wfn6+rrrpKsbGxMpvN+v77750nEcpOtKNynTp1kiRZLBbdcMMNMplMatq0qc6cOaP27ds7j8duv/12bd26Vbfeeqtz6PA111xT7jOxTNnw8hYtWqiwsNANa3JpLpunYvbv319ffvmly8Ha2rVr1bx5c5eD/M6dO2vMmDGaPHlyhWf+jx07po0bNzrH0lfHXXfdpf79+2vGjBnlfjdp0iRlZWXpwIEDkqQbbrhBe/bs0bFjxySd37F+/fXXLvdtmc1mtW3bVq+88ooGDRp00ff18vJSq1atajT8qar1v/baa3Xo0CGXaaWlpTpy5Ii8vLzKbfhnz56V5HrQ/txzzzkP2i8UFxend999V/v27at2vVVp166d2rVr5/IB2KpVK/3444/l5j1w4IDz4GXQoEFatWqV/vznP8tut1d54H711VdL+t+HWdn/LjwL+/jjj2vVqlVavHixjh8/7rLMQYMGubzuYqHO4XDo+PHjbrvn6GLbrq+vr8LCwlw+uD/55BO99dZb8vX1rdV7rVu3TomJiVq5cqVWrlyplJQUpaWl1ct7VaWh7i+q8thjj+nkyZP66quvavQ6o+2H6tO+ffs0a9Ys58F22TDrTz/9VK+99ppz+5w+fbrLsKjqMplMmjp1qnJzcyWdDzC/+c1v6uxqXZkjR46oZcuW+vDDD/XJJ59o9OjR+uGHH5z3e0rnh/DeeuutatWqlXNadna2hg4dqpUrV2rbtm265ZZbKrx3s8zevXvVtm1bJScna9u2bZo8ebJiYmLkcDjKzevn56d58+Zp+vTpznu4LjxJdKEPP/zQuc3Mnz/fZf9Y01Annf/73blzp0aPHq1vvvlGq1evVmlpaY3qLxMQEKCTJ0+6TLvw86NsKOa6devUo0cP+fr6ymw2V7gsm83m8ruLrWvZZ8vatWt17bXX6qqrrio3bP5StGnTRqdPn1ZqaqqGDBki6fzfbnW21aCgIL3yyiuaPn26c5+B6jOZTBo8eLDmzp2r3r1764YbbtADDzyg1NRUrVixQvfdd598fHy0ZMkSLVq0SImJifL393duo15el82her262MgDk8mk/fv3O0dk/d///Z/LqLSK5r/wc6m6t0w0FJfNFTuz2azXXntNSUlJOnnypM6dO6cOHTooOTlZb731lsu8w4YN08cff6z09HQ1btzYeTXFy8tLDodD8+bNU7NmzSSp3NAqSVqxYkW593/22WcVERGhzz//3GW6v7+/kpKSNGLECEnnPzDi4uL09NNPq1GjRiopKVF0dLSuu+465xhe6fzZtZkzZyo5OVk//PCDyzIvPOPXqFEjvfLKK7LZbOWuJkmq8AP7wvV/9NFHXX73u9/9TqNGjVK/fv3UvHlzxcTEqFWrVrr77rt1yy236LPPPnMOcfzmm2+cT8wqO2gvu+G9bEjThcMXAwICNGfOHE2ePNnlXru61q1bNx0/flybNm1Sv379JMl5UNuzZ0+9//77znnbtGmjhIQEPffcc9qwYUO5ZdlsNq1du7ZGw+YuPGjNyMioUe3r1q1Tr1693Lojv9i2++KLL2revHnObbdp06Yu9/79+szz/fffr/Dw8Aq3wylTpmjXrl0uV7O6d++uoqIiffvtt1W+V11raPuL119/3TnUxmw2X/RMuMlkUlJSkgYPHuycVp2/e6Pth+rTvffeq/3792vYsGFq0qSJ8+Ev77//vm688UbnfAMGDNC8efN09OhRnTx50uVBN2VPuPz1UMy2bdtqzpw5SklJ0cyZM3Xu3DmZTCbdcssteuihh+psHcr2Sw8//LA6d+6sJUuWuNRd2UMs3nrrLR06dEjDhw+Xn5+fbrzxRn3//fcXfa/t27dr7969SkpKkre3t2688UY1btz4ogc7N998swYNGqQVK1YoKirK5cRN2QO0yk7cXLgdX4p9+/bp3LlzWrNmjXPaE088oc2bN+vgwYM1ql86fwIlMTFRSUlJ8vPz04kTJ7Rs2TJNmzbNZT5vb2+99NJL+t3vfqcePXpU+MCXFStW1GiEQaNGjbRgwQINHTpU3bp1q9OHkQwcOFDvv/++2rZtq0OHDsnX1/ei2+qOHTtcXtu+fXtFR0crMTFRL7zwQp3VdKWIiIhQ37599f7776tNmzaaPn26HnvsMdlsNkVFRSkgIEDdunXTgw8+qCZNmigwMFDHjh1zuUqK2vH29taECRM0cuRIeXl5KSQkRFOmTKnwmE86fwz3hz/8oU7u+/UEk6Oy01a4In333XdatGiR7Ha7CgsL1aJFC7Vo0UJTpkzRH//4R3377bcym83y9fVVQkKCmjZtqgcffFCbNm1yOcM4cOBAJSYmasqUKS6Pi01KStKePXtcDl4renhK2WP3y1T0yPGKXitJJ06cUFJSkvMg9eqrr1Z8fLxatWpV4bKnT58ui8Wivn37Op8+5+XlpXPnzmnkyJG69957L/pUzKSkJL333nvlntQ2atQo9e/fX40bNy73VMyAgAC9+uqr5Z6S1qpVKyUkJMhisdTgXwzA5ezCp2JeuF/KzMzUsGHD1L9/f+e8K1as0MGDB/XSSy8pOzu73Nda/Pzzz5o9e7aOHDmiRo0aKSgoSLNmzXK5qnehs2fPav78+frqq68UEBAgLy8vTZ48Wd27d3d5KubkyZOdwers2bN65JFH1LdvX02YMEFnzpzRvHnznFeGmjZtqlmzZl30qZj333+/oqKiKqxn6dKlyszMdA7lNJvN6tChg0JCQpzBUTo/NHPdunV6/fXXL1p/mYoeaV42tN7Hx0cmk0mjR4929vnXn0XffPONYmNj9eGHH2rQoEHOp2KWlpaqU6dOeuGFF+Tn53fRdQ0PD3fpn3T+QVqrVq1SRkYGV2wuAz///LNeeOGFcicOgbpGsEO17N27V23atLnocBMAAAC4+vTTT7Vs2TLNnTu3yofQAZeKYAcAwBVu/Pjx+s9//uMyrWxkgbsVFxdX+Jj/sqGuAICKEewAAAAAwOAYuA0AAAAABkewAwAAAACDI9gBAAAAgMER7AAAAADA4Ah2AAAAAGBw/z9iEDb16aaIQ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07975" y="6040192"/>
            <a:ext cx="184731" cy="369332"/>
          </a:xfrm>
          <a:prstGeom prst="rect">
            <a:avLst/>
          </a:prstGeom>
          <a:noFill/>
        </p:spPr>
        <p:txBody>
          <a:bodyPr wrap="none" rtlCol="0">
            <a:spAutoFit/>
          </a:bodyPr>
          <a:lstStyle/>
          <a:p>
            <a:endParaRPr lang="en-IN" dirty="0"/>
          </a:p>
        </p:txBody>
      </p:sp>
      <p:pic>
        <p:nvPicPr>
          <p:cNvPr id="7" name="Picture 6"/>
          <p:cNvPicPr>
            <a:picLocks noChangeAspect="1"/>
          </p:cNvPicPr>
          <p:nvPr/>
        </p:nvPicPr>
        <p:blipFill>
          <a:blip r:embed="rId2"/>
          <a:stretch>
            <a:fillRect/>
          </a:stretch>
        </p:blipFill>
        <p:spPr>
          <a:xfrm>
            <a:off x="6053071" y="1517960"/>
            <a:ext cx="5713859" cy="2809130"/>
          </a:xfrm>
          <a:prstGeom prst="rect">
            <a:avLst/>
          </a:prstGeom>
        </p:spPr>
      </p:pic>
      <p:pic>
        <p:nvPicPr>
          <p:cNvPr id="8" name="Picture 7"/>
          <p:cNvPicPr>
            <a:picLocks noChangeAspect="1"/>
          </p:cNvPicPr>
          <p:nvPr/>
        </p:nvPicPr>
        <p:blipFill>
          <a:blip r:embed="rId3"/>
          <a:stretch>
            <a:fillRect/>
          </a:stretch>
        </p:blipFill>
        <p:spPr>
          <a:xfrm>
            <a:off x="5601192" y="4485135"/>
            <a:ext cx="6357870" cy="2202399"/>
          </a:xfrm>
          <a:prstGeom prst="rect">
            <a:avLst/>
          </a:prstGeom>
        </p:spPr>
      </p:pic>
    </p:spTree>
    <p:extLst>
      <p:ext uri="{BB962C8B-B14F-4D97-AF65-F5344CB8AC3E}">
        <p14:creationId xmlns:p14="http://schemas.microsoft.com/office/powerpoint/2010/main" val="32266481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970C04F-E7AC-41AB-9C6D-1B1BB88BFF7F}">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4873beb7-5857-4685-be1f-d57550cc96cc"/>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1760</TotalTime>
  <Words>1608</Words>
  <Application>Microsoft Office PowerPoint</Application>
  <PresentationFormat>Widescreen</PresentationFormat>
  <Paragraphs>232</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Segoe UI</vt:lpstr>
      <vt:lpstr>Segoe UI Light</vt:lpstr>
      <vt:lpstr>WelcomeDoc</vt:lpstr>
      <vt:lpstr>MARKETING &amp; RETAIL ANALYSIS Milestone 1 - DSBA</vt:lpstr>
      <vt:lpstr>Content</vt:lpstr>
      <vt:lpstr>Agenda</vt:lpstr>
      <vt:lpstr>Executive Summary</vt:lpstr>
      <vt:lpstr>Problem Statement</vt:lpstr>
      <vt:lpstr>About Data</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Inferences &amp; Summary</vt:lpstr>
      <vt:lpstr>RFM Segmentation</vt:lpstr>
      <vt:lpstr>RFM Segmentation</vt:lpstr>
      <vt:lpstr>Customer Segmentation using RFM analysis</vt:lpstr>
      <vt:lpstr>KNIME Workflow</vt:lpstr>
      <vt:lpstr>Final Output of the Workflow</vt:lpstr>
      <vt:lpstr>Inferences from RFM Analysis and identified segments</vt:lpstr>
      <vt:lpstr>Inferences from RFM Analysis and identified segments</vt:lpstr>
      <vt:lpstr>Inferences from RFM Analysis and identified segments</vt:lpstr>
      <vt:lpstr>Inferences from RFM Analysis and identified segments</vt:lpstr>
      <vt:lpstr>Inferences &amp; Recommendations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ACER</dc:creator>
  <cp:keywords/>
  <cp:lastModifiedBy>ACER</cp:lastModifiedBy>
  <cp:revision>48</cp:revision>
  <dcterms:created xsi:type="dcterms:W3CDTF">2022-06-15T12:03:13Z</dcterms:created>
  <dcterms:modified xsi:type="dcterms:W3CDTF">2022-06-18T16:30:03Z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