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72" r:id="rId9"/>
    <p:sldId id="271" r:id="rId10"/>
    <p:sldId id="270" r:id="rId11"/>
    <p:sldId id="265" r:id="rId12"/>
    <p:sldId id="266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lear Sans Regular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accenture%20final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final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fina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pivotSource>
    <c:name>[accenture final.csv]reaction count for populat cate!PivotTable1</c:name>
    <c:fmtId val="16"/>
  </c:pivotSource>
  <c:chart>
    <c:autoTitleDeleted val="1"/>
    <c:pivotFmts>
      <c:pivotFmt>
        <c:idx val="0"/>
        <c:dLbl>
          <c:idx val="0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7.1846751811525972E-2"/>
          <c:y val="6.3352258599254058E-2"/>
          <c:w val="0.91318841125720529"/>
          <c:h val="0.82090937974858413"/>
        </c:manualLayout>
      </c:layout>
      <c:barChart>
        <c:barDir val="col"/>
        <c:grouping val="clustered"/>
        <c:ser>
          <c:idx val="0"/>
          <c:order val="0"/>
          <c:tx>
            <c:strRef>
              <c:f>'reaction count for populat cate'!$L$6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4400"/>
                </a:pPr>
                <a:endParaRPr lang="en-US"/>
              </a:p>
            </c:txPr>
            <c:showVal val="1"/>
          </c:dLbls>
          <c:cat>
            <c:strRef>
              <c:f>'reaction count for populat cate'!$K$7:$K$12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'reaction count for populat cate'!$L$7:$L$12</c:f>
              <c:numCache>
                <c:formatCode>General</c:formatCode>
                <c:ptCount val="5"/>
                <c:pt idx="0">
                  <c:v>1897</c:v>
                </c:pt>
                <c:pt idx="1">
                  <c:v>1699</c:v>
                </c:pt>
                <c:pt idx="2">
                  <c:v>1717</c:v>
                </c:pt>
                <c:pt idx="3">
                  <c:v>1796</c:v>
                </c:pt>
                <c:pt idx="4">
                  <c:v>1698</c:v>
                </c:pt>
              </c:numCache>
            </c:numRef>
          </c:val>
        </c:ser>
        <c:axId val="54467584"/>
        <c:axId val="54502144"/>
      </c:barChart>
      <c:catAx>
        <c:axId val="54467584"/>
        <c:scaling>
          <c:orientation val="minMax"/>
        </c:scaling>
        <c:axPos val="b"/>
        <c:tickLblPos val="nextTo"/>
        <c:txPr>
          <a:bodyPr/>
          <a:lstStyle/>
          <a:p>
            <a:pPr>
              <a:defRPr sz="3200" baseline="0"/>
            </a:pPr>
            <a:endParaRPr lang="en-US"/>
          </a:p>
        </c:txPr>
        <c:crossAx val="54502144"/>
        <c:crosses val="autoZero"/>
        <c:auto val="1"/>
        <c:lblAlgn val="ctr"/>
        <c:lblOffset val="100"/>
      </c:catAx>
      <c:valAx>
        <c:axId val="545021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5446758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Count of Posts</a:t>
            </a:r>
          </a:p>
        </c:rich>
      </c:tx>
      <c:layout/>
    </c:title>
    <c:plotArea>
      <c:layout/>
      <c:barChart>
        <c:barDir val="col"/>
        <c:grouping val="clustered"/>
        <c:axId val="55335936"/>
        <c:axId val="55367168"/>
      </c:barChart>
      <c:catAx>
        <c:axId val="55335936"/>
        <c:scaling>
          <c:orientation val="minMax"/>
        </c:scaling>
        <c:axPos val="b"/>
        <c:tickLblPos val="nextTo"/>
        <c:crossAx val="55367168"/>
        <c:crosses val="autoZero"/>
        <c:auto val="1"/>
        <c:lblAlgn val="ctr"/>
        <c:lblOffset val="100"/>
      </c:catAx>
      <c:valAx>
        <c:axId val="55367168"/>
        <c:scaling>
          <c:orientation val="minMax"/>
        </c:scaling>
        <c:axPos val="l"/>
        <c:majorGridlines/>
        <c:numFmt formatCode="General" sourceLinked="1"/>
        <c:tickLblPos val="nextTo"/>
        <c:crossAx val="55335936"/>
        <c:crosses val="autoZero"/>
        <c:crossBetween val="between"/>
      </c:valAx>
      <c:spPr>
        <a:noFill/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Count of Posts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3.8986622639911948E-2"/>
          <c:y val="0.13047600957775018"/>
          <c:w val="0.96101334783809922"/>
          <c:h val="0.8154827268213094"/>
        </c:manualLayout>
      </c:layout>
      <c:barChart>
        <c:barDir val="col"/>
        <c:grouping val="clustered"/>
        <c:ser>
          <c:idx val="0"/>
          <c:order val="0"/>
          <c:tx>
            <c:strRef>
              <c:f>Sheet1!$B$14</c:f>
              <c:strCache>
                <c:ptCount val="1"/>
                <c:pt idx="0">
                  <c:v>Count of Posts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en-US"/>
              </a:p>
            </c:txPr>
            <c:showVal val="1"/>
          </c:dLbls>
          <c:cat>
            <c:strRef>
              <c:f>Sheet1!$C$13:$N$13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Sheet1!$C$14:$N$14</c:f>
              <c:numCache>
                <c:formatCode>General</c:formatCode>
                <c:ptCount val="12"/>
                <c:pt idx="0">
                  <c:v>2142</c:v>
                </c:pt>
                <c:pt idx="1">
                  <c:v>1890</c:v>
                </c:pt>
                <c:pt idx="2">
                  <c:v>1982</c:v>
                </c:pt>
                <c:pt idx="3">
                  <c:v>1978</c:v>
                </c:pt>
                <c:pt idx="4">
                  <c:v>2110</c:v>
                </c:pt>
                <c:pt idx="5">
                  <c:v>2068</c:v>
                </c:pt>
                <c:pt idx="6">
                  <c:v>2116</c:v>
                </c:pt>
                <c:pt idx="7">
                  <c:v>2055</c:v>
                </c:pt>
                <c:pt idx="8">
                  <c:v>1991</c:v>
                </c:pt>
                <c:pt idx="9">
                  <c:v>2087</c:v>
                </c:pt>
                <c:pt idx="10">
                  <c:v>2055</c:v>
                </c:pt>
                <c:pt idx="11">
                  <c:v>2099</c:v>
                </c:pt>
              </c:numCache>
            </c:numRef>
          </c:val>
        </c:ser>
        <c:axId val="76850688"/>
        <c:axId val="76852224"/>
      </c:barChart>
      <c:catAx>
        <c:axId val="76850688"/>
        <c:scaling>
          <c:orientation val="minMax"/>
        </c:scaling>
        <c:axPos val="b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76852224"/>
        <c:crosses val="autoZero"/>
        <c:auto val="1"/>
        <c:lblAlgn val="ctr"/>
        <c:lblOffset val="100"/>
      </c:catAx>
      <c:valAx>
        <c:axId val="768522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768506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4953000" y="14859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410200" y="4457700"/>
            <a:ext cx="683162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9600" b="1" dirty="0" smtClean="0"/>
              <a:t>  Social Buzz</a:t>
            </a:r>
            <a:endParaRPr lang="en-US" sz="9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85800" y="-100854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0" y="2019300"/>
            <a:ext cx="5791200" cy="426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35433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Month wise posts</a:t>
            </a:r>
            <a:endParaRPr lang="en-US" sz="5400" b="1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867400" y="1104900"/>
          <a:ext cx="11887200" cy="830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/>
          <p:cNvGraphicFramePr/>
          <p:nvPr/>
        </p:nvGraphicFramePr>
        <p:xfrm>
          <a:off x="5867400" y="647700"/>
          <a:ext cx="11811000" cy="868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12566" y="47129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12566" y="212213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12566" y="7608534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3781902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9906000" y="7505700"/>
            <a:ext cx="7391399" cy="1516505"/>
            <a:chOff x="0" y="-47625"/>
            <a:chExt cx="7569956" cy="2022008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202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b="1" spc="-21" dirty="0" smtClean="0">
                  <a:solidFill>
                    <a:srgbClr val="000000"/>
                  </a:solidFill>
                </a:rPr>
                <a:t>January is the month with high posts, find the </a:t>
              </a:r>
              <a:r>
                <a:rPr lang="en-US" sz="3600" b="1" spc="-21" dirty="0" smtClean="0">
                  <a:solidFill>
                    <a:srgbClr val="000000"/>
                  </a:solidFill>
                  <a:cs typeface="Calibri" pitchFamily="34" charset="0"/>
                </a:rPr>
                <a:t>reason</a:t>
              </a:r>
              <a:r>
                <a:rPr lang="en-US" sz="3600" b="1" spc="-21" dirty="0" smtClean="0">
                  <a:solidFill>
                    <a:srgbClr val="000000"/>
                  </a:solidFill>
                </a:rPr>
                <a:t> and apply all over other months for business improvement, we will help you in this.</a:t>
              </a:r>
              <a:endParaRPr lang="en-US" sz="3600" b="1" spc="-21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906000" y="11049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Animal category  got the Highest reactions among top5 categories.</a:t>
            </a:r>
            <a:endParaRPr 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829800" y="36957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Social buzz needs to focus more and invest more in animal category  so it can earn more and develop bussines.try to improve inn other categories by correct marketing strategy.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600" y="1409700"/>
            <a:ext cx="8825843" cy="6018535"/>
            <a:chOff x="-542655" y="-2500801"/>
            <a:chExt cx="11767791" cy="8024711"/>
          </a:xfrm>
        </p:grpSpPr>
        <p:sp>
          <p:nvSpPr>
            <p:cNvPr id="3" name="TextBox 3"/>
            <p:cNvSpPr txBox="1"/>
            <p:nvPr/>
          </p:nvSpPr>
          <p:spPr>
            <a:xfrm>
              <a:off x="-339455" y="-2500801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42655" y="445598"/>
              <a:ext cx="11564591" cy="50783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endParaRPr lang="en-US" sz="36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</a:t>
              </a: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Analytics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</a:t>
              </a: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400800" y="0"/>
            <a:ext cx="11887200" cy="1028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44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" y="1790701"/>
            <a:ext cx="5562599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533400" y="369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952500"/>
            <a:ext cx="111252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Social </a:t>
            </a:r>
            <a:r>
              <a:rPr lang="en-US" sz="3600" b="1" dirty="0" smtClean="0"/>
              <a:t>Buzz is a fast growing technology  that </a:t>
            </a:r>
            <a:r>
              <a:rPr lang="en-US" sz="3600" b="1" dirty="0" smtClean="0"/>
              <a:t>need to </a:t>
            </a:r>
            <a:r>
              <a:rPr lang="en-US" sz="3600" b="1" dirty="0" smtClean="0"/>
              <a:t>adapt quickly to its global scale.</a:t>
            </a:r>
          </a:p>
          <a:p>
            <a:pPr algn="ctr"/>
            <a:r>
              <a:rPr lang="en-US" sz="3600" b="1" dirty="0" smtClean="0"/>
              <a:t>    </a:t>
            </a:r>
            <a:r>
              <a:rPr lang="en-US" sz="3600" b="1" dirty="0" smtClean="0"/>
              <a:t>Accenture </a:t>
            </a:r>
            <a:r>
              <a:rPr lang="en-US" sz="3600" b="1" dirty="0" smtClean="0"/>
              <a:t>has begun a 3 month POC focusing on  these tasks.</a:t>
            </a:r>
          </a:p>
          <a:p>
            <a:pPr algn="ctr">
              <a:buFont typeface="Arial" pitchFamily="34" charset="0"/>
              <a:buChar char="•"/>
            </a:pPr>
            <a:endParaRPr lang="en-US" sz="3600" b="1" dirty="0" smtClean="0"/>
          </a:p>
          <a:p>
            <a:pPr algn="ctr"/>
            <a:r>
              <a:rPr lang="en-US" sz="3600" b="1" dirty="0" smtClean="0"/>
              <a:t>1. An </a:t>
            </a:r>
            <a:r>
              <a:rPr lang="en-US" sz="3600" b="1" dirty="0" smtClean="0"/>
              <a:t>audit of social Buzz’s big data Practice.</a:t>
            </a:r>
          </a:p>
          <a:p>
            <a:pPr algn="ctr">
              <a:buFont typeface="Arial" pitchFamily="34" charset="0"/>
              <a:buChar char="•"/>
            </a:pPr>
            <a:endParaRPr lang="en-US" sz="3600" b="1" dirty="0" smtClean="0"/>
          </a:p>
          <a:p>
            <a:pPr algn="ctr">
              <a:buFont typeface="Arial" pitchFamily="34" charset="0"/>
              <a:buChar char="•"/>
            </a:pPr>
            <a:endParaRPr lang="en-US" sz="3600" b="1" dirty="0" smtClean="0"/>
          </a:p>
          <a:p>
            <a:r>
              <a:rPr lang="en-US" sz="3600" b="1" dirty="0" smtClean="0"/>
              <a:t>	</a:t>
            </a:r>
            <a:r>
              <a:rPr lang="en-US" sz="3600" b="1" dirty="0" smtClean="0"/>
              <a:t> </a:t>
            </a:r>
            <a:r>
              <a:rPr lang="en-US" sz="3600" b="1" dirty="0" smtClean="0"/>
              <a:t>   2. Recommendations </a:t>
            </a:r>
            <a:r>
              <a:rPr lang="en-US" sz="3600" b="1" dirty="0" smtClean="0"/>
              <a:t>for successful IPO.</a:t>
            </a:r>
          </a:p>
          <a:p>
            <a:pPr algn="ctr">
              <a:buFont typeface="Arial" pitchFamily="34" charset="0"/>
              <a:buChar char="•"/>
            </a:pPr>
            <a:endParaRPr lang="en-US" sz="3600" b="1" dirty="0" smtClean="0"/>
          </a:p>
          <a:p>
            <a:pPr algn="ctr">
              <a:buFont typeface="Arial" pitchFamily="34" charset="0"/>
              <a:buChar char="•"/>
            </a:pPr>
            <a:endParaRPr lang="en-US" sz="3600" b="1" dirty="0" smtClean="0"/>
          </a:p>
          <a:p>
            <a:pPr lvl="2" algn="ctr"/>
            <a:r>
              <a:rPr lang="en-US" sz="3600" b="1" dirty="0" smtClean="0"/>
              <a:t>3.Analysis </a:t>
            </a:r>
            <a:r>
              <a:rPr lang="en-US" sz="3600" b="1" dirty="0" smtClean="0"/>
              <a:t>to find Social Buzz’s  top5 most popular categories of content.</a:t>
            </a:r>
          </a:p>
          <a:p>
            <a:pPr lvl="0"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3600" y="57531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en-US" sz="4000" b="1" dirty="0" smtClean="0">
                <a:solidFill>
                  <a:schemeClr val="bg1"/>
                </a:solidFill>
              </a:rPr>
              <a:t>Analysis to find Social Buzz’s </a:t>
            </a:r>
          </a:p>
          <a:p>
            <a:pPr lvl="1">
              <a:defRPr/>
            </a:pPr>
            <a:r>
              <a:rPr lang="en-US" sz="4000" b="1" dirty="0" smtClean="0">
                <a:solidFill>
                  <a:schemeClr val="bg1"/>
                </a:solidFill>
              </a:rPr>
              <a:t>  top 5 most popular categories of                  content.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8" name="Group 18"/>
          <p:cNvGrpSpPr>
            <a:grpSpLocks noChangeAspect="1"/>
          </p:cNvGrpSpPr>
          <p:nvPr/>
        </p:nvGrpSpPr>
        <p:grpSpPr>
          <a:xfrm>
            <a:off x="11811000" y="6743700"/>
            <a:ext cx="2174041" cy="2165548"/>
            <a:chOff x="0" y="0"/>
            <a:chExt cx="6502400" cy="6477000"/>
          </a:xfrm>
        </p:grpSpPr>
        <p:sp>
          <p:nvSpPr>
            <p:cNvPr id="3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1" name="Group 28"/>
          <p:cNvGrpSpPr>
            <a:grpSpLocks noChangeAspect="1"/>
          </p:cNvGrpSpPr>
          <p:nvPr/>
        </p:nvGrpSpPr>
        <p:grpSpPr>
          <a:xfrm>
            <a:off x="11430000" y="1181100"/>
            <a:ext cx="2174041" cy="2165548"/>
            <a:chOff x="0" y="0"/>
            <a:chExt cx="6502400" cy="6477000"/>
          </a:xfrm>
        </p:grpSpPr>
        <p:sp>
          <p:nvSpPr>
            <p:cNvPr id="42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3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51" name="TextBox 50"/>
          <p:cNvSpPr txBox="1"/>
          <p:nvPr/>
        </p:nvSpPr>
        <p:spPr>
          <a:xfrm>
            <a:off x="14020800" y="14097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     Andrew Fleming</a:t>
            </a:r>
          </a:p>
          <a:p>
            <a:pPr lvl="0"/>
            <a:r>
              <a:rPr lang="en-US" sz="3200" dirty="0" smtClean="0"/>
              <a:t>Chief Technical Architect</a:t>
            </a:r>
          </a:p>
          <a:p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3944600" y="47625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     Marcus Rompton</a:t>
            </a:r>
          </a:p>
          <a:p>
            <a:pPr lvl="0"/>
            <a:r>
              <a:rPr lang="en-US" sz="3200" dirty="0" smtClean="0"/>
              <a:t>      Senior Principle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3868400" y="6819900"/>
            <a:ext cx="441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dirty="0" smtClean="0"/>
          </a:p>
          <a:p>
            <a:pPr lvl="0"/>
            <a:r>
              <a:rPr lang="en-US" sz="3200" b="1" dirty="0" smtClean="0"/>
              <a:t>Pathan Mobina Sulthana</a:t>
            </a:r>
          </a:p>
          <a:p>
            <a:pPr lvl="0"/>
            <a:r>
              <a:rPr lang="en-US" sz="3200" dirty="0" smtClean="0"/>
              <a:t>       Data Analyst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12573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Understanding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15000" y="27813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Cleaning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0" y="43815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Modelling</a:t>
            </a:r>
            <a:endParaRPr lang="en-US" sz="3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48800" y="60579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Analysis</a:t>
            </a:r>
            <a:endParaRPr lang="en-US" sz="3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77600" y="78105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Uncover Insights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53721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Unique Categories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50673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Reactions count for popular  categories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77800" y="49911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Month  with  Highest  Posts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57200" y="-133350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1295400" y="1257300"/>
            <a:ext cx="4038600" cy="228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0" y="16383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  Unique Categories</a:t>
            </a:r>
            <a:endParaRPr lang="en-US" sz="4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876300"/>
            <a:ext cx="70866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studying 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healthy eating 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technology 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Food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cooking 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dogs 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soccer 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public speaking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039600" y="876300"/>
            <a:ext cx="62484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science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tennis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travel 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fitness 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Education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veganism</a:t>
            </a:r>
          </a:p>
          <a:p>
            <a:pPr lvl="6">
              <a:buFont typeface="Arial" pitchFamily="34" charset="0"/>
              <a:buChar char="•"/>
            </a:pPr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animals</a:t>
            </a:r>
          </a:p>
          <a:p>
            <a:pPr lvl="6"/>
            <a:endParaRPr lang="en-US" sz="3600" b="1" dirty="0" smtClean="0"/>
          </a:p>
          <a:p>
            <a:pPr lvl="6">
              <a:buFont typeface="Arial" pitchFamily="34" charset="0"/>
              <a:buChar char="•"/>
            </a:pPr>
            <a:r>
              <a:rPr lang="en-US" sz="3600" b="1" dirty="0" smtClean="0"/>
              <a:t> culture </a:t>
            </a:r>
          </a:p>
          <a:p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371600" y="4610100"/>
            <a:ext cx="3810000" cy="2209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52600" y="52959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16 Categories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381000" y="-100854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5334000" y="876300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 smtClean="0"/>
              <a:t>Reactions count for popular categories of content.</a:t>
            </a:r>
            <a:endParaRPr lang="en-US" sz="4000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2362200" y="2095500"/>
          <a:ext cx="15925800" cy="723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266</Words>
  <Application>Microsoft Macintosh PowerPoint</Application>
  <PresentationFormat>Custom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lenovo</cp:lastModifiedBy>
  <cp:revision>50</cp:revision>
  <dcterms:created xsi:type="dcterms:W3CDTF">2006-08-16T00:00:00Z</dcterms:created>
  <dcterms:modified xsi:type="dcterms:W3CDTF">2023-05-26T10:43:11Z</dcterms:modified>
  <dc:identifier>DAEhDyfaYKE</dc:identifier>
</cp:coreProperties>
</file>