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howOutlineIcons="0" snapVertSplitter="1" vertBarState="minimized">
    <p:restoredLeft sz="33806"/>
    <p:restoredTop sz="83958"/>
  </p:normalViewPr>
  <p:slideViewPr>
    <p:cSldViewPr snapToGrid="0">
      <p:cViewPr>
        <p:scale>
          <a:sx n="100" d="100"/>
          <a:sy n="100" d="100"/>
        </p:scale>
        <p:origin x="0" y="0"/>
      </p:cViewPr>
      <p:guideLst>
        <p:guide orient="horz" pos="1615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presProps" Target="presProps.xml"  /><Relationship Id="rId54" Type="http://schemas.openxmlformats.org/officeDocument/2006/relationships/viewProps" Target="viewProps.xml"  /><Relationship Id="rId55" Type="http://schemas.openxmlformats.org/officeDocument/2006/relationships/theme" Target="theme/theme1.xml"  /><Relationship Id="rId56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4499e2c750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4499e2c75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467b6db7c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467b6db7c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en-US" altLang="ko-KR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563e4ce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563e4ce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4499e2c75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4499e2c75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499e2c75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499e2c75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67b6db7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67b6db7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67b6db7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67b6db7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67b6db7c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67b6db7c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33175" y="4581886"/>
            <a:ext cx="2229824" cy="48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www.npmjs.com/package/mysql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www.npmjs.com/package/socket.io" TargetMode="External"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://localhost:7000/chat-client.html" TargetMode="External"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3.png"  /><Relationship Id="rId4" Type="http://schemas.openxmlformats.org/officeDocument/2006/relationships/hyperlink" Target="https://kr.vuejs.org" TargetMode="External"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nodejs.org/ko/" TargetMode="External"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kr.vuejs.org/v2/guide/comparison.html" TargetMode="External"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cli.vuejs.org/" TargetMode="External" /><Relationship Id="rId3" Type="http://schemas.openxmlformats.org/officeDocument/2006/relationships/hyperlink" Target="https://chrome.google.com/webstore/detail/vuejs-devtools/nhdogjmejiglipccpnnnanhbledajbpd" TargetMode="External"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cli.vuejs.org/guide/prototyping.html" TargetMode="External"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kr.vuejs.org/v2/guide/index.html" TargetMode="External"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Relationship Id="rId3" Type="http://schemas.openxmlformats.org/officeDocument/2006/relationships/image" Target="../media/image17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router.vuejs.org/kr/" TargetMode="External"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lodash.com" TargetMode="External"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hyperlink" Target="http://certifiedcoderz.io/expressjs/" TargetMode="External"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www.youtube.com/watch?v=7lpemgMhi0k" TargetMode="External"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.png"  /><Relationship Id="rId4" Type="http://schemas.openxmlformats.org/officeDocument/2006/relationships/image" Target="../media/image19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5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20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8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9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0.xml"  /><Relationship Id="rId3" Type="http://schemas.openxmlformats.org/officeDocument/2006/relationships/hyperlink" Target="https://mdbootstrap.com/support/vue/integrating-mdb-with-vue/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nodejs.org/ko/" TargetMode="External" /><Relationship Id="rId3" Type="http://schemas.openxmlformats.org/officeDocument/2006/relationships/hyperlink" Target="https://steemit.com/kr/@jjerryhan/nodenv-node-version" TargetMode="External" /><Relationship Id="rId4" Type="http://schemas.openxmlformats.org/officeDocument/2006/relationships/hyperlink" Target="https://github.com/coreybutler/nvm-windows/releases" TargetMode="External"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www.npmjs.com/package/mysql" TargetMode="Externa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://localhost:7000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 idx="0"/>
          </p:nvPr>
        </p:nvSpPr>
        <p:spPr>
          <a:xfrm>
            <a:off x="475000" y="211175"/>
            <a:ext cx="8205000" cy="176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6000" b="1"/>
              <a:t>Node &amp; Vue 시작하기</a:t>
            </a:r>
            <a:endParaRPr lang="ko" sz="6000" b="1"/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600"/>
              <a:t>(NodeJS, Vue.js, MySQL)</a:t>
            </a:r>
            <a:endParaRPr lang="ko-KR" sz="360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692700" y="4281925"/>
            <a:ext cx="75441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Jade</a:t>
            </a:r>
            <a:endParaRPr lang="ko-KR"/>
          </a:p>
        </p:txBody>
      </p:sp>
      <p:pic>
        <p:nvPicPr>
          <p:cNvPr id="57" name="Google Shape;57;p13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2750901" y="2266950"/>
            <a:ext cx="3097025" cy="24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083475" y="2127947"/>
            <a:ext cx="2011800" cy="201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13"/>
          <p:cNvCxnSpPr/>
          <p:nvPr/>
        </p:nvCxnSpPr>
        <p:spPr>
          <a:xfrm rot="10800000" flipH="1">
            <a:off x="6047050" y="4111525"/>
            <a:ext cx="2903400" cy="66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</a:ln>
        </p:spPr>
      </p:cxnSp>
      <p:pic>
        <p:nvPicPr>
          <p:cNvPr id="60" name="Google Shape;60;p13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6076525" y="2266950"/>
            <a:ext cx="1692175" cy="16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 idx="0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EJS</a:t>
            </a:r>
            <a:endParaRPr lang="ko-KR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006750"/>
            <a:ext cx="8725500" cy="350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cccccc"/>
                </a:solidFill>
              </a:rPr>
              <a:t># </a:t>
            </a:r>
            <a:r>
              <a:rPr lang="ko">
                <a:solidFill>
                  <a:schemeClr val="dk1"/>
                </a:solidFill>
              </a:rPr>
              <a:t>index.js 에 아래 부분 추가 및 수정</a:t>
            </a:r>
            <a:endParaRPr lang="ko">
              <a:solidFill>
                <a:schemeClr val="dk1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app.set('views', __dirname + '/views');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app.set('view engine', 'ejs');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app.engine('html', require('ejs').renderFile);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app.get('/', (req, res) =&gt; {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// res.send("Hello NodeJS!!");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res.render('index', {name: '홍길동'});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app.get('/test/:email', (req, res) =&gt; {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testJson.email = req.params.email;  // cf. req.body, req.query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res.json(testJson);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mysql module</a:t>
            </a:r>
            <a:endParaRPr lang="ko-KR"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521475" y="238075"/>
            <a:ext cx="5310900" cy="476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https://www.npmjs.com/package/mysql</a:t>
            </a:r>
            <a:endParaRPr lang="ko" u="sng">
              <a:solidFill>
                <a:schemeClr val="hlink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128" name="Google Shape;128;p23"/>
          <p:cNvSpPr txBox="1"/>
          <p:nvPr/>
        </p:nvSpPr>
        <p:spPr>
          <a:xfrm>
            <a:off x="455300" y="1046875"/>
            <a:ext cx="8579700" cy="395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mysql = require('mysql');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connection = mysql.createConnection({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host     : '115.71.233.22',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user     : 'testuser',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password : 'testuser!@#',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database : 'testdb'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connection.connect();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connection.query('select * from User', function (error, results, fields) {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if (error) throw error;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console.log('The First User is: ', results[0]);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connection.end();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mysql module (cont'd) : Transaction</a:t>
            </a:r>
            <a:endParaRPr lang="ko-KR"/>
          </a:p>
        </p:txBody>
      </p:sp>
      <p:sp>
        <p:nvSpPr>
          <p:cNvPr id="134" name="Google Shape;134;p24"/>
          <p:cNvSpPr txBox="1"/>
          <p:nvPr/>
        </p:nvSpPr>
        <p:spPr>
          <a:xfrm>
            <a:off x="455300" y="1046875"/>
            <a:ext cx="8579700" cy="395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connection.connect();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lang="ko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connection.beginTransaction(err2 =&gt; {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console.log("TTTTTTTTTXXXXXXXXXX", err2)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connection.query("update User set ...", ['user1'], (err, ret) =&gt; {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// 에러가 발생하면 </a:t>
            </a:r>
            <a:r>
              <a:rPr lang="en-US" altLang="ko-KR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begin</a:t>
            </a:r>
            <a:r>
              <a:rPr lang="ko-KR" altLang="en-US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지점으로 </a:t>
            </a:r>
            <a:r>
              <a:rPr lang="en-US" altLang="ko-KR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rollback</a:t>
            </a:r>
            <a:r>
              <a:rPr lang="ko-KR" altLang="en-US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을 하고</a:t>
            </a:r>
            <a:endParaRPr lang="ko-KR" altLang="en-US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if (err)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connection.rollback();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// 그렇지 않다면 </a:t>
            </a:r>
            <a:r>
              <a:rPr lang="en-US" altLang="ko-KR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commit</a:t>
            </a:r>
            <a:r>
              <a:rPr lang="ko-KR" altLang="en-US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을 실행하라</a:t>
            </a:r>
            <a:endParaRPr lang="ko-KR" altLang="en-US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else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connection.commit();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connection.end();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});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ctrTitle" idx="0"/>
          </p:nvPr>
        </p:nvSpPr>
        <p:spPr>
          <a:xfrm>
            <a:off x="475000" y="211175"/>
            <a:ext cx="8205000" cy="176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6000" b="1"/>
              <a:t>Node &amp; Vue 시작하기</a:t>
            </a:r>
            <a:endParaRPr lang="ko" sz="6000" b="1"/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600"/>
              <a:t>(NodeJS, Vue.js, MySQL)</a:t>
            </a:r>
            <a:endParaRPr lang="ko-KR" sz="3600"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1"/>
          </p:nvPr>
        </p:nvSpPr>
        <p:spPr>
          <a:xfrm>
            <a:off x="692700" y="4281925"/>
            <a:ext cx="75441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Jade</a:t>
            </a:r>
            <a:endParaRPr lang="ko-KR"/>
          </a:p>
        </p:txBody>
      </p:sp>
      <p:pic>
        <p:nvPicPr>
          <p:cNvPr id="141" name="Google Shape;141;p25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2903300" y="2495550"/>
            <a:ext cx="2289813" cy="184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083475" y="2356547"/>
            <a:ext cx="2011800" cy="201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5"/>
          <p:cNvCxnSpPr/>
          <p:nvPr/>
        </p:nvCxnSpPr>
        <p:spPr>
          <a:xfrm>
            <a:off x="5466375" y="4340075"/>
            <a:ext cx="3484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</a:ln>
        </p:spPr>
      </p:cxnSp>
      <p:pic>
        <p:nvPicPr>
          <p:cNvPr id="144" name="Google Shape;144;p25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6076525" y="2495550"/>
            <a:ext cx="1692175" cy="16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7200" b="1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lang="ko-KR" sz="7200" b="1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module 만들기</a:t>
            </a:r>
            <a:endParaRPr lang="ko-KR"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module.exports vs require</a:t>
            </a:r>
            <a:endParaRPr lang="ko"/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/>
              <a:t>require: </a:t>
            </a:r>
            <a:r>
              <a:rPr lang="ko-KR" altLang="en-US"/>
              <a:t>클래스 모듈, 생성자 및 메소드 제공</a:t>
            </a:r>
            <a:endParaRPr lang="ko-KR" altLang="en-US"/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/>
              <a:t>exports: </a:t>
            </a:r>
            <a:r>
              <a:rPr lang="ko-KR" altLang="en-US"/>
              <a:t>함수만 제공</a:t>
            </a:r>
            <a:endParaRPr lang="ko-KR" altLang="en-US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make sample module (utils.js)</a:t>
            </a:r>
            <a:br>
              <a:rPr lang="ko"/>
            </a:br>
            <a:r>
              <a:rPr lang="ko"/>
              <a:t> - utilities for open-graph-scrper, crypto-js, hashmap</a:t>
            </a:r>
            <a:br>
              <a:rPr lang="ko-KR" altLang="en-US"/>
            </a:br>
            <a:r>
              <a:rPr lang="en-US" altLang="ko-KR"/>
              <a:t>open-graph-scraper:URL</a:t>
            </a:r>
            <a:r>
              <a:rPr lang="ko-KR" altLang="en-US"/>
              <a:t>의 이미지, 타이틀 처리</a:t>
            </a:r>
            <a:r>
              <a:rPr lang="en-US" altLang="ko-KR"/>
              <a:t> </a:t>
            </a:r>
            <a:r>
              <a:rPr lang="ko-KR" altLang="en-US"/>
              <a:t>라이브러리</a:t>
            </a:r>
            <a:br>
              <a:rPr lang="ko-KR" altLang="en-US"/>
            </a:br>
            <a:r>
              <a:rPr lang="en-US" altLang="ko-KR"/>
              <a:t>crypto-js: </a:t>
            </a:r>
            <a:r>
              <a:rPr lang="ko-KR" altLang="en-US"/>
              <a:t>암호화 라이브러리</a:t>
            </a:r>
            <a:br>
              <a:rPr lang="ko-KR" altLang="en-US"/>
            </a:br>
            <a:r>
              <a:rPr lang="en-US" altLang="ko-KR"/>
              <a:t>hashmap: </a:t>
            </a:r>
            <a:r>
              <a:rPr lang="ko-KR" altLang="en-US"/>
              <a:t>자바에서는 그냥 제공되지만 </a:t>
            </a:r>
            <a:r>
              <a:rPr lang="en-US" altLang="ko-KR"/>
              <a:t>js</a:t>
            </a:r>
            <a:r>
              <a:rPr lang="ko-KR" altLang="en-US"/>
              <a:t>에서는 설치해서 사용</a:t>
            </a:r>
            <a:endParaRPr lang="ko-KR" altLang="en-US"/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r>
              <a:rPr lang="ko"/>
              <a:t>make class module (mysqldb.js)</a:t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 idx="0"/>
          </p:nvPr>
        </p:nvSpPr>
        <p:spPr>
          <a:xfrm>
            <a:off x="179073" y="-2863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b="1"/>
              <a:t>bluebird</a:t>
            </a:r>
            <a:r>
              <a:rPr lang="ko"/>
              <a:t> module  (mysql problems)</a:t>
            </a:r>
            <a:endParaRPr lang="ko-KR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699" y="272316"/>
            <a:ext cx="8520600" cy="298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lt2"/>
              </a:buClr>
              <a:buSzPct val="25000"/>
              <a:buFont typeface="Arial"/>
              <a:buNone/>
              <a:defRPr lang="ko-KR" altLang="en-US"/>
            </a:pPr>
            <a:r>
              <a:rPr lang="ko"/>
              <a:t># Needs</a:t>
            </a:r>
            <a:r>
              <a:rPr lang="ko-KR" altLang="en-US"/>
              <a:t> 문제점!</a:t>
            </a:r>
            <a:br>
              <a:rPr lang="ko"/>
            </a:br>
            <a:r>
              <a:rPr lang="ko"/>
              <a:t> - Connection Pooling</a:t>
            </a:r>
            <a:r>
              <a:rPr lang="ko-KR" altLang="en-US"/>
              <a:t>	// </a:t>
            </a:r>
            <a:r>
              <a:rPr lang="en-US" altLang="ko-KR"/>
              <a:t>mysql</a:t>
            </a:r>
            <a:r>
              <a:rPr lang="ko-KR" altLang="en-US"/>
              <a:t>의 경우 연결에 </a:t>
            </a:r>
            <a:r>
              <a:rPr lang="en-US" altLang="ko-KR"/>
              <a:t>0.5</a:t>
            </a:r>
            <a:r>
              <a:rPr lang="ko-KR" altLang="en-US"/>
              <a:t>초 정도가 소요됨</a:t>
            </a:r>
            <a:br>
              <a:rPr lang="ko"/>
            </a:br>
            <a:r>
              <a:rPr lang="ko"/>
              <a:t> - Transaction &amp; Closing issue</a:t>
            </a:r>
            <a:r>
              <a:rPr lang="ko-KR" altLang="en-US"/>
              <a:t>  // 클로징(</a:t>
            </a:r>
            <a:r>
              <a:rPr lang="en-US" altLang="ko-KR"/>
              <a:t>end()</a:t>
            </a:r>
            <a:r>
              <a:rPr lang="ko-KR" altLang="en-US"/>
              <a:t>)을 보장받기도 어렵고 </a:t>
            </a:r>
            <a:br>
              <a:rPr lang="ko-KR" altLang="en-US"/>
            </a:br>
            <a:r>
              <a:rPr lang="ko-KR" altLang="en-US"/>
              <a:t>		</a:t>
            </a:r>
            <a:r>
              <a:rPr lang="en-US" altLang="ko-KR"/>
              <a:t>DB</a:t>
            </a:r>
            <a:r>
              <a:rPr lang="ko-KR" altLang="en-US"/>
              <a:t>는 한 번에 처리할 수 있는 트랜잭션의 수가 제한되어 있음</a:t>
            </a:r>
            <a:br>
              <a:rPr lang="ko"/>
            </a:br>
            <a:r>
              <a:rPr lang="ko"/>
              <a:t> - Kludgy</a:t>
            </a:r>
            <a:endParaRPr lang="ko"/>
          </a:p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lt2"/>
              </a:buClr>
              <a:buSzPct val="25000"/>
              <a:buFont typeface="Arial"/>
              <a:buNone/>
              <a:defRPr lang="ko-KR" altLang="en-US"/>
            </a:pPr>
            <a:r>
              <a:rPr lang="ko-KR" altLang="en-US"/>
              <a:t>// 조잡하게 만들어진 인터페이스</a:t>
            </a:r>
            <a:endParaRPr lang="ko-KR" altLang="en-US"/>
          </a:p>
          <a:p>
            <a:pPr marL="0" lvl="0" indent="0" algn="l">
              <a:spcBef>
                <a:spcPct val="74000"/>
              </a:spcBef>
              <a:spcAft>
                <a:spcPct val="74000"/>
              </a:spcAft>
              <a:buNone/>
              <a:defRPr lang="ko-KR" altLang="en-US"/>
            </a:pPr>
            <a:r>
              <a:rPr lang="ko"/>
              <a:t># Solution</a:t>
            </a:r>
            <a:r>
              <a:rPr lang="ko-KR" altLang="en-US"/>
              <a:t> 해결 방법!</a:t>
            </a:r>
            <a:br>
              <a:rPr lang="ko"/>
            </a:br>
            <a:r>
              <a:rPr lang="ko"/>
              <a:t> - Make Connection Pool</a:t>
            </a:r>
            <a:r>
              <a:rPr lang="ko-KR" altLang="en-US"/>
              <a:t>	// 커넥션 풀 생성	</a:t>
            </a:r>
            <a:br>
              <a:rPr lang="ko"/>
            </a:br>
            <a:r>
              <a:rPr lang="ko"/>
              <a:t> - Use Promise(bluebird) module</a:t>
            </a:r>
            <a:r>
              <a:rPr lang="ko-KR" altLang="en-US"/>
              <a:t>	// </a:t>
            </a:r>
            <a:r>
              <a:rPr lang="en-US" altLang="ko-KR"/>
              <a:t>promise</a:t>
            </a:r>
            <a:r>
              <a:rPr lang="ko-KR" altLang="en-US"/>
              <a:t> 사용(비동기 처리에 대해</a:t>
            </a:r>
            <a:br>
              <a:rPr lang="ko-KR" altLang="en-US"/>
            </a:br>
            <a:r>
              <a:rPr lang="ko-KR" altLang="en-US"/>
              <a:t>						안전을 보장 받는 것)</a:t>
            </a:r>
            <a:br>
              <a:rPr lang="ko"/>
            </a:br>
            <a:r>
              <a:rPr lang="ko"/>
              <a:t> - Promisify pool with bluebird</a:t>
            </a:r>
            <a:br>
              <a:rPr lang="ko-KR" altLang="en-US"/>
            </a:br>
            <a:r>
              <a:rPr lang="ko-KR" altLang="en-US"/>
              <a:t>※</a:t>
            </a:r>
            <a:r>
              <a:rPr lang="en-US" altLang="ko-KR"/>
              <a:t>promise</a:t>
            </a:r>
            <a:r>
              <a:rPr lang="ko-KR" altLang="en-US"/>
              <a:t>() .</a:t>
            </a:r>
            <a:r>
              <a:rPr lang="en-US" altLang="ko-KR"/>
              <a:t>then</a:t>
            </a:r>
            <a:r>
              <a:rPr lang="ko-KR" altLang="en-US"/>
              <a:t>()</a:t>
            </a:r>
            <a:br>
              <a:rPr lang="ko-KR" altLang="en-US"/>
            </a:br>
            <a:r>
              <a:rPr lang="en-US" altLang="ko-KR"/>
              <a:t>promise </a:t>
            </a:r>
            <a:r>
              <a:rPr lang="ko-KR" altLang="en-US"/>
              <a:t>이하의 비동기 함수의 처리가 완료되면 </a:t>
            </a:r>
            <a:r>
              <a:rPr lang="en-US" altLang="ko-KR"/>
              <a:t>then</a:t>
            </a:r>
            <a:r>
              <a:rPr lang="ko-KR" altLang="en-US"/>
              <a:t> 이하의 코드 실행</a:t>
            </a:r>
            <a:br>
              <a:rPr lang="ko-KR" altLang="en-US"/>
            </a:br>
            <a:r>
              <a:rPr lang="ko-KR" altLang="en-US"/>
              <a:t>자세한 내용은 </a:t>
            </a:r>
            <a:r>
              <a:rPr lang="en-US" altLang="ko-KR"/>
              <a:t>poimaweb</a:t>
            </a:r>
            <a:r>
              <a:rPr lang="ko-KR" altLang="en-US"/>
              <a:t> 참고</a:t>
            </a:r>
            <a:br>
              <a:rPr lang="en-US" altLang="ko-KR"/>
            </a:br>
            <a:r>
              <a:rPr lang="en-US" altLang="ko-KR"/>
              <a:t>then</a:t>
            </a:r>
            <a:r>
              <a:rPr lang="ko-KR" altLang="en-US"/>
              <a:t>을 사용함으로써 비동기함수를 동기와 유사하게 작성 가능</a:t>
            </a:r>
            <a:endParaRPr lang="ko-KR" altLang="en-US"/>
          </a:p>
        </p:txBody>
      </p:sp>
      <p:sp>
        <p:nvSpPr>
          <p:cNvPr id="158" name="Google Shape;158;p27"/>
          <p:cNvSpPr txBox="1"/>
          <p:nvPr/>
        </p:nvSpPr>
        <p:spPr>
          <a:xfrm>
            <a:off x="3372475" y="2347500"/>
            <a:ext cx="5792400" cy="4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2400">
                <a:solidFill>
                  <a:srgbClr val="ff9900"/>
                </a:solidFill>
              </a:rPr>
              <a:t>$&gt; </a:t>
            </a:r>
            <a:r>
              <a:rPr lang="ko" sz="2400" b="1">
                <a:solidFill>
                  <a:srgbClr val="ff9900"/>
                </a:solidFill>
              </a:rPr>
              <a:t>npm  i  bluebird  --save </a:t>
            </a:r>
            <a:endParaRPr lang="ko-KR" sz="2400" b="1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 idx="0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pool.js</a:t>
            </a:r>
            <a:endParaRPr lang="ko-KR"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159300" y="771475"/>
            <a:ext cx="3164700" cy="3747000"/>
          </a:xfrm>
          <a:prstGeom prst="rect">
            <a:avLst/>
          </a:prstGeom>
          <a:ln w="9525" cap="flat" cmpd="sng">
            <a:solidFill>
              <a:srgbClr val="b7b7b7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mysql   = require("mysql"),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util    = require('util'),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Promise = require("bluebird");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Promise.promisifyAll(mysql);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Promise.promisifyAll(require("mysql/lib/Connection").prototype);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Promise.promisifyAll(require("mysql/lib/Pool").prototype);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DB_INFO =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host     : '115.71.233.22',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user     : 'testuser',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password : 'testuser!@#',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database : 'testdb',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multipleStatements: true,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connectionLimit:5,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waitForConnections:false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lang="ko-KR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3410650" y="771475"/>
            <a:ext cx="5424600" cy="3747000"/>
          </a:xfrm>
          <a:prstGeom prst="rect">
            <a:avLst/>
          </a:prstGeom>
          <a:ln w="9525" cap="flat" cmpd="sng">
            <a:solidFill>
              <a:srgbClr val="b7b7b7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module.exports = class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ko" sz="1000" b="1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constructor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(dbinfo)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dbinfo = dbinfo || DB_INFO;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this.pool = mysql.createPool(dbinfo);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ko" sz="1000" b="1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connect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this.pool.getConnectionAsync().disposer(conn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return conn.release();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ko" sz="1000" b="1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this.pool.end( function(err)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util.log("&gt;&gt;&gt;&gt;&gt;&gt;&gt;&gt;&gt;&gt;&gt;&gt;&gt;&gt;&gt;&gt;&gt;&gt;&gt;&gt;&gt;&gt;&gt;&gt;&gt;&gt;&gt; End of Pool!!");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if (err)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util.log("ERR pool ending!!");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6527625" y="216125"/>
            <a:ext cx="2082600" cy="4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2400" b="1">
                <a:solidFill>
                  <a:srgbClr val="ff0000"/>
                </a:solidFill>
              </a:rPr>
              <a:t>Singleton!!</a:t>
            </a:r>
            <a:endParaRPr lang="ko-KR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 idx="0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b="1"/>
              <a:t>mysql</a:t>
            </a:r>
            <a:r>
              <a:rPr lang="ko"/>
              <a:t> by using </a:t>
            </a:r>
            <a:r>
              <a:rPr lang="ko" b="1"/>
              <a:t>bluebird</a:t>
            </a:r>
            <a:r>
              <a:rPr lang="ko"/>
              <a:t> module</a:t>
            </a:r>
            <a:endParaRPr lang="ko-KR"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159300" y="847675"/>
            <a:ext cx="4168500" cy="4038000"/>
          </a:xfrm>
          <a:prstGeom prst="rect">
            <a:avLst/>
          </a:prstGeom>
          <a:ln w="9525" cap="flat" cmpd="sng">
            <a:solidFill>
              <a:srgbClr val="999999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Promise.using( pool.connect(), conn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conn.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queryAsync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(sql1, (err, ret)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util.log("sql1=", ret.affectedRows);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conn.queryAsync(sql2, (err2, ret2)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util.log("sql2=", ret2.affectedRows);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Promise.using( pool.connect(), conn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Promise.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all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([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conn.queryAsync(sql1),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conn.queryAsync(sql2)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]).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then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r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util.log("End of Then!!!!!!!!!!!!!!!!!!!");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util.log("sql1=", r[0].affectedRows);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util.log("sql2=", r[1].affectedRows);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pool.end();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4426500" y="847675"/>
            <a:ext cx="4557300" cy="4038000"/>
          </a:xfrm>
          <a:prstGeom prst="rect">
            <a:avLst/>
          </a:prstGeom>
          <a:ln w="9525" cap="flat" cmpd="sng">
            <a:solidFill>
              <a:srgbClr val="999999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Promise.using( pool.connect(), conn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conn.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beginTransaction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txerr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Promise.all([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conn.queryAsync(sql1),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conn.queryAsync(sql2),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conn.queryAsync(sql3)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]).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then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r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for (let i = 0; i &lt; r.length; i++)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util.log(`sql${i+1}=`, r[i].affectedRows);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conn.commit();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pool.end();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}).</a:t>
            </a:r>
            <a:r>
              <a:rPr lang="ko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catch</a:t>
            </a: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 e =&gt; {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conn.rollback();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pool.end();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203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0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ctrTitle" idx="0"/>
          </p:nvPr>
        </p:nvSpPr>
        <p:spPr>
          <a:xfrm>
            <a:off x="475000" y="211175"/>
            <a:ext cx="8205000" cy="176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6000" b="1"/>
              <a:t>Node &amp; Vue 시작하기</a:t>
            </a:r>
            <a:endParaRPr lang="ko" sz="6000" b="1"/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600"/>
              <a:t>(NodeJS, Vue.js, MySQL)</a:t>
            </a:r>
            <a:endParaRPr lang="ko-KR" sz="3600"/>
          </a:p>
        </p:txBody>
      </p:sp>
      <p:sp>
        <p:nvSpPr>
          <p:cNvPr id="179" name="Google Shape;179;p30"/>
          <p:cNvSpPr txBox="1">
            <a:spLocks noGrp="1"/>
          </p:cNvSpPr>
          <p:nvPr>
            <p:ph type="subTitle" idx="1"/>
          </p:nvPr>
        </p:nvSpPr>
        <p:spPr>
          <a:xfrm>
            <a:off x="692700" y="4281925"/>
            <a:ext cx="75441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Jade</a:t>
            </a:r>
            <a:endParaRPr lang="ko-KR"/>
          </a:p>
        </p:txBody>
      </p:sp>
      <p:cxnSp>
        <p:nvCxnSpPr>
          <p:cNvPr id="180" name="Google Shape;180;p30"/>
          <p:cNvCxnSpPr/>
          <p:nvPr/>
        </p:nvCxnSpPr>
        <p:spPr>
          <a:xfrm>
            <a:off x="5466375" y="4340075"/>
            <a:ext cx="3484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</a:ln>
        </p:spPr>
      </p:cxnSp>
      <p:sp>
        <p:nvSpPr>
          <p:cNvPr id="181" name="Google Shape;181;p30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7200" b="1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lang="ko-KR" sz="7200" b="1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2" name="Google Shape;182;p30"/>
          <p:cNvSpPr txBox="1">
            <a:spLocks noGrp="1"/>
          </p:cNvSpPr>
          <p:nvPr>
            <p:ph type="ctrTitle" idx="0"/>
          </p:nvPr>
        </p:nvSpPr>
        <p:spPr>
          <a:xfrm>
            <a:off x="311700" y="2733750"/>
            <a:ext cx="8520600" cy="90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ff0000"/>
                </a:solidFill>
              </a:rPr>
              <a:t>socket.io 채팅 만들기</a:t>
            </a:r>
            <a:endParaRPr lang="ko-KR">
              <a:solidFill>
                <a:srgbClr val="ff0000"/>
              </a:solidFill>
            </a:endParaRPr>
          </a:p>
        </p:txBody>
      </p:sp>
      <p:pic>
        <p:nvPicPr>
          <p:cNvPr id="183" name="Google Shape;183;p30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0" y="3483925"/>
            <a:ext cx="1937800" cy="19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ctrTitle" idx="0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7200"/>
              <a:t>socket.io</a:t>
            </a:r>
            <a:endParaRPr lang="ko-KR" sz="7200"/>
          </a:p>
        </p:txBody>
      </p:sp>
      <p:sp>
        <p:nvSpPr>
          <p:cNvPr id="189" name="Google Shape;189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실시간 처리</a:t>
            </a:r>
            <a:endParaRPr lang="ko"/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노드의 정점이라고 할 수 있는 모듈</a:t>
            </a:r>
            <a:endParaRPr lang="ko-KR" altLang="en-US"/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실제로 </a:t>
            </a:r>
            <a:r>
              <a:rPr lang="en-US" altLang="ko-KR"/>
              <a:t>socket.io</a:t>
            </a:r>
            <a:r>
              <a:rPr lang="ko-KR" altLang="en-US"/>
              <a:t>로 노드가 유명해짐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b="1"/>
              <a:t>Goal</a:t>
            </a:r>
            <a:endParaRPr lang="ko-KR" b="1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595200"/>
            <a:ext cx="8520600" cy="297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2400" b="1"/>
              <a:t>NodeJS와 Vue.js의 기본을 익혀</a:t>
            </a:r>
            <a:endParaRPr lang="ko" sz="2400" b="1"/>
          </a:p>
          <a:p>
            <a:pPr marL="0" lvl="0" indent="0" algn="ctr">
              <a:spcBef>
                <a:spcPct val="56000"/>
              </a:spcBef>
              <a:spcAft>
                <a:spcPct val="16000"/>
              </a:spcAft>
              <a:buNone/>
              <a:defRPr lang="ko-KR" altLang="en-US"/>
            </a:pPr>
            <a:r>
              <a:rPr lang="ko" sz="2400" b="1"/>
              <a:t>설문시스템을 구축한다</a:t>
            </a:r>
            <a:endParaRPr lang="ko-KR" sz="2400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36930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socket.io </a:t>
            </a:r>
            <a:endParaRPr lang="ko-KR"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05400" cy="176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Socket Server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    for AnyWhere.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196" name="Google Shape;196;p32"/>
          <p:cNvSpPr txBox="1"/>
          <p:nvPr/>
        </p:nvSpPr>
        <p:spPr>
          <a:xfrm>
            <a:off x="4317825" y="80100"/>
            <a:ext cx="4525200" cy="66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https://www.npmjs.com/package/socket.io</a:t>
            </a:r>
            <a:endParaRPr lang="ko" u="sng">
              <a:solidFill>
                <a:schemeClr val="hlink"/>
              </a:solidFill>
            </a:endParaRPr>
          </a:p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rgbClr val="ffffff"/>
              </a:solidFill>
            </a:endParaRPr>
          </a:p>
        </p:txBody>
      </p:sp>
      <p:pic>
        <p:nvPicPr>
          <p:cNvPr id="197" name="Google Shape;197;p32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2872373" y="660775"/>
            <a:ext cx="6088177" cy="431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157400" y="3733475"/>
            <a:ext cx="3929800" cy="127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>
            <a:spLocks noGrp="1"/>
          </p:cNvSpPr>
          <p:nvPr>
            <p:ph type="title" idx="0"/>
          </p:nvPr>
        </p:nvSpPr>
        <p:spPr>
          <a:xfrm>
            <a:off x="83100" y="3237727"/>
            <a:ext cx="36930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* client</a:t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>
            <a:spLocks noGrp="1"/>
          </p:cNvSpPr>
          <p:nvPr>
            <p:ph type="title" idx="0"/>
          </p:nvPr>
        </p:nvSpPr>
        <p:spPr>
          <a:xfrm>
            <a:off x="0" y="-286350"/>
            <a:ext cx="36930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socket.io </a:t>
            </a:r>
            <a:endParaRPr lang="ko-KR"/>
          </a:p>
        </p:txBody>
      </p:sp>
      <p:sp>
        <p:nvSpPr>
          <p:cNvPr id="205" name="Google Shape;205;p33"/>
          <p:cNvSpPr txBox="1">
            <a:spLocks noGrp="1"/>
          </p:cNvSpPr>
          <p:nvPr>
            <p:ph type="body" idx="1"/>
          </p:nvPr>
        </p:nvSpPr>
        <p:spPr>
          <a:xfrm>
            <a:off x="3197774" y="-268050"/>
            <a:ext cx="5053500" cy="536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ff9900"/>
                </a:solidFill>
              </a:rPr>
              <a:t>$nodevue&gt; npm i socket.io --save</a:t>
            </a:r>
            <a:endParaRPr lang="ko">
              <a:solidFill>
                <a:srgbClr val="ff9900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endParaRPr lang="ko-KR">
              <a:solidFill>
                <a:srgbClr val="ff9900"/>
              </a:solidFill>
            </a:endParaRPr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1"/>
          </p:nvPr>
        </p:nvSpPr>
        <p:spPr>
          <a:xfrm>
            <a:off x="121200" y="3142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algn="l">
              <a:spcBef>
                <a:spcPct val="0"/>
              </a:spcBef>
              <a:spcAft>
                <a:spcPct val="0"/>
              </a:spcAft>
              <a:buSzPct val="25000"/>
              <a:buChar char="●"/>
              <a:defRPr lang="ko-KR" altLang="en-US"/>
            </a:pPr>
            <a:r>
              <a:rPr lang="ko"/>
              <a:t>Events: </a:t>
            </a:r>
            <a:r>
              <a:rPr lang="ko" b="1"/>
              <a:t>connection</a:t>
            </a:r>
            <a:r>
              <a:rPr lang="ko-KR" altLang="en-US" b="1"/>
              <a:t>(연결이 되었을 때 발생하는 이벤트)</a:t>
            </a:r>
            <a:r>
              <a:rPr lang="ko"/>
              <a:t>,</a:t>
            </a:r>
            <a:endParaRPr lang="ko"/>
          </a:p>
          <a:p>
            <a:pPr marL="457200" lvl="0" indent="-342900" algn="l">
              <a:spcBef>
                <a:spcPct val="0"/>
              </a:spcBef>
              <a:spcAft>
                <a:spcPct val="0"/>
              </a:spcAft>
              <a:buSzPct val="25000"/>
              <a:buChar char="●"/>
              <a:defRPr lang="ko-KR" altLang="en-US"/>
            </a:pPr>
            <a:r>
              <a:rPr lang="ko" b="1"/>
              <a:t>disconnecting</a:t>
            </a:r>
            <a:r>
              <a:rPr lang="ko"/>
              <a:t>(cf. disconnect)</a:t>
            </a:r>
            <a:r>
              <a:rPr lang="ko-KR" altLang="en-US"/>
              <a:t>, 주로 </a:t>
            </a:r>
            <a:r>
              <a:rPr lang="en-US" altLang="ko-KR"/>
              <a:t>disconnecting</a:t>
            </a:r>
            <a:r>
              <a:rPr lang="ko-KR" altLang="en-US"/>
              <a:t>을 사용</a:t>
            </a:r>
            <a:endParaRPr lang="ko-KR" altLang="en-US"/>
          </a:p>
          <a:p>
            <a:pPr marL="457200" lvl="0" indent="-342900" algn="l">
              <a:spcBef>
                <a:spcPct val="0"/>
              </a:spcBef>
              <a:spcAft>
                <a:spcPct val="0"/>
              </a:spcAft>
              <a:buSzPct val="25000"/>
              <a:buChar char="●"/>
              <a:defRPr lang="ko-KR" altLang="en-US"/>
            </a:pPr>
            <a:r>
              <a:rPr lang="ko-KR" altLang="en-US"/>
              <a:t>그래야 끊어지고 있는 소켓의 정보를 알 수 있음</a:t>
            </a:r>
            <a:endParaRPr lang="ko-KR" altLang="en-US"/>
          </a:p>
          <a:p>
            <a:pPr marL="457200" lvl="0" indent="-342900" algn="l">
              <a:spcBef>
                <a:spcPct val="0"/>
              </a:spcBef>
              <a:spcAft>
                <a:spcPct val="0"/>
              </a:spcAft>
              <a:buSzPct val="25000"/>
              <a:buChar char="●"/>
              <a:defRPr lang="ko-KR" altLang="en-US"/>
            </a:pPr>
            <a:r>
              <a:rPr lang="ko" b="1"/>
              <a:t>error</a:t>
            </a:r>
            <a:r>
              <a:rPr lang="ko-KR" altLang="en-US" b="1"/>
              <a:t> 통신 중 물리적인 에러가 발생할 때 일어나는 이벤트</a:t>
            </a:r>
            <a:br>
              <a:rPr lang="ko" b="1"/>
            </a:br>
            <a:endParaRPr lang="ko" b="1"/>
          </a:p>
          <a:p>
            <a:pPr marL="457200" lvl="0" indent="-342900" algn="l">
              <a:spcBef>
                <a:spcPct val="0"/>
              </a:spcBef>
              <a:spcAft>
                <a:spcPct val="0"/>
              </a:spcAft>
              <a:buSzPct val="25000"/>
              <a:buChar char="●"/>
              <a:defRPr lang="ko-KR" altLang="en-US"/>
            </a:pPr>
            <a:r>
              <a:rPr lang="ko" b="1"/>
              <a:t>socket</a:t>
            </a:r>
            <a:r>
              <a:rPr lang="ko"/>
              <a:t> object</a:t>
            </a:r>
            <a:br>
              <a:rPr lang="ko"/>
            </a:br>
            <a:r>
              <a:rPr lang="ko"/>
              <a:t>- </a:t>
            </a:r>
            <a:r>
              <a:rPr lang="ko" b="1"/>
              <a:t>id</a:t>
            </a:r>
            <a:r>
              <a:rPr lang="ko"/>
              <a:t>, rooms</a:t>
            </a:r>
            <a:r>
              <a:rPr lang="ko-KR" altLang="en-US"/>
              <a:t>(클라이언트 소켓이 어느 방에 접속해 있는지)</a:t>
            </a:r>
            <a:br>
              <a:rPr lang="ko-KR" altLang="en-US"/>
            </a:br>
            <a:r>
              <a:rPr lang="en-US" altLang="ko-KR"/>
              <a:t>ult, </a:t>
            </a:r>
            <a:r>
              <a:rPr lang="ko-KR" altLang="en-US"/>
              <a:t>클라이언트마다 유일하게 갖게 되는 세션 </a:t>
            </a:r>
            <a:r>
              <a:rPr lang="en-US" altLang="ko-KR"/>
              <a:t>id</a:t>
            </a:r>
            <a:br>
              <a:rPr lang="ko"/>
            </a:br>
            <a:r>
              <a:rPr lang="ko"/>
              <a:t>- handshake (query, host, url, user-agent, cookie)</a:t>
            </a:r>
            <a:br>
              <a:rPr lang="ko"/>
            </a:br>
            <a:endParaRPr lang="ko"/>
          </a:p>
          <a:p>
            <a:pPr marL="457200" lvl="0" indent="-342900" algn="l">
              <a:spcBef>
                <a:spcPct val="0"/>
              </a:spcBef>
              <a:spcAft>
                <a:spcPct val="0"/>
              </a:spcAft>
              <a:buSzPct val="25000"/>
              <a:buChar char="●"/>
              <a:defRPr lang="ko-KR" altLang="en-US"/>
            </a:pPr>
            <a:r>
              <a:rPr lang="ko" b="1"/>
              <a:t>room</a:t>
            </a:r>
            <a:br>
              <a:rPr lang="ko"/>
            </a:br>
            <a:r>
              <a:rPr lang="ko"/>
              <a:t>- socket.broadcast.emit(...)  </a:t>
            </a:r>
            <a:r>
              <a:rPr lang="ko" sz="1400">
                <a:solidFill>
                  <a:srgbClr val="666666"/>
                </a:solidFill>
              </a:rPr>
              <a:t>// 챗서버에 접속한 모든이에게 (방 무관, 나 제외)</a:t>
            </a:r>
            <a:br>
              <a:rPr lang="ko"/>
            </a:br>
            <a:r>
              <a:rPr lang="ko"/>
              <a:t>- socket.broadcast.to('roomId').emit(...) </a:t>
            </a:r>
            <a:r>
              <a:rPr lang="ko" sz="1400">
                <a:solidFill>
                  <a:srgbClr val="666666"/>
                </a:solidFill>
              </a:rPr>
              <a:t>// 이 roomId 방에서 나를 제외한 모두에게!!</a:t>
            </a:r>
            <a:br>
              <a:rPr lang="ko"/>
            </a:br>
            <a:r>
              <a:rPr lang="ko"/>
              <a:t>- io.to('roomId').emit(...); </a:t>
            </a:r>
            <a:r>
              <a:rPr lang="ko" sz="1400">
                <a:solidFill>
                  <a:srgbClr val="666666"/>
                </a:solidFill>
              </a:rPr>
              <a:t>// 이 roomId 방 모두에게(나 포함)!!</a:t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000" b="1"/>
              <a:t>chat server</a:t>
            </a:r>
            <a:r>
              <a:rPr lang="ko"/>
              <a:t>       </a:t>
            </a:r>
            <a:r>
              <a:rPr lang="ko">
                <a:solidFill>
                  <a:srgbClr val="b7b7b7"/>
                </a:solidFill>
              </a:rPr>
              <a:t>index.js</a:t>
            </a:r>
            <a:endParaRPr lang="ko-KR">
              <a:solidFill>
                <a:srgbClr val="b7b7b7"/>
              </a:solidFill>
            </a:endParaRPr>
          </a:p>
        </p:txBody>
      </p:sp>
      <p:sp>
        <p:nvSpPr>
          <p:cNvPr id="212" name="Google Shape;21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</a:t>
            </a:r>
            <a:r>
              <a:rPr lang="ko" sz="1200" b="1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webserver</a:t>
            </a: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app.listen(7000, ....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io = require('socket.io').listen(</a:t>
            </a:r>
            <a:r>
              <a:rPr lang="ko" sz="1200" b="1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webserver</a:t>
            </a: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{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log: false,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origins: '*:*',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pingInterval: 3000,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pingTimeout: 5000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io.sockets.on('connection', (socket, opt) =&gt; {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socket.emit('message', {msg: 'Welcome!!'});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socket.on('message', (data, fn) =&gt; {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util.log("message&gt;&gt;", data.msg, Object.keys(socket.rooms));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 idx="0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000" b="1"/>
              <a:t>chat client</a:t>
            </a:r>
            <a:r>
              <a:rPr lang="ko"/>
              <a:t>    </a:t>
            </a:r>
            <a:r>
              <a:rPr lang="ko">
                <a:solidFill>
                  <a:srgbClr val="b7b7b7"/>
                </a:solidFill>
              </a:rPr>
              <a:t>public/chat-client.html</a:t>
            </a:r>
            <a:endParaRPr lang="ko-KR">
              <a:solidFill>
                <a:srgbClr val="b7b7b7"/>
              </a:solidFill>
            </a:endParaRPr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678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&lt;script src="/socket.io/socket.io.js"&gt;&lt;/script&gt;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&lt;script&gt;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var socket = io('http://localhost:7000');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socket.on('connect', function(){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socket.on('message', function(data){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socket.on('disconnect', function(){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console.log("disconnected!!");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});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function send() {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socket.emit('message', {room: joinedRoom, msg: msg}, function(ret) {...});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3048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&lt;/script&gt;</a:t>
            </a:r>
            <a:endParaRPr lang="ko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2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4317825" y="80100"/>
            <a:ext cx="4525200" cy="66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u="sng">
                <a:solidFill>
                  <a:schemeClr val="hlink"/>
                </a:solidFill>
                <a:hlinkClick r:id="rId2"/>
              </a:rPr>
              <a:t>http://localhost:7000/chat-client.html</a:t>
            </a:r>
            <a:endParaRPr lang="ko" u="sng">
              <a:solidFill>
                <a:schemeClr val="hlink"/>
              </a:solidFill>
            </a:endParaRPr>
          </a:p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Simple Chat Site</a:t>
            </a:r>
            <a:endParaRPr lang="ko-KR"/>
          </a:p>
        </p:txBody>
      </p:sp>
      <p:sp>
        <p:nvSpPr>
          <p:cNvPr id="225" name="Google Shape;22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최초 연결시 기본방(default room) 자동 join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특정 방 조인 / 나가기 기능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조인된 방 사람들에게 메시지 보내기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귓속말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>
            <a:spLocks noGrp="1"/>
          </p:cNvSpPr>
          <p:nvPr>
            <p:ph type="title" idx="0"/>
          </p:nvPr>
        </p:nvSpPr>
        <p:spPr>
          <a:xfrm>
            <a:off x="311700" y="16395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600"/>
              <a:t>수업 내용을 토대로</a:t>
            </a:r>
            <a:endParaRPr lang="ko" sz="3600"/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600"/>
              <a:t>본인만의 채팅서비스를</a:t>
            </a:r>
            <a:endParaRPr lang="ko" sz="3600"/>
          </a:p>
          <a:p>
            <a:pPr marL="0" lvl="0" indent="0"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600"/>
              <a:t>만들어 보는건 어떨까요?!</a:t>
            </a:r>
            <a:endParaRPr lang="ko-KR" sz="3600"/>
          </a:p>
        </p:txBody>
      </p:sp>
      <p:sp>
        <p:nvSpPr>
          <p:cNvPr id="231" name="Google Shape;231;p37"/>
          <p:cNvSpPr txBox="1">
            <a:spLocks noGrp="1"/>
          </p:cNvSpPr>
          <p:nvPr>
            <p:ph type="body" idx="1"/>
          </p:nvPr>
        </p:nvSpPr>
        <p:spPr>
          <a:xfrm>
            <a:off x="311700" y="3944600"/>
            <a:ext cx="8520600" cy="50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r>
              <a:rPr lang="ko"/>
              <a:t>수고 많으셨습니다~</a:t>
            </a:r>
            <a:endParaRPr lang="ko-KR"/>
          </a:p>
        </p:txBody>
      </p:sp>
      <p:sp>
        <p:nvSpPr>
          <p:cNvPr id="232" name="Google Shape;232;p37"/>
          <p:cNvSpPr txBox="1"/>
          <p:nvPr/>
        </p:nvSpPr>
        <p:spPr>
          <a:xfrm>
            <a:off x="6187225" y="4385125"/>
            <a:ext cx="2442900" cy="45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999999"/>
                </a:solidFill>
                <a:latin typeface="Pilgi"/>
                <a:ea typeface="Pilgi"/>
                <a:cs typeface="Pilgi"/>
                <a:sym typeface="Pilgi"/>
              </a:rPr>
              <a:t>Indiflex (시니어 코딩)</a:t>
            </a:r>
            <a:endParaRPr lang="ko-KR">
              <a:solidFill>
                <a:srgbClr val="999999"/>
              </a:solidFill>
              <a:latin typeface="Pilgi"/>
              <a:ea typeface="Pilgi"/>
              <a:cs typeface="Pilgi"/>
              <a:sym typeface="Pilgi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8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182400" y="1944422"/>
            <a:ext cx="2011800" cy="20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8"/>
          <p:cNvSpPr txBox="1">
            <a:spLocks noGrp="1"/>
          </p:cNvSpPr>
          <p:nvPr>
            <p:ph type="ctrTitle" idx="0"/>
          </p:nvPr>
        </p:nvSpPr>
        <p:spPr>
          <a:xfrm>
            <a:off x="170200" y="211175"/>
            <a:ext cx="7888200" cy="176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5500" b="1"/>
              <a:t>Node &amp; Vue 시작하기</a:t>
            </a:r>
            <a:endParaRPr lang="ko" sz="5500" b="1"/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600"/>
              <a:t>(NodeJS, Vue.js, MySQL)</a:t>
            </a:r>
            <a:endParaRPr lang="ko-KR" sz="3600"/>
          </a:p>
        </p:txBody>
      </p:sp>
      <p:sp>
        <p:nvSpPr>
          <p:cNvPr id="239" name="Google Shape;239;p38"/>
          <p:cNvSpPr txBox="1">
            <a:spLocks noGrp="1"/>
          </p:cNvSpPr>
          <p:nvPr>
            <p:ph type="subTitle" idx="1"/>
          </p:nvPr>
        </p:nvSpPr>
        <p:spPr>
          <a:xfrm>
            <a:off x="692700" y="4281925"/>
            <a:ext cx="75441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Jade</a:t>
            </a:r>
            <a:endParaRPr lang="ko-KR"/>
          </a:p>
        </p:txBody>
      </p:sp>
      <p:cxnSp>
        <p:nvCxnSpPr>
          <p:cNvPr id="240" name="Google Shape;240;p38"/>
          <p:cNvCxnSpPr/>
          <p:nvPr/>
        </p:nvCxnSpPr>
        <p:spPr>
          <a:xfrm>
            <a:off x="5466375" y="4340075"/>
            <a:ext cx="3484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</a:ln>
        </p:spPr>
      </p:cxnSp>
      <p:sp>
        <p:nvSpPr>
          <p:cNvPr id="241" name="Google Shape;241;p38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7200" b="1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lang="ko-KR" sz="7200" b="1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2" name="Google Shape;242;p38"/>
          <p:cNvSpPr txBox="1">
            <a:spLocks noGrp="1"/>
          </p:cNvSpPr>
          <p:nvPr>
            <p:ph type="ctrTitle" idx="0"/>
          </p:nvPr>
        </p:nvSpPr>
        <p:spPr>
          <a:xfrm>
            <a:off x="311700" y="2962350"/>
            <a:ext cx="8520600" cy="90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6000">
                <a:solidFill>
                  <a:srgbClr val="ff9900"/>
                </a:solidFill>
              </a:rPr>
              <a:t>vue.js 시작하기</a:t>
            </a:r>
            <a:endParaRPr lang="ko-KR" sz="600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>
            <a:spLocks noGrp="1"/>
          </p:cNvSpPr>
          <p:nvPr>
            <p:ph type="ctrTitle" idx="0"/>
          </p:nvPr>
        </p:nvSpPr>
        <p:spPr>
          <a:xfrm>
            <a:off x="1414976" y="744575"/>
            <a:ext cx="74172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9600" b="1"/>
              <a:t>ue.js 2.x</a:t>
            </a:r>
            <a:endParaRPr lang="ko-KR" sz="9600" b="1"/>
          </a:p>
        </p:txBody>
      </p:sp>
      <p:sp>
        <p:nvSpPr>
          <p:cNvPr id="248" name="Google Shape;248;p3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4800" b="1"/>
              <a:t>vue-cli 3.0.5</a:t>
            </a:r>
            <a:endParaRPr lang="ko-KR" sz="4800" b="1"/>
          </a:p>
        </p:txBody>
      </p:sp>
      <p:pic>
        <p:nvPicPr>
          <p:cNvPr id="249" name="Google Shape;249;p39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109050" y="896547"/>
            <a:ext cx="2011800" cy="20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2743200" y="4211025"/>
            <a:ext cx="6220500" cy="6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800" b="1" u="sng">
                <a:solidFill>
                  <a:schemeClr val="hlink"/>
                </a:solidFill>
                <a:hlinkClick r:id="rId4"/>
              </a:rPr>
              <a:t>https://kr.vuejs.org</a:t>
            </a:r>
            <a:endParaRPr lang="ko-KR" sz="18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>
            <a:spLocks noGrp="1"/>
          </p:cNvSpPr>
          <p:nvPr>
            <p:ph type="title" idx="0"/>
          </p:nvPr>
        </p:nvSpPr>
        <p:spPr>
          <a:xfrm>
            <a:off x="311700" y="-1625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2400"/>
              <a:t>사전 지식 -</a:t>
            </a:r>
            <a:r>
              <a:rPr lang="ko" sz="2400" b="1"/>
              <a:t> WebPack</a:t>
            </a:r>
            <a:endParaRPr lang="ko-KR" sz="2400"/>
          </a:p>
        </p:txBody>
      </p:sp>
      <p:sp>
        <p:nvSpPr>
          <p:cNvPr id="256" name="Google Shape;256;p40"/>
          <p:cNvSpPr txBox="1">
            <a:spLocks noGrp="1"/>
          </p:cNvSpPr>
          <p:nvPr>
            <p:ph type="body" idx="1"/>
          </p:nvPr>
        </p:nvSpPr>
        <p:spPr>
          <a:xfrm>
            <a:off x="302175" y="142825"/>
            <a:ext cx="8539650" cy="4902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/>
              <a:t>WebPack: </a:t>
            </a:r>
            <a:r>
              <a:rPr lang="ko-KR" altLang="en-US" sz="1600"/>
              <a:t>여러가지 </a:t>
            </a:r>
            <a:r>
              <a:rPr lang="en-US" altLang="ko-KR" sz="1600"/>
              <a:t>js, css</a:t>
            </a:r>
            <a:r>
              <a:rPr lang="ko-KR" altLang="en-US" sz="1600"/>
              <a:t> 등의 파일들을 하나의 </a:t>
            </a:r>
            <a:r>
              <a:rPr lang="en-US" altLang="ko-KR" sz="1600"/>
              <a:t>js</a:t>
            </a:r>
            <a:r>
              <a:rPr lang="ko-KR" altLang="en-US" sz="1600"/>
              <a:t>파일로 패키징 하는것</a:t>
            </a:r>
            <a:endParaRPr lang="ko-KR" altLang="en-US" sz="1600"/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/>
              <a:t>(</a:t>
            </a:r>
            <a:r>
              <a:rPr lang="ko-KR" altLang="en-US" sz="1600"/>
              <a:t>여러 개의 </a:t>
            </a:r>
            <a:r>
              <a:rPr lang="en-US" altLang="ko-KR" sz="1600"/>
              <a:t>js</a:t>
            </a:r>
            <a:r>
              <a:rPr lang="ko-KR" altLang="en-US" sz="1600"/>
              <a:t>파일에서 변수가 충돌하는 것을 방지하고,</a:t>
            </a:r>
            <a:endParaRPr lang="ko-KR" altLang="en-US" sz="1600"/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600"/>
              <a:t>각각의 파일을 로드하는 데에 필요한 네트워크 비용을 대폭 감소시킬 수 있음</a:t>
            </a:r>
            <a:r>
              <a:rPr lang="en-US" altLang="ko-KR" sz="1600"/>
              <a:t>)</a:t>
            </a:r>
            <a:endParaRPr lang="en-US" altLang="ko-KR" sz="1600"/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altLang="en-US" sz="1600"/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600"/>
              <a:t>CommonJS, AMD(Asynchronous Module Definition), Babel, ESLint(</a:t>
            </a:r>
            <a:r>
              <a:rPr lang="en-US" altLang="ko-KR" sz="1600"/>
              <a:t>J</a:t>
            </a:r>
            <a:r>
              <a:rPr lang="ko" sz="1600"/>
              <a:t>SHint)</a:t>
            </a:r>
            <a:endParaRPr lang="ko" sz="1600"/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/>
              <a:t>Babel: js</a:t>
            </a:r>
            <a:r>
              <a:rPr lang="ko-KR" altLang="en-US" sz="1600"/>
              <a:t> 코드의 구조를 바꿔서 트랜스파일 하는 라이브러리(</a:t>
            </a:r>
            <a:r>
              <a:rPr lang="en-US" altLang="ko-KR" sz="1600"/>
              <a:t>ex. es6 -&gt; es5</a:t>
            </a:r>
            <a:r>
              <a:rPr lang="ko-KR" altLang="en-US" sz="1600"/>
              <a:t>)</a:t>
            </a:r>
            <a:endParaRPr lang="ko-KR" altLang="en-US" sz="1600"/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/>
              <a:t>ESlint: </a:t>
            </a:r>
            <a:r>
              <a:rPr lang="ko-KR" altLang="en-US" sz="1600"/>
              <a:t>정적으로 되어 있는 소스 체크, 안쓰는 코드, 변수, 잘못된 구문 등</a:t>
            </a:r>
            <a:endParaRPr lang="ko-KR" altLang="en-US" sz="1600"/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600"/>
              <a:t>npm i webpack -g    &amp;    npm i webpack-cli -g</a:t>
            </a:r>
            <a:endParaRPr lang="ko" sz="1600"/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en-US" altLang="ko-KR" sz="1600"/>
              <a:t>cli : command line interface</a:t>
            </a:r>
            <a:endParaRPr lang="en-US" altLang="ko-KR" sz="1600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 sz="1600"/>
              <a:t>Webpack에서는 모든것(js, css, sass, fonts, image등)이 Module이다!</a:t>
            </a:r>
            <a:endParaRPr lang="ko" sz="1600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 sz="1600"/>
              <a:t>But, Browser is ...</a:t>
            </a:r>
            <a:endParaRPr lang="ko" sz="1600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 sz="1600"/>
              <a:t>Entry</a:t>
            </a:r>
            <a:r>
              <a:rPr lang="ko-KR" altLang="en-US" sz="1600"/>
              <a:t>(시작 </a:t>
            </a:r>
            <a:r>
              <a:rPr lang="en-US" altLang="ko-KR" sz="1600"/>
              <a:t>js</a:t>
            </a:r>
            <a:r>
              <a:rPr lang="ko-KR" altLang="en-US" sz="1600"/>
              <a:t> 파일)</a:t>
            </a:r>
            <a:r>
              <a:rPr lang="ko" sz="1600"/>
              <a:t>, Output</a:t>
            </a:r>
            <a:r>
              <a:rPr lang="ko-KR" altLang="en-US" sz="1600"/>
              <a:t>(웹 패키징 돼서 나오는 </a:t>
            </a:r>
            <a:r>
              <a:rPr lang="en-US" altLang="ko-KR" sz="1600"/>
              <a:t>js</a:t>
            </a:r>
            <a:r>
              <a:rPr lang="ko-KR" altLang="en-US" sz="1600"/>
              <a:t>파일)</a:t>
            </a:r>
            <a:r>
              <a:rPr lang="ko" sz="1600"/>
              <a:t>, </a:t>
            </a:r>
            <a:br>
              <a:rPr lang="ko-KR" altLang="en-US" sz="1600"/>
            </a:br>
            <a:r>
              <a:rPr lang="ko" sz="1600"/>
              <a:t>Loader</a:t>
            </a:r>
            <a:r>
              <a:rPr lang="ko-KR" altLang="en-US" sz="1600"/>
              <a:t>(</a:t>
            </a:r>
            <a:r>
              <a:rPr lang="en-US" altLang="ko-KR" sz="1600"/>
              <a:t>sass, fonts</a:t>
            </a:r>
            <a:r>
              <a:rPr lang="ko-KR" altLang="en-US" sz="1600"/>
              <a:t>등을 불러와서 </a:t>
            </a:r>
            <a:r>
              <a:rPr lang="en-US" altLang="ko-KR" sz="1600"/>
              <a:t>css</a:t>
            </a:r>
            <a:r>
              <a:rPr lang="ko-KR" altLang="en-US" sz="1600"/>
              <a:t> 등의 형식으로 바꿔주는 것)</a:t>
            </a:r>
            <a:r>
              <a:rPr lang="ko" sz="1600"/>
              <a:t>,</a:t>
            </a:r>
            <a:br>
              <a:rPr lang="ko-KR" altLang="en-US" sz="1600"/>
            </a:br>
            <a:r>
              <a:rPr lang="ko" sz="1600"/>
              <a:t>Plug-in</a:t>
            </a:r>
            <a:r>
              <a:rPr lang="ko-KR" altLang="en-US" sz="1600"/>
              <a:t>(이것 저것 맞춰주는 것?)</a:t>
            </a:r>
            <a:endParaRPr lang="ko-KR" altLang="en-US" sz="1600"/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r>
              <a:rPr lang="ko" sz="1600"/>
              <a:t>webpack.config.js</a:t>
            </a:r>
            <a:endParaRPr lang="ko-KR" sz="1600"/>
          </a:p>
        </p:txBody>
      </p:sp>
      <p:sp>
        <p:nvSpPr>
          <p:cNvPr id="257" name="Google Shape;257;p40"/>
          <p:cNvSpPr txBox="1"/>
          <p:nvPr/>
        </p:nvSpPr>
        <p:spPr>
          <a:xfrm>
            <a:off x="4441700" y="3173625"/>
            <a:ext cx="4932600" cy="2175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b="1">
                <a:solidFill>
                  <a:srgbClr val="ffffff"/>
                </a:solidFill>
              </a:rPr>
              <a:t># sample webpack.config.js for node</a:t>
            </a:r>
            <a:endParaRPr lang="ko" b="1">
              <a:solidFill>
                <a:srgbClr val="ffffff"/>
              </a:solidFill>
            </a:endParaRPr>
          </a:p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adadad"/>
              </a:solidFill>
            </a:endParaRPr>
          </a:p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adadad"/>
                </a:solidFill>
              </a:rPr>
              <a:t>const nodeExternals = require('webpack-node-externals');</a:t>
            </a:r>
            <a:endParaRPr lang="ko" sz="1200">
              <a:solidFill>
                <a:srgbClr val="adadad"/>
              </a:solidFill>
            </a:endParaRPr>
          </a:p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adadad"/>
              </a:solidFill>
            </a:endParaRPr>
          </a:p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adadad"/>
                </a:solidFill>
              </a:rPr>
              <a:t>module.exports = {</a:t>
            </a:r>
            <a:endParaRPr lang="ko" sz="1200">
              <a:solidFill>
                <a:srgbClr val="adadad"/>
              </a:solidFill>
            </a:endParaRPr>
          </a:p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adadad"/>
                </a:solidFill>
              </a:rPr>
              <a:t>	entry: './index.js',</a:t>
            </a:r>
            <a:endParaRPr lang="ko" sz="1200">
              <a:solidFill>
                <a:srgbClr val="adadad"/>
              </a:solidFill>
            </a:endParaRPr>
          </a:p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adadad"/>
                </a:solidFill>
              </a:rPr>
              <a:t>	output: { filename: './server.js'},</a:t>
            </a:r>
            <a:endParaRPr lang="ko" sz="1200">
              <a:solidFill>
                <a:srgbClr val="adadad"/>
              </a:solidFill>
            </a:endParaRPr>
          </a:p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adadad"/>
                </a:solidFill>
              </a:rPr>
              <a:t>  target: 'node',</a:t>
            </a:r>
            <a:endParaRPr lang="ko" sz="1200">
              <a:solidFill>
                <a:srgbClr val="adadad"/>
              </a:solidFill>
            </a:endParaRPr>
          </a:p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adadad"/>
                </a:solidFill>
              </a:rPr>
              <a:t>  externals: [nodeExternals()]</a:t>
            </a:r>
            <a:endParaRPr lang="ko" sz="1200">
              <a:solidFill>
                <a:srgbClr val="adadad"/>
              </a:solidFill>
            </a:endParaRPr>
          </a:p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adadad"/>
                </a:solidFill>
              </a:rPr>
              <a:t>}</a:t>
            </a:r>
            <a:endParaRPr lang="ko" sz="1200">
              <a:solidFill>
                <a:srgbClr val="adadad"/>
              </a:solidFill>
            </a:endParaRPr>
          </a:p>
          <a:p>
            <a:pPr marL="0" lvl="0" indent="2247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adadad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title" idx="0"/>
          </p:nvPr>
        </p:nvSpPr>
        <p:spPr>
          <a:xfrm>
            <a:off x="311699" y="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000"/>
              <a:t>사전 지식 -</a:t>
            </a:r>
            <a:r>
              <a:rPr lang="ko" sz="3000" b="1"/>
              <a:t> MVVM</a:t>
            </a:r>
            <a:endParaRPr lang="ko-KR"/>
          </a:p>
        </p:txBody>
      </p:sp>
      <p:sp>
        <p:nvSpPr>
          <p:cNvPr id="263" name="Google Shape;263;p41"/>
          <p:cNvSpPr txBox="1">
            <a:spLocks noGrp="1"/>
          </p:cNvSpPr>
          <p:nvPr>
            <p:ph type="body" idx="1"/>
          </p:nvPr>
        </p:nvSpPr>
        <p:spPr>
          <a:xfrm>
            <a:off x="311699" y="495250"/>
            <a:ext cx="8520600" cy="157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500"/>
              <a:t>Model View ViewModel Pattern</a:t>
            </a:r>
            <a:endParaRPr lang="ko" sz="1500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 sz="1500"/>
              <a:t>View - ViewModel - Model</a:t>
            </a:r>
            <a:endParaRPr lang="ko" sz="1500"/>
          </a:p>
          <a:p>
            <a:pPr marL="0" lvl="0" indent="0" algn="l">
              <a:spcBef>
                <a:spcPct val="74000"/>
              </a:spcBef>
              <a:spcAft>
                <a:spcPct val="74000"/>
              </a:spcAft>
              <a:buNone/>
              <a:defRPr lang="ko-KR" altLang="en-US"/>
            </a:pPr>
            <a:r>
              <a:rPr lang="ko" sz="1500"/>
              <a:t>cf. MVC, MVP : View와 Controller 또는 Presenter가 강하게 연결</a:t>
            </a:r>
            <a:br>
              <a:rPr lang="ko-KR" altLang="en-US" sz="1500"/>
            </a:br>
            <a:r>
              <a:rPr lang="ko-KR" altLang="en-US" sz="1500"/>
              <a:t>이러한 문제를 해결하기 위해 나온 모델이 </a:t>
            </a:r>
            <a:r>
              <a:rPr lang="en-US" altLang="ko-KR" sz="1500"/>
              <a:t>MVVM</a:t>
            </a:r>
            <a:br>
              <a:rPr lang="en-US" altLang="ko-KR" sz="1500"/>
            </a:br>
            <a:br>
              <a:rPr lang="ko-KR" altLang="en-US" sz="1500"/>
            </a:br>
            <a:r>
              <a:rPr lang="en-US" altLang="ko-KR" sz="1500"/>
              <a:t>View</a:t>
            </a:r>
            <a:r>
              <a:rPr lang="ko-KR" altLang="en-US" sz="1500"/>
              <a:t>(</a:t>
            </a:r>
            <a:r>
              <a:rPr lang="en-US" altLang="ko-KR" sz="1500"/>
              <a:t>HTML</a:t>
            </a:r>
            <a:r>
              <a:rPr lang="ko-KR" altLang="en-US" sz="1500"/>
              <a:t>)</a:t>
            </a:r>
            <a:r>
              <a:rPr lang="en-US" altLang="ko-KR" sz="1500"/>
              <a:t>-View Model(DOM</a:t>
            </a:r>
            <a:r>
              <a:rPr lang="ko-KR" altLang="en-US" sz="1500"/>
              <a:t> </a:t>
            </a:r>
            <a:r>
              <a:rPr lang="en-US" altLang="ko-KR" sz="1500"/>
              <a:t>Listener) </a:t>
            </a:r>
            <a:r>
              <a:rPr lang="ko-KR" altLang="en-US" sz="1500"/>
              <a:t>느슨하게 연결,</a:t>
            </a:r>
            <a:r>
              <a:rPr lang="en-US" altLang="ko-KR" sz="1500"/>
              <a:t> Model(DB, Server</a:t>
            </a:r>
            <a:r>
              <a:rPr lang="ko-KR" altLang="en-US" sz="1500"/>
              <a:t>와 통신</a:t>
            </a:r>
            <a:r>
              <a:rPr lang="en-US" altLang="ko-KR" sz="1500"/>
              <a:t>) </a:t>
            </a:r>
            <a:r>
              <a:rPr lang="ko-KR" altLang="en-US" sz="1500"/>
              <a:t>단절</a:t>
            </a:r>
            <a:endParaRPr lang="ko-KR" altLang="en-US" sz="1500"/>
          </a:p>
        </p:txBody>
      </p:sp>
      <p:pic>
        <p:nvPicPr>
          <p:cNvPr id="264" name="Google Shape;264;p41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1440575" y="2729875"/>
            <a:ext cx="5592648" cy="21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What's NodeJS?</a:t>
            </a:r>
            <a:endParaRPr lang="ko-KR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Node.js®는 Chrome V8 JavaScript 엔진으로 빌드된</a:t>
            </a:r>
            <a:br>
              <a:rPr lang="ko">
                <a:solidFill>
                  <a:schemeClr val="accent2"/>
                </a:solidFill>
              </a:rPr>
            </a:br>
            <a:r>
              <a:rPr lang="ko">
                <a:solidFill>
                  <a:schemeClr val="accent2"/>
                </a:solidFill>
              </a:rPr>
              <a:t>JavaScript 런타임입니다. </a:t>
            </a:r>
            <a:br>
              <a:rPr lang="ko">
                <a:solidFill>
                  <a:schemeClr val="accent2"/>
                </a:solidFill>
              </a:rPr>
            </a:br>
            <a:endParaRPr lang="ko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Node.js는 이벤트 기반, 논 블로킹 I/O 모델을 사용해</a:t>
            </a:r>
            <a:endParaRPr lang="ko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가볍고 효율적입니다. </a:t>
            </a:r>
            <a:endParaRPr lang="ko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Node.js의 패키지 생태계인 npm은</a:t>
            </a:r>
            <a:endParaRPr lang="ko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세계에서 가장 큰 오픈 소스 라이브러리이기도 합니다.</a:t>
            </a:r>
            <a:endParaRPr lang="ko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>
              <a:solidFill>
                <a:schemeClr val="accent2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r>
              <a:rPr lang="ko">
                <a:solidFill>
                  <a:schemeClr val="accent2"/>
                </a:solidFill>
              </a:rPr>
              <a:t>(출처: </a:t>
            </a:r>
            <a:r>
              <a:rPr lang="ko" u="sng">
                <a:solidFill>
                  <a:schemeClr val="accent2"/>
                </a:solidFill>
                <a:hlinkClick r:id="rId2"/>
              </a:rPr>
              <a:t>https://nodejs.org/ko/</a:t>
            </a:r>
            <a:r>
              <a:rPr lang="ko">
                <a:solidFill>
                  <a:schemeClr val="accent2"/>
                </a:solidFill>
              </a:rPr>
              <a:t>)</a:t>
            </a:r>
            <a:endParaRPr lang="ko-KR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>
            <a:spLocks noGrp="1"/>
          </p:cNvSpPr>
          <p:nvPr>
            <p:ph type="title" idx="0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What's </a:t>
            </a:r>
            <a:r>
              <a:rPr lang="ko" sz="3000" b="1"/>
              <a:t>Vue.js</a:t>
            </a:r>
            <a:r>
              <a:rPr lang="ko"/>
              <a:t> ?                               </a:t>
            </a:r>
            <a:r>
              <a:rPr lang="ko" sz="1800">
                <a:solidFill>
                  <a:srgbClr val="b7b7b7"/>
                </a:solidFill>
              </a:rPr>
              <a:t>by `</a:t>
            </a:r>
            <a:r>
              <a:rPr lang="ko" sz="1800" b="1">
                <a:solidFill>
                  <a:srgbClr val="b7b7b7"/>
                </a:solidFill>
              </a:rPr>
              <a:t>Evan You</a:t>
            </a:r>
            <a:r>
              <a:rPr lang="ko" sz="1800">
                <a:solidFill>
                  <a:srgbClr val="b7b7b7"/>
                </a:solidFill>
              </a:rPr>
              <a:t>`</a:t>
            </a:r>
            <a:endParaRPr lang="en-US" sz="1800">
              <a:solidFill>
                <a:srgbClr val="b7b7b7"/>
              </a:solidFill>
            </a:endParaRPr>
          </a:p>
        </p:txBody>
      </p:sp>
      <p:sp>
        <p:nvSpPr>
          <p:cNvPr id="270" name="Google Shape;270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990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Progressive Javascript Framework, SPA (Single Page Application)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접근성(학습곡선), 유연성, 고성능(30Kb min+gzip)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 b="1"/>
              <a:t>vue-cli</a:t>
            </a:r>
            <a:r>
              <a:rPr lang="ko"/>
              <a:t>(vue-cli-service, vue ui), vue-devtools(chrome extension)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Component, Router, Resource, Template, Life Cycle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Render, Directives, 2-way Data-binding, Computed properties, Events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Options: template, el, method, created, data, mounted, updated, destroyed, etc.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r>
              <a:rPr lang="ko"/>
              <a:t>IE9+                                            </a:t>
            </a:r>
            <a:r>
              <a:rPr lang="ko" u="sng">
                <a:solidFill>
                  <a:schemeClr val="accent5"/>
                </a:solidFill>
                <a:hlinkClick r:id="rId2"/>
              </a:rPr>
              <a:t>다른 SPA Framework과의 비교</a:t>
            </a:r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3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990600" y="152400"/>
            <a:ext cx="3820781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4963781" y="152400"/>
            <a:ext cx="4034542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3"/>
          <p:cNvSpPr txBox="1">
            <a:spLocks noGrp="1"/>
          </p:cNvSpPr>
          <p:nvPr>
            <p:ph type="title" idx="0"/>
          </p:nvPr>
        </p:nvSpPr>
        <p:spPr>
          <a:xfrm rot="16200000">
            <a:off x="-1925250" y="2322875"/>
            <a:ext cx="47649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Vue Life Cycle Diagram</a:t>
            </a:r>
            <a:endParaRPr lang="en-US" sz="1800">
              <a:solidFill>
                <a:srgbClr val="b7b7b7"/>
              </a:solidFill>
            </a:endParaRPr>
          </a:p>
        </p:txBody>
      </p:sp>
      <p:sp>
        <p:nvSpPr>
          <p:cNvPr id="278" name="Google Shape;278;p43"/>
          <p:cNvSpPr txBox="1"/>
          <p:nvPr/>
        </p:nvSpPr>
        <p:spPr>
          <a:xfrm>
            <a:off x="7695650" y="4612050"/>
            <a:ext cx="3530700" cy="4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>
                <a:solidFill>
                  <a:srgbClr val="b7b7b7"/>
                </a:solidFill>
              </a:rPr>
              <a:t>출처: vuejs.org</a:t>
            </a:r>
            <a:endParaRPr lang="ko" sz="1000">
              <a:solidFill>
                <a:srgbClr val="b7b7b7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en-US" sz="1000">
              <a:solidFill>
                <a:srgbClr val="b7b7b7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>
            <a:spLocks noGrp="1"/>
          </p:cNvSpPr>
          <p:nvPr>
            <p:ph type="title" idx="0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Install Vue.js  (vue-cli version 3.0.5)</a:t>
            </a:r>
            <a:endParaRPr lang="en-US"/>
          </a:p>
        </p:txBody>
      </p:sp>
      <p:sp>
        <p:nvSpPr>
          <p:cNvPr id="284" name="Google Shape;284;p44"/>
          <p:cNvSpPr txBox="1">
            <a:spLocks noGrp="1"/>
          </p:cNvSpPr>
          <p:nvPr>
            <p:ph type="body" idx="1"/>
          </p:nvPr>
        </p:nvSpPr>
        <p:spPr>
          <a:xfrm>
            <a:off x="311700" y="1533475"/>
            <a:ext cx="4086900" cy="1657500"/>
          </a:xfrm>
          <a:prstGeom prst="rect">
            <a:avLst/>
          </a:prstGeom>
          <a:ln w="9525" cap="flat" cmpd="sng">
            <a:solidFill>
              <a:srgbClr val="b7b7b7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npm  i  @vue/cli  -g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npm  i  @vue/cli-service-global  -g</a:t>
            </a:r>
            <a:br>
              <a:rPr lang="ko-KR" altLang="en-US"/>
            </a:br>
            <a:r>
              <a:rPr lang="ko-KR" altLang="en-US"/>
              <a:t>뷰를 서버에서 실행해 볼 수 있도록 하는 서비스</a:t>
            </a:r>
            <a:endParaRPr lang="ko-KR" altLang="en-US"/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r>
              <a:rPr lang="ko"/>
              <a:t>$&gt; vue --version</a:t>
            </a:r>
            <a:endParaRPr lang="en-US"/>
          </a:p>
        </p:txBody>
      </p:sp>
      <p:sp>
        <p:nvSpPr>
          <p:cNvPr id="285" name="Google Shape;285;p44"/>
          <p:cNvSpPr txBox="1"/>
          <p:nvPr/>
        </p:nvSpPr>
        <p:spPr>
          <a:xfrm>
            <a:off x="4646525" y="228600"/>
            <a:ext cx="38568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800" u="sng">
                <a:solidFill>
                  <a:schemeClr val="hlink"/>
                </a:solidFill>
                <a:hlinkClick r:id="rId2"/>
              </a:rPr>
              <a:t>https://cli.vuejs.org/</a:t>
            </a:r>
            <a:endParaRPr lang="ko" sz="1800" u="sng">
              <a:solidFill>
                <a:schemeClr val="hlink"/>
              </a:solidFill>
            </a:endParaRPr>
          </a:p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en-US" sz="1800">
              <a:solidFill>
                <a:srgbClr val="ff9900"/>
              </a:solidFill>
            </a:endParaRPr>
          </a:p>
        </p:txBody>
      </p:sp>
      <p:sp>
        <p:nvSpPr>
          <p:cNvPr id="286" name="Google Shape;286;p44"/>
          <p:cNvSpPr txBox="1">
            <a:spLocks noGrp="1"/>
          </p:cNvSpPr>
          <p:nvPr>
            <p:ph type="body" idx="1"/>
          </p:nvPr>
        </p:nvSpPr>
        <p:spPr>
          <a:xfrm>
            <a:off x="4578900" y="1533475"/>
            <a:ext cx="4086900" cy="2264700"/>
          </a:xfrm>
          <a:prstGeom prst="rect">
            <a:avLst/>
          </a:prstGeom>
          <a:ln w="9525" cap="flat" cmpd="sng">
            <a:solidFill>
              <a:srgbClr val="b7b7b7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포트 변경법(기본: 8080)</a:t>
            </a:r>
            <a:br>
              <a:rPr lang="ko-KR" altLang="en-US"/>
            </a:br>
            <a:r>
              <a:rPr lang="ko"/>
              <a:t>$&gt; mkdir vue &amp; cd 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vi vue.config.js</a:t>
            </a:r>
            <a:br>
              <a:rPr lang="ko"/>
            </a:br>
            <a:r>
              <a:rPr lang="ko" sz="1200">
                <a:solidFill>
                  <a:srgbClr val="ff9900"/>
                </a:solidFill>
              </a:rPr>
              <a:t>module.exports = {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    devServer: {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        port: </a:t>
            </a:r>
            <a:r>
              <a:rPr lang="ko" sz="1200" b="1">
                <a:solidFill>
                  <a:srgbClr val="ff9900"/>
                </a:solidFill>
              </a:rPr>
              <a:t>8700</a:t>
            </a:r>
            <a:r>
              <a:rPr lang="ko" sz="1200">
                <a:solidFill>
                  <a:srgbClr val="ff9900"/>
                </a:solidFill>
              </a:rPr>
              <a:t>,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        https: false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    }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}</a:t>
            </a:r>
            <a:endParaRPr lang="ko" sz="1200">
              <a:solidFill>
                <a:srgbClr val="ff9900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endParaRPr lang="en-US"/>
          </a:p>
        </p:txBody>
      </p:sp>
      <p:sp>
        <p:nvSpPr>
          <p:cNvPr id="287" name="Google Shape;287;p44"/>
          <p:cNvSpPr txBox="1"/>
          <p:nvPr/>
        </p:nvSpPr>
        <p:spPr>
          <a:xfrm>
            <a:off x="311700" y="4340275"/>
            <a:ext cx="7415400" cy="35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800" b="1">
                <a:solidFill>
                  <a:srgbClr val="d9d9d9"/>
                </a:solidFill>
              </a:rPr>
              <a:t>Vue Devtools Chrome Extension</a:t>
            </a:r>
            <a:endParaRPr lang="ko" sz="1800" b="1">
              <a:solidFill>
                <a:srgbClr val="d9d9d9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 u="sng">
                <a:solidFill>
                  <a:schemeClr val="hlink"/>
                </a:solidFill>
                <a:hlinkClick r:id="rId3"/>
              </a:rPr>
              <a:t>https://chrome.google.com/webstore/detail/vuejs-devtools/nhdogjmejiglipccpnnnanhbledajbpd</a:t>
            </a:r>
            <a:endParaRPr lang="ko" sz="1200" u="sng">
              <a:solidFill>
                <a:schemeClr val="hlink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en-US" sz="120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Make &amp; Run Your First Vue App</a:t>
            </a:r>
            <a:endParaRPr lang="en-US"/>
          </a:p>
        </p:txBody>
      </p:sp>
      <p:sp>
        <p:nvSpPr>
          <p:cNvPr id="293" name="Google Shape;293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algn="l">
              <a:spcBef>
                <a:spcPct val="0"/>
              </a:spcBef>
              <a:spcAft>
                <a:spcPct val="0"/>
              </a:spcAft>
              <a:buSzPct val="25000"/>
              <a:buAutoNum type="arabicPeriod"/>
              <a:defRPr lang="ko-KR" altLang="en-US"/>
            </a:pPr>
            <a:r>
              <a:rPr lang="ko"/>
              <a:t>방법1) Only User App.vue </a:t>
            </a:r>
            <a:r>
              <a:rPr lang="ko" u="sng">
                <a:solidFill>
                  <a:schemeClr val="hlink"/>
                </a:solidFill>
                <a:hlinkClick r:id="rId2"/>
              </a:rPr>
              <a:t>https://cli.vuejs.org/guide/prototyping.html</a:t>
            </a:r>
            <a:br>
              <a:rPr lang="ko"/>
            </a:br>
            <a:r>
              <a:rPr lang="ko"/>
              <a:t>- Make App.vue</a:t>
            </a:r>
            <a:br>
              <a:rPr lang="ko"/>
            </a:br>
            <a:r>
              <a:rPr lang="ko"/>
              <a:t>- $&gt; vue serve -o              </a:t>
            </a:r>
            <a:r>
              <a:rPr lang="ko">
                <a:solidFill>
                  <a:srgbClr val="666666"/>
                </a:solidFill>
              </a:rPr>
              <a:t>(구. npm run dev)</a:t>
            </a:r>
            <a:br>
              <a:rPr lang="ko"/>
            </a:br>
            <a:r>
              <a:rPr lang="ko"/>
              <a:t>- $&gt;</a:t>
            </a:r>
            <a:endParaRPr lang="ko"/>
          </a:p>
          <a:p>
            <a:pPr marL="457200" lvl="0" indent="-342900" algn="l">
              <a:spcBef>
                <a:spcPct val="0"/>
              </a:spcBef>
              <a:spcAft>
                <a:spcPct val="0"/>
              </a:spcAft>
              <a:buSzPct val="25000"/>
              <a:buAutoNum type="arabicPeriod"/>
              <a:defRPr lang="ko-KR" altLang="en-US"/>
            </a:pPr>
            <a:r>
              <a:rPr lang="ko"/>
              <a:t>Just Vue (index.html and app.js only)</a:t>
            </a:r>
            <a:endParaRPr lang="ko"/>
          </a:p>
          <a:p>
            <a:pPr marL="457200" lvl="0" indent="-342900" algn="l">
              <a:spcBef>
                <a:spcPct val="0"/>
              </a:spcBef>
              <a:spcAft>
                <a:spcPct val="0"/>
              </a:spcAft>
              <a:buSzPct val="25000"/>
              <a:buAutoNum type="arabicPeriod"/>
              <a:defRPr lang="ko-KR" altLang="en-US"/>
            </a:pPr>
            <a:r>
              <a:rPr lang="ko"/>
              <a:t>$&gt; view create hello    또는  $&gt; vue ui          </a:t>
            </a:r>
            <a:r>
              <a:rPr lang="ko">
                <a:solidFill>
                  <a:srgbClr val="666666"/>
                </a:solidFill>
              </a:rPr>
              <a:t> (구. vue init …)</a:t>
            </a:r>
            <a:br>
              <a:rPr lang="ko"/>
            </a:br>
            <a:r>
              <a:rPr lang="ko"/>
              <a:t>$hello&gt; npm run serve      또는   $hello&gt; vue serve src/main.js</a:t>
            </a:r>
            <a:br>
              <a:rPr lang="ko"/>
            </a:br>
            <a:r>
              <a:rPr lang="ko"/>
              <a:t>$hello&gt; view add router      </a:t>
            </a:r>
            <a:r>
              <a:rPr lang="ko">
                <a:solidFill>
                  <a:srgbClr val="666666"/>
                </a:solidFill>
              </a:rPr>
              <a:t># App.vue 변경, views 폴더, router.js</a:t>
            </a:r>
            <a:br>
              <a:rPr lang="ko"/>
            </a:br>
            <a:r>
              <a:rPr lang="ko"/>
              <a:t>$hello&gt; npm run build</a:t>
            </a:r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6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30000" y="1792022"/>
            <a:ext cx="2011800" cy="20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6"/>
          <p:cNvSpPr txBox="1">
            <a:spLocks noGrp="1"/>
          </p:cNvSpPr>
          <p:nvPr>
            <p:ph type="ctrTitle" idx="0"/>
          </p:nvPr>
        </p:nvSpPr>
        <p:spPr>
          <a:xfrm>
            <a:off x="170200" y="211175"/>
            <a:ext cx="7888200" cy="176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5500" b="1"/>
              <a:t>Node &amp; Vue 시작하기</a:t>
            </a:r>
            <a:endParaRPr lang="ko" sz="5500" b="1"/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600"/>
              <a:t>(NodeJS, Vue.js, MySQL)</a:t>
            </a:r>
            <a:endParaRPr lang="en-US" sz="3600"/>
          </a:p>
        </p:txBody>
      </p:sp>
      <p:sp>
        <p:nvSpPr>
          <p:cNvPr id="300" name="Google Shape;300;p46"/>
          <p:cNvSpPr txBox="1">
            <a:spLocks noGrp="1"/>
          </p:cNvSpPr>
          <p:nvPr>
            <p:ph type="subTitle" idx="1"/>
          </p:nvPr>
        </p:nvSpPr>
        <p:spPr>
          <a:xfrm>
            <a:off x="3390625" y="4281925"/>
            <a:ext cx="33438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Jade</a:t>
            </a:r>
            <a:endParaRPr lang="en-US"/>
          </a:p>
        </p:txBody>
      </p:sp>
      <p:cxnSp>
        <p:nvCxnSpPr>
          <p:cNvPr id="301" name="Google Shape;301;p46"/>
          <p:cNvCxnSpPr/>
          <p:nvPr/>
        </p:nvCxnSpPr>
        <p:spPr>
          <a:xfrm>
            <a:off x="5466375" y="4340075"/>
            <a:ext cx="34842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</a:ln>
        </p:spPr>
      </p:cxnSp>
      <p:sp>
        <p:nvSpPr>
          <p:cNvPr id="302" name="Google Shape;302;p46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7200" b="1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 lang="en-US" sz="7200" b="1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3" name="Google Shape;303;p46"/>
          <p:cNvSpPr txBox="1">
            <a:spLocks noGrp="1"/>
          </p:cNvSpPr>
          <p:nvPr>
            <p:ph type="ctrTitle" idx="0"/>
          </p:nvPr>
        </p:nvSpPr>
        <p:spPr>
          <a:xfrm>
            <a:off x="311700" y="2962350"/>
            <a:ext cx="8520600" cy="90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6000">
                <a:solidFill>
                  <a:srgbClr val="ff9900"/>
                </a:solidFill>
              </a:rPr>
              <a:t>Vue.js 연습하기</a:t>
            </a:r>
            <a:endParaRPr lang="en-US" sz="6000">
              <a:solidFill>
                <a:srgbClr val="ff9900"/>
              </a:solidFill>
            </a:endParaRPr>
          </a:p>
        </p:txBody>
      </p:sp>
      <p:pic>
        <p:nvPicPr>
          <p:cNvPr id="304" name="Google Shape;304;p46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6837975" y="4368276"/>
            <a:ext cx="2229824" cy="48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>
            <a:spLocks noGrp="1"/>
          </p:cNvSpPr>
          <p:nvPr>
            <p:ph type="ctrTitle" idx="0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600" u="sng">
                <a:solidFill>
                  <a:schemeClr val="hlink"/>
                </a:solidFill>
                <a:hlinkClick r:id="rId2"/>
              </a:rPr>
              <a:t>https://kr.vuejs.org/v2/guide/index.html</a:t>
            </a:r>
            <a:endParaRPr lang="ko" sz="3600" u="sng">
              <a:solidFill>
                <a:schemeClr val="hlink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en-US" sz="360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8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6533175" y="4368276"/>
            <a:ext cx="2229824" cy="48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8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106200" y="1792022"/>
            <a:ext cx="2011800" cy="20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8"/>
          <p:cNvSpPr txBox="1">
            <a:spLocks noGrp="1"/>
          </p:cNvSpPr>
          <p:nvPr>
            <p:ph type="ctrTitle" idx="0"/>
          </p:nvPr>
        </p:nvSpPr>
        <p:spPr>
          <a:xfrm>
            <a:off x="170200" y="211175"/>
            <a:ext cx="7888200" cy="17694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5500" b="1"/>
              <a:t>Node &amp; Vue 시작하기</a:t>
            </a:r>
            <a:endParaRPr lang="ko" sz="5500" b="1"/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3600"/>
              <a:t>(NodeJS, Vue.js, MySQL)</a:t>
            </a:r>
            <a:endParaRPr lang="en-US" sz="3600"/>
          </a:p>
        </p:txBody>
      </p:sp>
      <p:sp>
        <p:nvSpPr>
          <p:cNvPr id="317" name="Google Shape;317;p48"/>
          <p:cNvSpPr txBox="1">
            <a:spLocks noGrp="1"/>
          </p:cNvSpPr>
          <p:nvPr>
            <p:ph type="subTitle" idx="1"/>
          </p:nvPr>
        </p:nvSpPr>
        <p:spPr>
          <a:xfrm>
            <a:off x="5346225" y="4281925"/>
            <a:ext cx="1388100" cy="79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Jade</a:t>
            </a:r>
            <a:endParaRPr lang="en-US"/>
          </a:p>
        </p:txBody>
      </p:sp>
      <p:cxnSp>
        <p:nvCxnSpPr>
          <p:cNvPr id="318" name="Google Shape;318;p48"/>
          <p:cNvCxnSpPr/>
          <p:nvPr/>
        </p:nvCxnSpPr>
        <p:spPr>
          <a:xfrm rot="10800000" flipH="1">
            <a:off x="307025" y="4340050"/>
            <a:ext cx="8643600" cy="117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</a:ln>
        </p:spPr>
      </p:cxnSp>
      <p:sp>
        <p:nvSpPr>
          <p:cNvPr id="319" name="Google Shape;319;p48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7200" b="1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 lang="en-US" sz="7200" b="1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0" name="Google Shape;320;p48"/>
          <p:cNvSpPr txBox="1">
            <a:spLocks noGrp="1"/>
          </p:cNvSpPr>
          <p:nvPr>
            <p:ph type="ctrTitle" idx="0"/>
          </p:nvPr>
        </p:nvSpPr>
        <p:spPr>
          <a:xfrm>
            <a:off x="6900" y="2962350"/>
            <a:ext cx="8520600" cy="901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4800">
                <a:solidFill>
                  <a:srgbClr val="ff9900"/>
                </a:solidFill>
              </a:rPr>
              <a:t>Router, EventBus,</a:t>
            </a:r>
            <a:endParaRPr lang="ko" sz="4800">
              <a:solidFill>
                <a:srgbClr val="ff9900"/>
              </a:solidFill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4800">
                <a:solidFill>
                  <a:srgbClr val="ff9900"/>
                </a:solidFill>
              </a:rPr>
              <a:t> Lodash, Axios, Mixin</a:t>
            </a:r>
            <a:endParaRPr lang="en-US" sz="480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27453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Axios  (HTTP)</a:t>
            </a:r>
            <a:endParaRPr lang="en-US"/>
          </a:p>
        </p:txBody>
      </p:sp>
      <p:sp>
        <p:nvSpPr>
          <p:cNvPr id="326" name="Google Shape;326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npm i </a:t>
            </a:r>
            <a:r>
              <a:rPr lang="ko" b="1"/>
              <a:t>axios</a:t>
            </a:r>
            <a:r>
              <a:rPr lang="ko"/>
              <a:t> --save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 b="1"/>
              <a:t># main.js</a:t>
            </a:r>
            <a:br>
              <a:rPr lang="ko"/>
            </a:br>
            <a:r>
              <a:rPr lang="ko"/>
              <a:t>import axios from 'axios'               </a:t>
            </a:r>
            <a:br>
              <a:rPr lang="ko"/>
            </a:br>
            <a:r>
              <a:rPr lang="ko"/>
              <a:t>Vue.prototype.$http = axios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r>
              <a:rPr lang="ko" b="1"/>
              <a:t># for IE</a:t>
            </a:r>
            <a:br>
              <a:rPr lang="ko"/>
            </a:br>
            <a:r>
              <a:rPr lang="ko"/>
              <a:t>$&gt; npm i </a:t>
            </a:r>
            <a:r>
              <a:rPr lang="ko" b="1"/>
              <a:t>es6-promise</a:t>
            </a:r>
            <a:r>
              <a:rPr lang="ko"/>
              <a:t> --save</a:t>
            </a:r>
            <a:br>
              <a:rPr lang="ko"/>
            </a:br>
            <a:r>
              <a:rPr lang="ko"/>
              <a:t># webpack.base.config.js</a:t>
            </a:r>
            <a:br>
              <a:rPr lang="ko"/>
            </a:br>
            <a:r>
              <a:rPr lang="ko" sz="1200">
                <a:latin typeface="Source Code Pro"/>
                <a:ea typeface="Source Code Pro"/>
                <a:cs typeface="Source Code Pro"/>
                <a:sym typeface="Source Code Pro"/>
              </a:rPr>
              <a:t>require('es6-promise').polyfill();</a:t>
            </a:r>
            <a:endParaRPr lang="en-US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7" name="Google Shape;327;p49"/>
          <p:cNvSpPr txBox="1"/>
          <p:nvPr/>
        </p:nvSpPr>
        <p:spPr>
          <a:xfrm>
            <a:off x="3797775" y="634075"/>
            <a:ext cx="5072100" cy="27033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 b="1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allow access origin</a:t>
            </a:r>
            <a:endParaRPr lang="ko" sz="1200" b="1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app.use( (req, res, next) =&gt; {</a:t>
            </a:r>
            <a:endParaRPr lang="ko"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res.header("Access-Control-Allow-Origin", req.headers.origin);</a:t>
            </a:r>
            <a:endParaRPr lang="ko"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res.header("Access-Control-Allow-Credentials", "true");</a:t>
            </a:r>
            <a:endParaRPr lang="ko"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res.header("Access-Control-Allow-Headers", "X-Requested-With");</a:t>
            </a:r>
            <a:endParaRPr lang="ko"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res.header("Access-Control-Allow-Headers", "Content-Type, Authorization");</a:t>
            </a:r>
            <a:endParaRPr lang="ko"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res.header("Access-Control-Allow-Methods", "PUT, GET, POST, DELETE, OPTIONS");</a:t>
            </a:r>
            <a:endParaRPr lang="ko"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en-US"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(req.method === 'OPTIONS') {</a:t>
            </a:r>
            <a:endParaRPr lang="ko"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res.status(200).end();</a:t>
            </a:r>
            <a:endParaRPr lang="ko"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endParaRPr lang="ko"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else {</a:t>
            </a:r>
            <a:endParaRPr lang="ko"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next();</a:t>
            </a:r>
            <a:endParaRPr lang="ko"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lang="ko"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8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en-US"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8" name="Google Shape;328;p49"/>
          <p:cNvSpPr txBox="1"/>
          <p:nvPr/>
        </p:nvSpPr>
        <p:spPr>
          <a:xfrm>
            <a:off x="3797775" y="3453475"/>
            <a:ext cx="5072100" cy="7365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 b="1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regist body-parser</a:t>
            </a:r>
            <a:endParaRPr lang="ko" sz="1200" b="1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9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app.use(bodyParser.json({limit: '10mb'})); </a:t>
            </a:r>
            <a:endParaRPr lang="ko" sz="9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900">
                <a:solidFill>
                  <a:srgbClr val="d9d9d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app.use(bodyParser.urlencoded({ limit: '10mb', extended: true }));</a:t>
            </a:r>
            <a:endParaRPr lang="en-US" sz="800">
              <a:solidFill>
                <a:srgbClr val="d9d9d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9" name="Google Shape;329;p49"/>
          <p:cNvSpPr txBox="1">
            <a:spLocks noGrp="1"/>
          </p:cNvSpPr>
          <p:nvPr>
            <p:ph type="title" idx="0"/>
          </p:nvPr>
        </p:nvSpPr>
        <p:spPr>
          <a:xfrm>
            <a:off x="3893100" y="140225"/>
            <a:ext cx="48771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800"/>
              <a:t>Set for the node.js REST Apis</a:t>
            </a:r>
            <a:endParaRPr lang="en-US" sz="18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>
            <a:spLocks noGrp="1"/>
          </p:cNvSpPr>
          <p:nvPr>
            <p:ph type="title" idx="0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Router</a:t>
            </a:r>
            <a:endParaRPr lang="en-US"/>
          </a:p>
        </p:txBody>
      </p:sp>
      <p:sp>
        <p:nvSpPr>
          <p:cNvPr id="335" name="Google Shape;335;p50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57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vue add router</a:t>
            </a:r>
            <a:br>
              <a:rPr lang="ko"/>
            </a:br>
            <a:r>
              <a:rPr lang="ko"/>
              <a:t>router.js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nested router</a:t>
            </a:r>
            <a:br>
              <a:rPr lang="ko"/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replies &gt; children: [ {path: 'reply', name: 'reply', ...} ]</a:t>
            </a:r>
            <a:endParaRPr lang="ko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parameters ( '/replies/reply/:id')</a:t>
            </a:r>
            <a:br>
              <a:rPr lang="ko"/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this.$route.fullPath, this.$route.params, this.$route.query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&lt;router-link :to="'/posts/post' + post.id"&gt;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&lt;router-link :to="{name: 'post', params: {id: post.id}"&gt;</a:t>
            </a:r>
            <a:endParaRPr lang="ko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r>
              <a:rPr lang="ko"/>
              <a:t>Moving</a:t>
            </a:r>
            <a:br>
              <a:rPr lang="ko"/>
            </a:br>
            <a:r>
              <a:rPr lang="ko"/>
              <a:t>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- &lt;router-link to=""&gt; | router.push(..) | router.replace(..)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router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ko" sz="1400">
                <a:solidFill>
                  <a:srgbClr val="f08d4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push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({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name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>
                <a:solidFill>
                  <a:srgbClr val="7ec6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'user'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params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userId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>
                <a:solidFill>
                  <a:srgbClr val="f08d4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123</a:t>
            </a:r>
            <a:r>
              <a:rPr lang="ko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}, query: {..}})</a:t>
            </a:r>
            <a:endParaRPr lang="en-US"/>
          </a:p>
        </p:txBody>
      </p:sp>
      <p:sp>
        <p:nvSpPr>
          <p:cNvPr id="336" name="Google Shape;336;p50"/>
          <p:cNvSpPr txBox="1"/>
          <p:nvPr/>
        </p:nvSpPr>
        <p:spPr>
          <a:xfrm>
            <a:off x="5137600" y="395925"/>
            <a:ext cx="5429700" cy="63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 u="sng">
                <a:solidFill>
                  <a:schemeClr val="hlink"/>
                </a:solidFill>
                <a:hlinkClick r:id="rId2"/>
              </a:rPr>
              <a:t>https://router.vuejs.org/kr/</a:t>
            </a:r>
            <a:endParaRPr lang="ko" sz="1200" u="sng">
              <a:solidFill>
                <a:schemeClr val="hlink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en-US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Lodash</a:t>
            </a:r>
            <a:endParaRPr lang="en-US"/>
          </a:p>
        </p:txBody>
      </p:sp>
      <p:sp>
        <p:nvSpPr>
          <p:cNvPr id="342" name="Google Shape;342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npm i lodash --save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# main.js</a:t>
            </a:r>
            <a:br>
              <a:rPr lang="ko"/>
            </a:br>
            <a:r>
              <a:rPr lang="ko"/>
              <a:t> </a:t>
            </a: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lodash from 'lodash'</a:t>
            </a:r>
            <a:b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Vue.prototype._ = lodash</a:t>
            </a:r>
            <a:endParaRPr lang="ko" sz="14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adadad"/>
                </a:solidFill>
              </a:rPr>
              <a:t># debounce</a:t>
            </a:r>
            <a:br>
              <a:rPr lang="ko">
                <a:solidFill>
                  <a:srgbClr val="adadad"/>
                </a:solidFill>
              </a:rPr>
            </a:br>
            <a:r>
              <a:rPr lang="ko">
                <a:solidFill>
                  <a:srgbClr val="adadad"/>
                </a:solidFill>
              </a:rPr>
              <a:t> </a:t>
            </a: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this.$watch('ttt', this._.debounce(this.aaa, 1000))</a:t>
            </a:r>
            <a:endParaRPr lang="ko" sz="14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endParaRPr lang="en-US"/>
          </a:p>
        </p:txBody>
      </p:sp>
      <p:sp>
        <p:nvSpPr>
          <p:cNvPr id="343" name="Google Shape;343;p51"/>
          <p:cNvSpPr txBox="1"/>
          <p:nvPr/>
        </p:nvSpPr>
        <p:spPr>
          <a:xfrm>
            <a:off x="5519775" y="467200"/>
            <a:ext cx="3844500" cy="4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800" u="sng">
                <a:solidFill>
                  <a:schemeClr val="hlink"/>
                </a:solidFill>
                <a:hlinkClick r:id="rId2"/>
              </a:rPr>
              <a:t>https://lodash.com</a:t>
            </a:r>
            <a:endParaRPr lang="ko" sz="1800" u="sng">
              <a:solidFill>
                <a:schemeClr val="hlink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en-US" sz="1800">
              <a:solidFill>
                <a:srgbClr val="adadad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 idx="0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NodeJS Feature (Async or Non-Blocking I/O)</a:t>
            </a:r>
            <a:endParaRPr lang="ko-KR"/>
          </a:p>
        </p:txBody>
      </p:sp>
      <p:pic>
        <p:nvPicPr>
          <p:cNvPr id="78" name="Google Shape;78;p16"/>
          <p:cNvPicPr/>
          <p:nvPr/>
        </p:nvPicPr>
        <p:blipFill rotWithShape="1">
          <a:blip r:embed="rId2">
            <a:alphaModFix/>
          </a:blip>
          <a:stretch>
            <a:fillRect/>
          </a:stretch>
        </p:blipFill>
        <p:spPr>
          <a:xfrm>
            <a:off x="770900" y="684000"/>
            <a:ext cx="7409750" cy="44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063175" y="4665100"/>
            <a:ext cx="2239800" cy="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000" u="sng">
                <a:solidFill>
                  <a:schemeClr val="hlink"/>
                </a:solidFill>
                <a:hlinkClick r:id="rId3"/>
              </a:rPr>
              <a:t>http://certifiedcoderz.io/expressjs/</a:t>
            </a:r>
            <a:endParaRPr lang="ko" sz="1000" u="sng">
              <a:solidFill>
                <a:schemeClr val="hlink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ffffff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ffffff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Event Bus</a:t>
            </a:r>
            <a:endParaRPr lang="en-US"/>
          </a:p>
        </p:txBody>
      </p:sp>
      <p:sp>
        <p:nvSpPr>
          <p:cNvPr id="349" name="Google Shape;349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78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Parent(Home) → Brother :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props</a:t>
            </a:r>
            <a:endParaRPr lang="ko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Brother → Parent :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$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emit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('eventId', data) &amp; v-on(same as @)</a:t>
            </a:r>
            <a:endParaRPr lang="ko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Brother → Sister</a:t>
            </a:r>
            <a:br>
              <a:rPr lang="ko"/>
            </a:br>
            <a:r>
              <a:rPr lang="ko"/>
              <a:t>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- by using </a:t>
            </a:r>
            <a:r>
              <a:rPr lang="ko" sz="1400" b="1">
                <a:latin typeface="Source Code Pro"/>
                <a:ea typeface="Source Code Pro"/>
                <a:cs typeface="Source Code Pro"/>
                <a:sym typeface="Source Code Pro"/>
              </a:rPr>
              <a:t>EventBus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export const EventBus = new Vue())</a:t>
            </a:r>
            <a:b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발신: EventBus.$emit()</a:t>
            </a:r>
            <a:b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 수신: EventBus.$on()</a:t>
            </a:r>
            <a:endParaRPr lang="ko" sz="14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Sister → Brother, HelloWorld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r>
              <a:rPr lang="ko">
                <a:solidFill>
                  <a:srgbClr val="666666"/>
                </a:solidFill>
              </a:rPr>
              <a:t>(참고) 여러개 export, 여러개 import : </a:t>
            </a: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{ A, B } from '@/main'</a:t>
            </a:r>
            <a:endParaRPr lang="en-US" sz="14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Mixin</a:t>
            </a:r>
            <a:endParaRPr lang="en-US"/>
          </a:p>
        </p:txBody>
      </p:sp>
      <p:sp>
        <p:nvSpPr>
          <p:cNvPr id="355" name="Google Shape;355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make </a:t>
            </a:r>
            <a:r>
              <a:rPr lang="ko" b="1"/>
              <a:t>utils.js</a:t>
            </a:r>
            <a:r>
              <a:rPr lang="ko"/>
              <a:t> mixin</a:t>
            </a:r>
            <a:br>
              <a:rPr lang="ko"/>
            </a:br>
            <a:r>
              <a:rPr lang="ko"/>
              <a:t>    </a:t>
            </a: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export const utils = { 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methods: { 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    fn() {...}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    } 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 lang="ko" sz="1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r>
              <a:rPr lang="ko"/>
              <a:t>Register Global Mixin (main.js)</a:t>
            </a:r>
            <a:br>
              <a:rPr lang="ko"/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import { utils } from '@/utils'</a:t>
            </a:r>
            <a:b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latin typeface="Source Code Pro"/>
                <a:ea typeface="Source Code Pro"/>
                <a:cs typeface="Source Code Pro"/>
                <a:sym typeface="Source Code Pro"/>
              </a:rPr>
              <a:t> - Vue.mixin(utils)</a:t>
            </a:r>
            <a:endParaRPr lang="en-US" sz="1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Tip : components 폴더의 모든 것을 전역으로!!</a:t>
            </a:r>
            <a:endParaRPr lang="en-US"/>
          </a:p>
        </p:txBody>
      </p:sp>
      <p:sp>
        <p:nvSpPr>
          <p:cNvPr id="361" name="Google Shape;361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009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b="1">
                <a:solidFill>
                  <a:srgbClr val="b7b7b7"/>
                </a:solidFill>
              </a:rPr>
              <a:t># @/components/_global.js</a:t>
            </a:r>
            <a:endParaRPr lang="ko" b="1">
              <a:solidFill>
                <a:srgbClr val="b7b7b7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en-US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Vue from 'vue'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upperFirst from 'lodash/upperFirst'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camelCase from 'lodash/camelCase'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requireComponent = require.context('.', false, /[\w-].vue$/)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requireComponent.keys().forEach(fileName =&gt; {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const componentConfig = requireComponent(fileName)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const componentName = upperFirst(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camelCase(fileName.replace(/^\.\//, '').replace(/\.\w+$/, ''))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)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Vue.component(componentName, componentConfig.default || componentConfig)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</a:t>
            </a:r>
            <a:endParaRPr lang="ko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en-US" sz="1200"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2" name="Google Shape;362;p54"/>
          <p:cNvSpPr txBox="1"/>
          <p:nvPr/>
        </p:nvSpPr>
        <p:spPr>
          <a:xfrm>
            <a:off x="4702425" y="4332500"/>
            <a:ext cx="4986900" cy="47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</a:rPr>
              <a:t>출처: </a:t>
            </a:r>
            <a:r>
              <a:rPr lang="ko" sz="1200" u="sng">
                <a:solidFill>
                  <a:schemeClr val="hlink"/>
                </a:solidFill>
                <a:hlinkClick r:id="rId2"/>
              </a:rPr>
              <a:t>https://www.youtube.com/watch?v=7lpemgMhi0k</a:t>
            </a:r>
            <a:endParaRPr lang="ko" sz="1200" u="sng">
              <a:solidFill>
                <a:schemeClr val="hlink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en-US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3175" y="4368276"/>
            <a:ext cx="2229824" cy="48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0" y="1792022"/>
            <a:ext cx="2011800" cy="20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5"/>
          <p:cNvSpPr txBox="1"/>
          <p:nvPr>
            <p:ph type="ctrTitle"/>
          </p:nvPr>
        </p:nvSpPr>
        <p:spPr>
          <a:xfrm>
            <a:off x="170200" y="211175"/>
            <a:ext cx="7888200" cy="17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5500"/>
              <a:t>Node &amp; Vue 시작하기</a:t>
            </a:r>
            <a:endParaRPr b="1" sz="5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(NodeJS, Vue.js, MySQL)</a:t>
            </a:r>
            <a:endParaRPr sz="3600"/>
          </a:p>
        </p:txBody>
      </p:sp>
      <p:sp>
        <p:nvSpPr>
          <p:cNvPr id="370" name="Google Shape;370;p55"/>
          <p:cNvSpPr txBox="1"/>
          <p:nvPr>
            <p:ph idx="1" type="subTitle"/>
          </p:nvPr>
        </p:nvSpPr>
        <p:spPr>
          <a:xfrm>
            <a:off x="3390625" y="4281925"/>
            <a:ext cx="3343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Jade</a:t>
            </a:r>
            <a:endParaRPr/>
          </a:p>
        </p:txBody>
      </p:sp>
      <p:cxnSp>
        <p:nvCxnSpPr>
          <p:cNvPr id="371" name="Google Shape;371;p55"/>
          <p:cNvCxnSpPr/>
          <p:nvPr/>
        </p:nvCxnSpPr>
        <p:spPr>
          <a:xfrm>
            <a:off x="5466375" y="4340075"/>
            <a:ext cx="3484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55"/>
          <p:cNvSpPr/>
          <p:nvPr/>
        </p:nvSpPr>
        <p:spPr>
          <a:xfrm>
            <a:off x="6570875" y="1127974"/>
            <a:ext cx="2109132" cy="1937790"/>
          </a:xfrm>
          <a:prstGeom prst="irregularSeal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2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 b="1" sz="72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3" name="Google Shape;373;p55"/>
          <p:cNvSpPr txBox="1"/>
          <p:nvPr>
            <p:ph type="ctrTitle"/>
          </p:nvPr>
        </p:nvSpPr>
        <p:spPr>
          <a:xfrm>
            <a:off x="311700" y="2962350"/>
            <a:ext cx="8520600" cy="9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>
                <a:solidFill>
                  <a:srgbClr val="FF9900"/>
                </a:solidFill>
              </a:rPr>
              <a:t>설문 시스템 구축하기</a:t>
            </a:r>
            <a:endParaRPr sz="6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6"/>
          <p:cNvSpPr txBox="1"/>
          <p:nvPr>
            <p:ph type="title"/>
          </p:nvPr>
        </p:nvSpPr>
        <p:spPr>
          <a:xfrm>
            <a:off x="311700" y="45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Sample </a:t>
            </a:r>
            <a:r>
              <a:rPr lang="ko"/>
              <a:t>Project: </a:t>
            </a:r>
            <a:r>
              <a:rPr b="1" lang="ko"/>
              <a:t>설문시스템</a:t>
            </a:r>
            <a:endParaRPr/>
          </a:p>
        </p:txBody>
      </p:sp>
      <p:sp>
        <p:nvSpPr>
          <p:cNvPr id="379" name="Google Shape;37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ko"/>
              <a:t># 요구사항</a:t>
            </a:r>
            <a:br>
              <a:rPr lang="ko"/>
            </a:br>
            <a:r>
              <a:rPr lang="ko"/>
              <a:t> - node.js,</a:t>
            </a:r>
            <a:r>
              <a:rPr lang="ko"/>
              <a:t> vue.js, mysql 이용</a:t>
            </a:r>
            <a:br>
              <a:rPr lang="ko"/>
            </a:br>
            <a:r>
              <a:rPr lang="ko"/>
              <a:t> - 설문 개설(생성) 및 관리(수정, 마감등)</a:t>
            </a:r>
            <a:br>
              <a:rPr lang="ko"/>
            </a:br>
            <a:r>
              <a:rPr lang="ko"/>
              <a:t> - 설문별 질문 관리 (질문유형: 객관식-체크, 주관식)</a:t>
            </a:r>
            <a:br>
              <a:rPr lang="ko"/>
            </a:br>
            <a:r>
              <a:rPr lang="ko"/>
              <a:t> - 설문하기 (설문자)</a:t>
            </a:r>
            <a:br>
              <a:rPr lang="ko"/>
            </a:br>
            <a:r>
              <a:rPr lang="ko"/>
              <a:t> - 설문 결과 보기 (설문자용, 관리자용)</a:t>
            </a:r>
            <a:br>
              <a:rPr lang="ko"/>
            </a:br>
            <a:r>
              <a:rPr lang="ko"/>
              <a:t> - 설문자는 설문 마감(종료)전에 수정가능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523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8"/>
          <p:cNvSpPr txBox="1"/>
          <p:nvPr>
            <p:ph type="title"/>
          </p:nvPr>
        </p:nvSpPr>
        <p:spPr>
          <a:xfrm>
            <a:off x="311700" y="445025"/>
            <a:ext cx="21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Tables</a:t>
            </a:r>
            <a:endParaRPr/>
          </a:p>
        </p:txBody>
      </p:sp>
      <p:sp>
        <p:nvSpPr>
          <p:cNvPr id="390" name="Google Shape;390;p58"/>
          <p:cNvSpPr txBox="1"/>
          <p:nvPr>
            <p:ph idx="1" type="body"/>
          </p:nvPr>
        </p:nvSpPr>
        <p:spPr>
          <a:xfrm>
            <a:off x="311700" y="1152475"/>
            <a:ext cx="1677300" cy="3119100"/>
          </a:xfrm>
          <a:prstGeom prst="rect">
            <a:avLst/>
          </a:prstGeom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Survey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Question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Answer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Surveyee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8"/>
          <p:cNvSpPr txBox="1"/>
          <p:nvPr/>
        </p:nvSpPr>
        <p:spPr>
          <a:xfrm>
            <a:off x="1496200" y="273650"/>
            <a:ext cx="6835200" cy="4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</a:t>
            </a:r>
            <a:r>
              <a:rPr b="1"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Survey </a:t>
            </a: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id int unsigned auto_increment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title varchar(127) not null comment '설문제목',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state tinyint(1) unsigned default 0 comment '0:준비, 1: 오픈, 9: 종료',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primary key(id)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</a:t>
            </a:r>
            <a:r>
              <a:rPr b="1"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Surveyee</a:t>
            </a: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id int unsigned auto_increment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email varchar(255)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uname varchar(63)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primary key(id)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</a:t>
            </a:r>
            <a:r>
              <a:rPr b="1"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</a:t>
            </a: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id int unsigned auto_increment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survey int unsigned not null comment '설문ID',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quest varchar(255) not null comment '질문',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ismulti tinyint(1) unsigned not null comment '1:객관식',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item varchar(1023) null comment '객관식 문항',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primary key(id)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create table </a:t>
            </a:r>
            <a:r>
              <a:rPr b="1"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Answer</a:t>
            </a: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id int unsigned auto_increment not null,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question int unsigned not null comment '질문ID',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surveyee int unsigned not null comment '설문자',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answer varchar(1023) not null comment '답변',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primary key(id)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1600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 sz="8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설문</a:t>
            </a:r>
            <a:r>
              <a:rPr b="1" lang="ko"/>
              <a:t>자</a:t>
            </a:r>
            <a:r>
              <a:rPr lang="ko"/>
              <a:t> (/)</a:t>
            </a:r>
            <a:endParaRPr/>
          </a:p>
        </p:txBody>
      </p:sp>
      <p:sp>
        <p:nvSpPr>
          <p:cNvPr id="397" name="Google Shape;397;p59"/>
          <p:cNvSpPr/>
          <p:nvPr/>
        </p:nvSpPr>
        <p:spPr>
          <a:xfrm>
            <a:off x="1149675" y="1248125"/>
            <a:ext cx="3330600" cy="35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9"/>
          <p:cNvSpPr/>
          <p:nvPr/>
        </p:nvSpPr>
        <p:spPr>
          <a:xfrm>
            <a:off x="1327650" y="1501750"/>
            <a:ext cx="2952300" cy="30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설문 사이</a:t>
            </a:r>
            <a:r>
              <a:rPr b="1" lang="ko"/>
              <a:t>트 메인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b="1" lang="ko">
                <a:solidFill>
                  <a:srgbClr val="980000"/>
                </a:solidFill>
              </a:rPr>
              <a:t>/</a:t>
            </a:r>
            <a:r>
              <a:rPr lang="ko"/>
              <a:t>), (Nav)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설</a:t>
            </a:r>
            <a:r>
              <a:rPr b="1" lang="ko"/>
              <a:t>문 시작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>
                <a:solidFill>
                  <a:srgbClr val="980000"/>
                </a:solidFill>
              </a:rPr>
              <a:t>/Survey</a:t>
            </a:r>
            <a:r>
              <a:rPr lang="ko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저장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(Question)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설문 결과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>
                <a:solidFill>
                  <a:srgbClr val="980000"/>
                </a:solidFill>
              </a:rPr>
              <a:t>/SurveyResult</a:t>
            </a:r>
            <a:r>
              <a:rPr lang="ko"/>
              <a:t>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수정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lang="ko">
                <a:solidFill>
                  <a:srgbClr val="980000"/>
                </a:solidFill>
              </a:rPr>
              <a:t>/Survey</a:t>
            </a:r>
            <a:r>
              <a:rPr lang="ko"/>
              <a:t>)</a:t>
            </a:r>
            <a:endParaRPr/>
          </a:p>
        </p:txBody>
      </p:sp>
      <p:sp>
        <p:nvSpPr>
          <p:cNvPr id="399" name="Google Shape;399;p59"/>
          <p:cNvSpPr txBox="1"/>
          <p:nvPr/>
        </p:nvSpPr>
        <p:spPr>
          <a:xfrm>
            <a:off x="4651800" y="612350"/>
            <a:ext cx="43788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메인에서는 오픈된 설문 모두 리스팅.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설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문 시작시 </a:t>
            </a:r>
            <a:r>
              <a:rPr lang="ko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email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과 이름 입력.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이미 한 설문이면 결과.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설문 결과 페이지에서는 수정으로 이동 가능.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설문하기와 설문 수정은 같은 페이지.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(서버에서는 </a:t>
            </a:r>
            <a:r>
              <a:rPr lang="ko" sz="1200">
                <a:solidFill>
                  <a:srgbClr val="CCCCCC"/>
                </a:solidFill>
              </a:rPr>
              <a:t>insert / update</a:t>
            </a:r>
            <a:r>
              <a:rPr lang="ko" sz="1200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 는 </a:t>
            </a:r>
            <a:r>
              <a:rPr lang="ko" sz="1200">
                <a:solidFill>
                  <a:srgbClr val="CCCCCC"/>
                </a:solidFill>
              </a:rPr>
              <a:t>SurveyUser</a:t>
            </a:r>
            <a:r>
              <a:rPr lang="ko" sz="1200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 정보로 판단)</a:t>
            </a:r>
            <a:endParaRPr sz="1200"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</a:rPr>
              <a:t>Surveyee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는 입력된 </a:t>
            </a:r>
            <a:r>
              <a:rPr lang="ko">
                <a:solidFill>
                  <a:srgbClr val="CCCCCC"/>
                </a:solidFill>
              </a:rPr>
              <a:t>email + name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으로 판단.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(설문시작시 </a:t>
            </a:r>
            <a:r>
              <a:rPr lang="ko">
                <a:solidFill>
                  <a:srgbClr val="CCCCCC"/>
                </a:solidFill>
              </a:rPr>
              <a:t>Surveyee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가 없으면 </a:t>
            </a:r>
            <a:r>
              <a:rPr lang="ko" sz="1200">
                <a:solidFill>
                  <a:srgbClr val="CCCCCC"/>
                </a:solidFill>
              </a:rPr>
              <a:t>insert!)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0"/>
          <p:cNvSpPr txBox="1"/>
          <p:nvPr>
            <p:ph type="title"/>
          </p:nvPr>
        </p:nvSpPr>
        <p:spPr>
          <a:xfrm>
            <a:off x="311700" y="445025"/>
            <a:ext cx="334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관리자</a:t>
            </a:r>
            <a:r>
              <a:rPr lang="ko"/>
              <a:t> (</a:t>
            </a:r>
            <a:r>
              <a:rPr lang="ko">
                <a:solidFill>
                  <a:srgbClr val="980000"/>
                </a:solidFill>
              </a:rPr>
              <a:t>/adm</a:t>
            </a:r>
            <a:r>
              <a:rPr lang="ko"/>
              <a:t>)</a:t>
            </a:r>
            <a:endParaRPr/>
          </a:p>
        </p:txBody>
      </p:sp>
      <p:sp>
        <p:nvSpPr>
          <p:cNvPr id="405" name="Google Shape;405;p60"/>
          <p:cNvSpPr/>
          <p:nvPr/>
        </p:nvSpPr>
        <p:spPr>
          <a:xfrm>
            <a:off x="242500" y="1248125"/>
            <a:ext cx="5533200" cy="357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60"/>
          <p:cNvSpPr/>
          <p:nvPr/>
        </p:nvSpPr>
        <p:spPr>
          <a:xfrm>
            <a:off x="489450" y="1501750"/>
            <a:ext cx="1968900" cy="30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목록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b="1" lang="ko">
                <a:solidFill>
                  <a:srgbClr val="980000"/>
                </a:solidFill>
              </a:rPr>
              <a:t>/surveylist</a:t>
            </a:r>
            <a:r>
              <a:rPr lang="ko"/>
              <a:t>)</a:t>
            </a:r>
            <a:endParaRPr/>
          </a:p>
        </p:txBody>
      </p:sp>
      <p:sp>
        <p:nvSpPr>
          <p:cNvPr id="407" name="Google Shape;407;p60"/>
          <p:cNvSpPr/>
          <p:nvPr/>
        </p:nvSpPr>
        <p:spPr>
          <a:xfrm>
            <a:off x="2623050" y="1501750"/>
            <a:ext cx="2952300" cy="30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관리 (생성, 수정, 상태)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b="1" lang="ko">
                <a:solidFill>
                  <a:srgbClr val="980000"/>
                </a:solidFill>
              </a:rPr>
              <a:t>/surveyList/surveyEdit</a:t>
            </a:r>
            <a:r>
              <a:rPr lang="ko"/>
              <a:t>)</a:t>
            </a:r>
            <a:br>
              <a:rPr lang="ko"/>
            </a:br>
            <a:r>
              <a:rPr lang="ko"/>
              <a:t>(SurveyAdmin)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질문 등록 / 수정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(QuestionAdmin)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설문 결과 보기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</a:t>
            </a:r>
            <a:r>
              <a:rPr b="1" lang="ko">
                <a:solidFill>
                  <a:srgbClr val="980000"/>
                </a:solidFill>
              </a:rPr>
              <a:t>/surveylist/surveyResults</a:t>
            </a:r>
            <a:r>
              <a:rPr lang="ko"/>
              <a:t>)</a:t>
            </a:r>
            <a:endParaRPr/>
          </a:p>
        </p:txBody>
      </p:sp>
      <p:sp>
        <p:nvSpPr>
          <p:cNvPr id="408" name="Google Shape;408;p60"/>
          <p:cNvSpPr txBox="1"/>
          <p:nvPr/>
        </p:nvSpPr>
        <p:spPr>
          <a:xfrm>
            <a:off x="5833500" y="645725"/>
            <a:ext cx="33105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설문 상태는 준비, 오픈, 클로즈.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관리자 인증은 인증키로!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(서버에 등록된 키와 일치해야 함)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관리자의 진입지점(/</a:t>
            </a:r>
            <a:r>
              <a:rPr lang="ko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adm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)에서는 인증여부를 체크하여 통과됐다면 바로 </a:t>
            </a:r>
            <a:r>
              <a:rPr lang="ko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surveylist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로 </a:t>
            </a:r>
            <a:r>
              <a:rPr lang="ko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forwarding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!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설문 결과 페이지 </a:t>
            </a:r>
            <a:r>
              <a:rPr lang="ko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reload</a:t>
            </a:r>
            <a:r>
              <a:rPr lang="ko">
                <a:solidFill>
                  <a:srgbClr val="CCCCCC"/>
                </a:solidFill>
                <a:latin typeface="Pilgi"/>
                <a:ea typeface="Pilgi"/>
                <a:cs typeface="Pilgi"/>
                <a:sym typeface="Pilgi"/>
              </a:rPr>
              <a:t> 기능.</a:t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Pilgi"/>
              <a:ea typeface="Pilgi"/>
              <a:cs typeface="Pilgi"/>
              <a:sym typeface="Pilg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Ready to Project</a:t>
            </a:r>
            <a:endParaRPr/>
          </a:p>
        </p:txBody>
      </p:sp>
      <p:sp>
        <p:nvSpPr>
          <p:cNvPr id="414" name="Google Shape;414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Create new project   (babel, router, vuex)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CSS Framework: </a:t>
            </a:r>
            <a:r>
              <a:rPr lang="ko" u="sng">
                <a:solidFill>
                  <a:schemeClr val="hlink"/>
                </a:solidFill>
                <a:hlinkClick r:id="rId3"/>
              </a:rPr>
              <a:t>mdbootstrap</a:t>
            </a:r>
            <a:r>
              <a:rPr lang="ko"/>
              <a:t>  (one-column free template)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Pre Install: axios, lodash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Unit Test 는 생략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_global.js, utils.js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ko" sz="14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linkExactActiveClass: 'active',       // router.js</a:t>
            </a:r>
            <a:endParaRPr>
              <a:solidFill>
                <a:srgbClr val="B7B7B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 idx="0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Install</a:t>
            </a:r>
            <a:endParaRPr lang="ko-KR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778900" cy="3766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https://nodejs.org/ko/</a:t>
            </a:r>
            <a:r>
              <a:rPr lang="ko">
                <a:solidFill>
                  <a:srgbClr val="ffffff"/>
                </a:solidFill>
              </a:rPr>
              <a:t>   (must install LTS version)</a:t>
            </a:r>
            <a:endParaRPr lang="ko">
              <a:solidFill>
                <a:srgbClr val="ffffff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ffffff"/>
                </a:solidFill>
              </a:rPr>
              <a:t>download(dmg or msi) &amp; run (next, next, ….)</a:t>
            </a:r>
            <a:endParaRPr lang="ko">
              <a:solidFill>
                <a:srgbClr val="ffffff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ffffff"/>
                </a:solidFill>
              </a:rPr>
              <a:t>$&gt; npm -v</a:t>
            </a:r>
            <a:br>
              <a:rPr lang="ko">
                <a:solidFill>
                  <a:srgbClr val="ffffff"/>
                </a:solidFill>
              </a:rPr>
            </a:br>
            <a:r>
              <a:rPr lang="ko">
                <a:solidFill>
                  <a:srgbClr val="ffffff"/>
                </a:solidFill>
              </a:rPr>
              <a:t>$&gt; node -v</a:t>
            </a:r>
            <a:endParaRPr lang="ko">
              <a:solidFill>
                <a:srgbClr val="ffffff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ffffff"/>
                </a:solidFill>
              </a:rPr>
              <a:t>$&gt; node        </a:t>
            </a:r>
            <a:r>
              <a:rPr lang="ko">
                <a:solidFill>
                  <a:srgbClr val="999999"/>
                </a:solidFill>
              </a:rPr>
              <a:t>← REPL (Read Eval Print Loop) 환경  (종료: .exit 또는 Ctrl+C * 2)</a:t>
            </a:r>
            <a:endParaRPr lang="ko">
              <a:solidFill>
                <a:srgbClr val="999999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>
                <a:solidFill>
                  <a:srgbClr val="ffffff"/>
                </a:solidFill>
              </a:rPr>
              <a:t>$&gt; npm install npm -g         또는    $&gt; npm i npm -g</a:t>
            </a:r>
            <a:endParaRPr lang="ko">
              <a:solidFill>
                <a:srgbClr val="ffffff"/>
              </a:solidFill>
            </a:endParaRPr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r>
              <a:rPr lang="ko">
                <a:solidFill>
                  <a:srgbClr val="b7b7b7"/>
                </a:solidFill>
              </a:rPr>
              <a:t>(참고) 모듈 삭제시&gt; npm uninstall 모듈명    ( npm -h uninstall)</a:t>
            </a:r>
            <a:br>
              <a:rPr lang="ko">
                <a:solidFill>
                  <a:srgbClr val="b7b7b7"/>
                </a:solidFill>
              </a:rPr>
            </a:br>
            <a:r>
              <a:rPr lang="ko">
                <a:solidFill>
                  <a:srgbClr val="b7b7b7"/>
                </a:solidFill>
              </a:rPr>
              <a:t>$&gt; npm update 모듈명                   $&gt; npm search 모듈명</a:t>
            </a:r>
            <a:endParaRPr lang="ko-KR">
              <a:solidFill>
                <a:srgbClr val="b7b7b7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57975" y="4495800"/>
            <a:ext cx="5731500" cy="85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9900"/>
                </a:solidFill>
              </a:rPr>
              <a:t>nodenv: </a:t>
            </a:r>
            <a:r>
              <a:rPr lang="ko" sz="1200" u="sng">
                <a:solidFill>
                  <a:schemeClr val="hlink"/>
                </a:solidFill>
                <a:hlinkClick r:id="rId3"/>
              </a:rPr>
              <a:t>https://steemit.com/kr/@jjerryhan/nodenv-node-version</a:t>
            </a:r>
            <a:br>
              <a:rPr lang="ko" sz="1200">
                <a:solidFill>
                  <a:srgbClr val="ff9900"/>
                </a:solidFill>
              </a:rPr>
            </a:br>
            <a:r>
              <a:rPr lang="ko" sz="1200">
                <a:solidFill>
                  <a:srgbClr val="ff9900"/>
                </a:solidFill>
              </a:rPr>
              <a:t>nvm: </a:t>
            </a:r>
            <a:r>
              <a:rPr lang="ko" sz="1200" u="sng">
                <a:solidFill>
                  <a:schemeClr val="hlink"/>
                </a:solidFill>
                <a:hlinkClick r:id="rId4"/>
              </a:rPr>
              <a:t>https://github.com/coreybutler/nvm-windows/releases</a:t>
            </a:r>
            <a:endParaRPr lang="ko" sz="1200" u="sng">
              <a:solidFill>
                <a:schemeClr val="hlink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9900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@ToDo</a:t>
            </a:r>
            <a:endParaRPr/>
          </a:p>
        </p:txBody>
      </p:sp>
      <p:sp>
        <p:nvSpPr>
          <p:cNvPr id="420" name="Google Shape;420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DB </a:t>
            </a:r>
            <a:r>
              <a:rPr lang="ko"/>
              <a:t>Table </a:t>
            </a:r>
            <a:r>
              <a:rPr lang="ko"/>
              <a:t>생성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Project Setting (create, modules, main.js, _global.js, utils.js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UX Setting (download </a:t>
            </a:r>
            <a:r>
              <a:rPr lang="ko"/>
              <a:t>mdbootstrap &amp; set index.html)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Home, Nav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Survey, SurveyResult Router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SurveyList, ServletList/ServeyEdit, ServeyList/SurveyResults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SurveyAdmin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QuestionAdmin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Question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Test &amp; Deploy(Build)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비동기?? fstest.js  (nodejs에서 File 읽기)</a:t>
            </a:r>
            <a:endParaRPr lang="ko-KR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fs = require('fs');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fs.readFile('test.json', 'utf-8', (err, data) =&gt; {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if (err) return console.error(err);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console.log("data&gt;&gt;", data);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console.log("------------------------");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 data2 = fs.readFileSync('test.json', 'utf-8');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console.log("data2&gt;&gt;", data2);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console.log("===================================");</a:t>
            </a:r>
            <a:endParaRPr lang="ko" sz="1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994475" y="4291675"/>
            <a:ext cx="3844500" cy="4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2400">
                <a:solidFill>
                  <a:srgbClr val="ff9900"/>
                </a:solidFill>
              </a:rPr>
              <a:t>$&gt; node test.js</a:t>
            </a:r>
            <a:endParaRPr lang="ko-KR" sz="2400">
              <a:solidFill>
                <a:srgbClr val="ff9900"/>
              </a:solidFill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5721900" y="1228675"/>
            <a:ext cx="3252300" cy="2013000"/>
          </a:xfrm>
          <a:prstGeom prst="rect">
            <a:avLst/>
          </a:prstGeom>
          <a:ln w="9525" cap="flat" cmpd="sng">
            <a:solidFill>
              <a:srgbClr val="b7b7b7"/>
            </a:solidFill>
            <a:prstDash val="solid"/>
            <a:round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r>
              <a:rPr lang="ko"/>
              <a:t># test.json 파일생성</a:t>
            </a:r>
            <a:br>
              <a:rPr lang="ko"/>
            </a:br>
            <a:r>
              <a:rPr lang="ko"/>
              <a:t>{</a:t>
            </a:r>
            <a:br>
              <a:rPr lang="ko"/>
            </a:br>
            <a:r>
              <a:rPr lang="ko"/>
              <a:t>    "id": 123,</a:t>
            </a:r>
            <a:br>
              <a:rPr lang="ko"/>
            </a:br>
            <a:r>
              <a:rPr lang="ko"/>
              <a:t>    "name": "홍길동"</a:t>
            </a:r>
            <a:br>
              <a:rPr lang="ko"/>
            </a:br>
            <a:r>
              <a:rPr lang="ko"/>
              <a:t>}</a:t>
            </a: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 idx="0"/>
          </p:nvPr>
        </p:nvSpPr>
        <p:spPr>
          <a:xfrm>
            <a:off x="311700" y="-286350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Start Project</a:t>
            </a:r>
            <a:endParaRPr lang="ko-KR"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520600" cy="3928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mkdir firstnode &amp; cd firstnode</a:t>
            </a:r>
            <a:br>
              <a:rPr lang="ko"/>
            </a:br>
            <a:r>
              <a:rPr lang="ko"/>
              <a:t>$&gt; npm init                  또는         $&gt; npm init -y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cat package.json     (windows: type)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========모듈========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npm i express         또는        $&gt; npm i express --save  (cf. --save-dev)</a:t>
            </a:r>
            <a:br>
              <a:rPr lang="ko-KR" altLang="en-US"/>
            </a:br>
            <a:r>
              <a:rPr lang="ko-KR" altLang="en-US"/>
              <a:t>// 요즘에는 </a:t>
            </a:r>
            <a:r>
              <a:rPr lang="en-US" altLang="ko-KR"/>
              <a:t>express</a:t>
            </a:r>
            <a:r>
              <a:rPr lang="ko-KR" altLang="en-US"/>
              <a:t>가 무거워져서 </a:t>
            </a:r>
            <a:r>
              <a:rPr lang="en-US" altLang="ko-KR"/>
              <a:t>express</a:t>
            </a:r>
            <a:r>
              <a:rPr lang="ko-KR" altLang="en-US"/>
              <a:t> 개발진이 나와서 만든 </a:t>
            </a:r>
            <a:r>
              <a:rPr lang="en-US" altLang="ko-KR"/>
              <a:t>koa</a:t>
            </a:r>
            <a:r>
              <a:rPr lang="ko-KR" altLang="en-US"/>
              <a:t>를 많이 사용</a:t>
            </a:r>
            <a:br>
              <a:rPr lang="ko-KR" altLang="en-US"/>
            </a:br>
            <a:r>
              <a:rPr lang="ko-KR" altLang="en-US"/>
              <a:t>// </a:t>
            </a:r>
            <a:r>
              <a:rPr lang="en-US" altLang="ko-KR"/>
              <a:t>koa</a:t>
            </a:r>
            <a:r>
              <a:rPr lang="ko-KR" altLang="en-US"/>
              <a:t>는 </a:t>
            </a:r>
            <a:r>
              <a:rPr lang="en-US" altLang="ko-KR"/>
              <a:t>express</a:t>
            </a:r>
            <a:r>
              <a:rPr lang="ko-KR" altLang="en-US"/>
              <a:t>의 필수 기능들만 모아서 보다 가볍게 이루어진 프레임워크</a:t>
            </a:r>
            <a:br>
              <a:rPr lang="ko-KR" altLang="en-US"/>
            </a:br>
            <a:r>
              <a:rPr lang="ko-KR" altLang="en-US"/>
              <a:t>// 실무에서는</a:t>
            </a:r>
            <a:r>
              <a:rPr lang="en-US" altLang="ko-KR"/>
              <a:t> express</a:t>
            </a:r>
            <a:r>
              <a:rPr lang="ko-KR" altLang="en-US"/>
              <a:t>를 많이 씀</a:t>
            </a:r>
            <a:br>
              <a:rPr lang="ko"/>
            </a:br>
            <a:r>
              <a:rPr lang="ko"/>
              <a:t>$&gt; npm i ejs</a:t>
            </a:r>
            <a:r>
              <a:rPr lang="ko-KR" altLang="en-US"/>
              <a:t>	//</a:t>
            </a:r>
            <a:r>
              <a:rPr lang="en-US" altLang="ko-KR"/>
              <a:t> </a:t>
            </a:r>
            <a:r>
              <a:rPr lang="ko"/>
              <a:t>Embedded JavaScript templating</a:t>
            </a:r>
            <a:r>
              <a:rPr lang="en-US" altLang="ko-KR"/>
              <a:t>, js</a:t>
            </a:r>
            <a:r>
              <a:rPr lang="ko-KR" altLang="en-US"/>
              <a:t>코드를 바로 작성 가능하게 함</a:t>
            </a:r>
            <a:br>
              <a:rPr lang="ko"/>
            </a:br>
            <a:r>
              <a:rPr lang="ko"/>
              <a:t>$&gt; npm i body-parser</a:t>
            </a:r>
            <a:r>
              <a:rPr lang="ko-KR" altLang="en-US"/>
              <a:t>	// </a:t>
            </a:r>
            <a:r>
              <a:rPr lang="en-US" altLang="ko-KR"/>
              <a:t>http</a:t>
            </a:r>
            <a:r>
              <a:rPr lang="ko-KR" altLang="en-US"/>
              <a:t>로 요청이 들어올 때(</a:t>
            </a:r>
            <a:r>
              <a:rPr lang="en-US" altLang="ko-KR"/>
              <a:t>json</a:t>
            </a:r>
            <a:r>
              <a:rPr lang="ko-KR" altLang="en-US"/>
              <a:t>) 파싱을 하기 위함</a:t>
            </a:r>
            <a:br>
              <a:rPr lang="ko"/>
            </a:br>
            <a:r>
              <a:rPr lang="ko"/>
              <a:t>$&gt; npm i mysql         ← </a:t>
            </a:r>
            <a:r>
              <a:rPr lang="ko" u="sng">
                <a:solidFill>
                  <a:schemeClr val="hlink"/>
                </a:solidFill>
                <a:hlinkClick r:id="rId2"/>
              </a:rPr>
              <a:t>https://www.npmjs.com/package/mysql</a:t>
            </a:r>
            <a:br>
              <a:rPr lang="ko-KR" altLang="en-US" u="sng">
                <a:solidFill>
                  <a:schemeClr val="hlink"/>
                </a:solidFill>
              </a:rPr>
            </a:br>
            <a:r>
              <a:rPr lang="ko-KR" altLang="en-US" b="1"/>
              <a:t>// </a:t>
            </a:r>
            <a:r>
              <a:rPr lang="en-US" altLang="ko-KR" b="1"/>
              <a:t>DB</a:t>
            </a:r>
            <a:r>
              <a:rPr lang="ko-KR" altLang="en-US" b="1"/>
              <a:t>가 아니고 </a:t>
            </a:r>
            <a:r>
              <a:rPr lang="en-US" altLang="ko-KR" b="1"/>
              <a:t>mysql</a:t>
            </a:r>
            <a:r>
              <a:rPr lang="ko-KR" altLang="en-US" b="1"/>
              <a:t> 구문을 작성하게 도와주는 모듈</a:t>
            </a:r>
            <a:br>
              <a:rPr lang="ko-KR" altLang="en-US" b="1"/>
            </a:br>
            <a:r>
              <a:rPr lang="ko" b="1"/>
              <a:t>$&gt; npm i nodemon -g</a:t>
            </a:r>
            <a:r>
              <a:rPr lang="ko-KR" altLang="en-US" b="1"/>
              <a:t>	// 변경사항이 발생되면 바로 </a:t>
            </a:r>
            <a:r>
              <a:rPr lang="en-US" altLang="ko-KR" b="1"/>
              <a:t>node</a:t>
            </a:r>
            <a:r>
              <a:rPr lang="ko-KR" altLang="en-US" b="1"/>
              <a:t>를 재실행해 줌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 idx="0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Start Project  (cont'd)</a:t>
            </a:r>
            <a:endParaRPr lang="ko-KR"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3252300" cy="355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mkdir public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$&gt; mkdir views</a:t>
            </a:r>
            <a:endParaRPr lang="ko"/>
          </a:p>
          <a:p>
            <a:pPr marL="0" lvl="0" indent="0" algn="l">
              <a:spcBef>
                <a:spcPct val="74000"/>
              </a:spcBef>
              <a:spcAft>
                <a:spcPct val="16000"/>
              </a:spcAft>
              <a:buNone/>
              <a:defRPr lang="ko-KR" altLang="en-US"/>
            </a:pPr>
            <a:endParaRPr lang="ko-KR"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2966250" y="923875"/>
            <a:ext cx="6213900" cy="3554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     # views/index.ejs</a:t>
            </a:r>
            <a:endParaRPr lang="ko"/>
          </a:p>
          <a:p>
            <a:pPr marL="0" lvl="0" indent="0" algn="l">
              <a:spcBef>
                <a:spcPct val="9500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&lt;html lang="en"&gt;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&lt;head&gt;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&lt;meta charset="UTF-8"&gt;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&lt;title&gt;Node Test&lt;/title&gt;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&lt;/head&gt;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&lt;body&gt;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&lt;h1&gt;Node EJS Test Page&lt;/h1&gt;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&lt;div&gt;&lt;img src="/public/images/a.jpg"&gt;&lt;/div&gt;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584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&lt;/body&gt;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99999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&lt;/html&gt;</a:t>
            </a:r>
            <a:endParaRPr lang="ko" sz="1400">
              <a:solidFill>
                <a:srgbClr val="99999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 idx="0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/>
              <a:t>index.js</a:t>
            </a:r>
            <a:endParaRPr lang="ko-KR"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701950"/>
            <a:ext cx="8725500" cy="350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express = require('express');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const app = express(),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testJson = require('./test/test.json');</a:t>
            </a:r>
            <a:b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adada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app.use(express.static('public'));</a:t>
            </a:r>
            <a:endParaRPr lang="ko" sz="1400">
              <a:solidFill>
                <a:srgbClr val="adada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app.get('/', (req, res) =&gt; {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res.send("Hello NodeJS!!");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4572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const server = app.listen(7000, function(){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console.log("Express's started on port 7000");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60960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1400">
                <a:solidFill>
                  <a:srgbClr val="ccccc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});</a:t>
            </a:r>
            <a:endParaRPr lang="ko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>
              <a:spcBef>
                <a:spcPct val="0"/>
              </a:spcBef>
              <a:spcAft>
                <a:spcPct val="16000"/>
              </a:spcAft>
              <a:buNone/>
              <a:defRPr lang="ko-KR" altLang="en-US"/>
            </a:pPr>
            <a:endParaRPr lang="ko-KR" sz="1400">
              <a:solidFill>
                <a:srgbClr val="ccccc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994475" y="4291675"/>
            <a:ext cx="3844500" cy="4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sz="2400">
                <a:solidFill>
                  <a:srgbClr val="ff9900"/>
                </a:solidFill>
              </a:rPr>
              <a:t>$&gt; nodemon index.js</a:t>
            </a:r>
            <a:endParaRPr lang="ko-KR" sz="2400">
              <a:solidFill>
                <a:srgbClr val="ff9900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5666600" y="4391800"/>
            <a:ext cx="3844500" cy="448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" u="sng">
                <a:solidFill>
                  <a:schemeClr val="hlink"/>
                </a:solidFill>
                <a:hlinkClick r:id="rId2"/>
              </a:rPr>
              <a:t>http://localhost:7000</a:t>
            </a:r>
            <a:endParaRPr lang="ko" u="sng">
              <a:solidFill>
                <a:schemeClr val="hlink"/>
              </a:solidFill>
            </a:endParaRPr>
          </a:p>
          <a:p>
            <a:pPr marL="0" lvl="0" indent="0" algn="l"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</ep:Words>
  <ep:PresentationFormat/>
  <ep:Paragraphs>2</ep:Paragraphs>
  <ep:Slides>50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ep:HeadingPairs>
  <ep:TitlesOfParts>
    <vt:vector size="51" baseType="lpstr">
      <vt:lpstr>Simple Dark</vt:lpstr>
      <vt:lpstr>Node &amp; Vue 시작하기 (NodeJS, Vue.js, MySQL)</vt:lpstr>
      <vt:lpstr>Goal</vt:lpstr>
      <vt:lpstr>What's NodeJS?</vt:lpstr>
      <vt:lpstr>NodeJS Feature (Async or Non-Blocking I/O)</vt:lpstr>
      <vt:lpstr>Install</vt:lpstr>
      <vt:lpstr>비동기?? fstest.js  (nodejs에서 File 읽기)</vt:lpstr>
      <vt:lpstr>Start Project</vt:lpstr>
      <vt:lpstr>Start Project  (cont'd)</vt:lpstr>
      <vt:lpstr>index.js</vt:lpstr>
      <vt:lpstr>EJS</vt:lpstr>
      <vt:lpstr>mysql module</vt:lpstr>
      <vt:lpstr>mysql module (cont'd) : Transaction</vt:lpstr>
      <vt:lpstr>Node &amp; Vue 시작하기 (NodeJS, Vue.js, MySQL)</vt:lpstr>
      <vt:lpstr>module 만들기</vt:lpstr>
      <vt:lpstr>bluebird module  (mysql problems)</vt:lpstr>
      <vt:lpstr>pool.js</vt:lpstr>
      <vt:lpstr>mysql by using bluebird module</vt:lpstr>
      <vt:lpstr>Node &amp; Vue 시작하기 (NodeJS, Vue.js, MySQL)</vt:lpstr>
      <vt:lpstr>socket.io</vt:lpstr>
      <vt:lpstr>socket.io</vt:lpstr>
      <vt:lpstr>socket.io</vt:lpstr>
      <vt:lpstr>chat server       index.js</vt:lpstr>
      <vt:lpstr>chat client    public/chat-client.html</vt:lpstr>
      <vt:lpstr>Simple Chat Site</vt:lpstr>
      <vt:lpstr>수업 내용을 토대로 본인만의 채팅서비스를 만들어 보는건 어떨까요?!</vt:lpstr>
      <vt:lpstr>Node &amp; Vue 시작하기 (NodeJS, Vue.js, MySQL)</vt:lpstr>
      <vt:lpstr>ue.js 2.x</vt:lpstr>
      <vt:lpstr>사전 지식 - WebPack</vt:lpstr>
      <vt:lpstr>사전 지식 - MVVM</vt:lpstr>
      <vt:lpstr>What's Vue.js ?                               by `Evan You`</vt:lpstr>
      <vt:lpstr>Vue Life Cycle Diagram</vt:lpstr>
      <vt:lpstr>Install Vue.js  (vue-cli version 3.0.5)</vt:lpstr>
      <vt:lpstr>Make &amp; Run Your First Vue App</vt:lpstr>
      <vt:lpstr>Node &amp; Vue 시작하기 (NodeJS, Vue.js, MySQL)</vt:lpstr>
      <vt:lpstr>https://kr.vuejs.org/v2/guide/index.html</vt:lpstr>
      <vt:lpstr>Node &amp; Vue 시작하기 (NodeJS, Vue.js, MySQL)</vt:lpstr>
      <vt:lpstr>Axios  (HTTP)</vt:lpstr>
      <vt:lpstr>Router</vt:lpstr>
      <vt:lpstr>Lodash</vt:lpstr>
      <vt:lpstr>Event Bus</vt:lpstr>
      <vt:lpstr>Mixin</vt:lpstr>
      <vt:lpstr>Tip : components 폴더의 모든 것을 전역으로!!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pathas</cp:lastModifiedBy>
  <dcterms:modified xsi:type="dcterms:W3CDTF">2020-02-06T14:20:23.148</dcterms:modified>
  <cp:revision>26</cp:revision>
</cp:coreProperties>
</file>