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embeddedFontLst>
    <p:embeddedFont>
      <p:font typeface="국립박물관문화재단클래식 Bold" panose="02020603020101020101" pitchFamily="18" charset="-127"/>
      <p:regular r:id="rId9"/>
    </p:embeddedFont>
    <p:embeddedFont>
      <p:font typeface="국립박물관문화재단클래식 Light" panose="02020603020101020101" pitchFamily="18" charset="-127"/>
      <p:regular r:id="rId10"/>
    </p:embeddedFont>
    <p:embeddedFont>
      <p:font typeface="국립박물관문화재단클래식 Medium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5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AC24-BC69-42DB-B4E8-6E7B4B019BAA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65005-A3FC-4228-AC83-E37CF48C0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9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9ACC9-7176-48C1-AF1F-6F96BA6F3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EC6B3E-FA86-4431-86D5-92376FA6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38137-8678-4B8B-911C-2472239C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CE462-F42B-49BC-B86A-C1FB946D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EA49A-3763-4017-B765-59EDC69B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4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CAEA4-A8C6-427E-BBBA-7C6A517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1D50B-D919-43CE-B8AB-AAD3F1A4E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28482-57BF-412C-A3BB-0A6A7270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25986-4900-4BF8-AD93-662B653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5BED2-F38B-45D3-83BB-448A801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91705-90B3-4F19-A1DE-8FC13A11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FEA39-C766-45F2-AD38-4A7D096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C61D0-EF01-4DA5-9BC0-7ECA71E8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3C1D3-4960-4693-98A4-B2D71864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0B6D9-130E-4041-804B-DEADB756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0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66A9D-AE4D-4860-9822-463C7B2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FA129-C927-45C4-BEB0-71BFF716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D0970-66F0-4E87-9528-CAD4B91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AFDCE-9110-4069-AE48-DE4B65BA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A04E5-A852-4EBF-82B4-24958ACB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615DF-FD40-47B2-AECD-7582B88C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8475F-AD36-49A0-94FE-57375DAD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20D0E-D5F6-47DC-91F4-9E1815FF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23A93-4268-41F1-A844-84D63DB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6F088-4846-4BBE-A71B-8B509601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4E8C7-CBCE-4F16-B0E5-AFCE7C16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5141C-F534-4265-96F7-6E370B968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2E8B5C-7A04-4D0B-950A-AF29A2015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9ABCC-7A86-4228-8BAE-31777046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FA7E5-17BE-4878-A6EB-146C569F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7A9C8-0821-41B2-8B64-91AC6732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1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1A753-B63E-4E9D-9944-7536FAE1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6C3C5-51EF-4CBB-B571-8829AC22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5339F-77D3-4BA6-A6AD-CD3DD2AC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1FCB4-54BD-4E06-A46D-1D1923532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2532C-8070-481F-93A6-A22F66324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F30F65-3D91-4EEF-967F-E05770C5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82A307-CF12-44BD-8EEB-27C5DA2F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CC6A1-5140-45E0-8DB1-C155AE2E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3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3E01A-3F6E-43AF-AF46-0362E8A3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1379E9-9A5B-467E-8B37-EA1B22BB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02182-48BD-460E-86B6-C55D2FDF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78555B-8011-45E2-85CB-AE8D0894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6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5278-F85F-4916-A1E1-064B8B6B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A1EA33-2C29-4C53-BFE5-C97F5851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C6F83-9409-435C-8E87-BCA049B8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6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2E57C-797C-47FE-85C3-F75B4EA0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2936A-0AE2-40E0-A599-E94C442D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1703F-E744-4378-9291-619B21130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E981E-8C19-4691-97C7-BFC422FA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C4545-B01F-45AE-88C4-9CC857DD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3FD17-3581-4DF4-8C9F-9F94CF3E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F8DC8-D2B8-4A85-BB31-52DA5FA8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B03F53-6CB2-46DA-9285-304D9CB09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2DEFF-777C-42DA-9285-ACE075D3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5E8FCB-0385-48CB-9EC7-FD6DD97E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E7188-CD69-4D89-85A1-D37DC8C2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02957-A4B9-4E9E-9AB1-D0496F24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4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5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6F2863-B902-4E05-8ACB-08158289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D4B45-12E7-46D0-BC02-1F2FEE77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594AF-84FB-4E06-B77B-6BAEEE4E6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13ED-7522-457B-BB96-C0E45B235C6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E130B-799B-472C-AE16-06BB3C8E1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B5C0C-F838-4108-823E-02E599E92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7E19-639C-4F6F-BFA0-3C04661BC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20DC6A08-9042-46FD-911F-4E6E0B030E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9524" y="-9524"/>
            <a:chExt cx="18304762" cy="10304762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E570FE00-F636-4812-9D83-2952D36CC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6" name="그룹 1002">
            <a:extLst>
              <a:ext uri="{FF2B5EF4-FFF2-40B4-BE49-F238E27FC236}">
                <a16:creationId xmlns:a16="http://schemas.microsoft.com/office/drawing/2014/main" id="{239B3BB2-B418-4183-8C0B-50B38A0F65D9}"/>
              </a:ext>
            </a:extLst>
          </p:cNvPr>
          <p:cNvGrpSpPr/>
          <p:nvPr/>
        </p:nvGrpSpPr>
        <p:grpSpPr>
          <a:xfrm>
            <a:off x="344213" y="402418"/>
            <a:ext cx="11335408" cy="6053164"/>
            <a:chOff x="582210" y="571429"/>
            <a:chExt cx="17121294" cy="9142857"/>
          </a:xfrm>
        </p:grpSpPr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CA97D4E1-AC0B-4BB6-85B3-F4C21A57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210" y="571429"/>
              <a:ext cx="17121294" cy="9142857"/>
            </a:xfrm>
            <a:prstGeom prst="rect">
              <a:avLst/>
            </a:prstGeom>
          </p:spPr>
        </p:pic>
      </p:grp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B36AC850-6230-42B8-80FA-13903BCF69D2}"/>
              </a:ext>
            </a:extLst>
          </p:cNvPr>
          <p:cNvGrpSpPr/>
          <p:nvPr/>
        </p:nvGrpSpPr>
        <p:grpSpPr>
          <a:xfrm>
            <a:off x="2461030" y="1434244"/>
            <a:ext cx="7269939" cy="1421105"/>
            <a:chOff x="3322366" y="1898651"/>
            <a:chExt cx="11497835" cy="2643918"/>
          </a:xfrm>
        </p:grpSpPr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265AAB6C-A712-453C-B4E4-11262E58E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3322366" y="1898651"/>
              <a:ext cx="11497835" cy="264391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CC83F2-3204-483A-A61A-166D4AE2D539}"/>
              </a:ext>
            </a:extLst>
          </p:cNvPr>
          <p:cNvSpPr txBox="1"/>
          <p:nvPr/>
        </p:nvSpPr>
        <p:spPr>
          <a:xfrm>
            <a:off x="2461031" y="1811119"/>
            <a:ext cx="726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rPr>
              <a:t>게임엔진</a:t>
            </a:r>
            <a:r>
              <a:rPr lang="en-US" altLang="ko-KR" sz="3600" dirty="0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rPr>
              <a:t>2</a:t>
            </a:r>
            <a:r>
              <a:rPr lang="en-US" altLang="ko-KR" sz="36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</a:t>
            </a:r>
            <a:r>
              <a:rPr lang="ko-KR" altLang="en-US" sz="36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기말 팀 프로젝트 </a:t>
            </a:r>
            <a:r>
              <a:rPr lang="ko-KR" altLang="en-US" sz="3600" dirty="0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rPr>
              <a:t>제안서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E4F18-0C74-497C-B228-604974F31B01}"/>
              </a:ext>
            </a:extLst>
          </p:cNvPr>
          <p:cNvSpPr txBox="1"/>
          <p:nvPr/>
        </p:nvSpPr>
        <p:spPr>
          <a:xfrm>
            <a:off x="8499702" y="4705351"/>
            <a:ext cx="2462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2016184032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장재영</a:t>
            </a:r>
            <a:endParaRPr lang="en-US" altLang="ko-KR" dirty="0">
              <a:latin typeface="국립박물관문화재단클래식 Light" panose="02020603020101020101" pitchFamily="18" charset="-127"/>
              <a:ea typeface="국립박물관문화재단클래식 Light" panose="02020603020101020101" pitchFamily="18" charset="-127"/>
            </a:endParaRPr>
          </a:p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2015180005 </a:t>
            </a:r>
            <a:r>
              <a:rPr lang="ko-KR" altLang="en-US" dirty="0" err="1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김영완</a:t>
            </a:r>
            <a:endParaRPr lang="en-US" altLang="ko-KR" dirty="0">
              <a:latin typeface="국립박물관문화재단클래식 Light" panose="02020603020101020101" pitchFamily="18" charset="-127"/>
              <a:ea typeface="국립박물관문화재단클래식 Light" panose="02020603020101020101" pitchFamily="18" charset="-127"/>
            </a:endParaRPr>
          </a:p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2017180010 </a:t>
            </a:r>
            <a:r>
              <a:rPr lang="ko-KR" altLang="en-US" dirty="0" err="1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민혜원</a:t>
            </a:r>
            <a:endParaRPr lang="ko-KR" altLang="en-US" dirty="0">
              <a:latin typeface="국립박물관문화재단클래식 Light" panose="02020603020101020101" pitchFamily="18" charset="-127"/>
              <a:ea typeface="국립박물관문화재단클래식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19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5600BDC0-299B-4801-9054-859BC488ED3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9524" y="-9524"/>
            <a:chExt cx="18304762" cy="10304762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519E6B5B-0C06-4EC5-A890-BD23320A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A3189CBB-B99B-4B87-BE98-7CDC4770F5A5}"/>
              </a:ext>
            </a:extLst>
          </p:cNvPr>
          <p:cNvGrpSpPr/>
          <p:nvPr/>
        </p:nvGrpSpPr>
        <p:grpSpPr>
          <a:xfrm>
            <a:off x="344213" y="402418"/>
            <a:ext cx="11335408" cy="6053164"/>
            <a:chOff x="582210" y="571429"/>
            <a:chExt cx="17121294" cy="9142857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1A39A114-6311-4960-9A15-A7B70942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210" y="571429"/>
              <a:ext cx="17121294" cy="914285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01C374-3140-4499-B36C-46A991FC01DF}"/>
              </a:ext>
            </a:extLst>
          </p:cNvPr>
          <p:cNvSpPr txBox="1"/>
          <p:nvPr/>
        </p:nvSpPr>
        <p:spPr>
          <a:xfrm>
            <a:off x="1147991" y="1106407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rPr>
              <a:t>장르</a:t>
            </a:r>
            <a:r>
              <a:rPr lang="ko-KR" altLang="en-US" sz="24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와</a:t>
            </a:r>
            <a:r>
              <a:rPr lang="en-US" altLang="ko-KR" sz="32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</a:t>
            </a:r>
            <a:r>
              <a:rPr lang="ko-KR" altLang="en-US" sz="3200" dirty="0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rPr>
              <a:t>스토리</a:t>
            </a:r>
            <a:r>
              <a:rPr lang="ko-KR" altLang="en-US" sz="32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</a:t>
            </a:r>
            <a:r>
              <a:rPr lang="ko-KR" altLang="en-US" sz="28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E41A7-9BF2-41F6-8103-17E9A70C50AC}"/>
              </a:ext>
            </a:extLst>
          </p:cNvPr>
          <p:cNvSpPr txBox="1"/>
          <p:nvPr/>
        </p:nvSpPr>
        <p:spPr>
          <a:xfrm>
            <a:off x="1144562" y="2766253"/>
            <a:ext cx="636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장르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</a:t>
            </a:r>
            <a:r>
              <a:rPr lang="en-US" altLang="ko-KR" dirty="0"/>
              <a:t>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장애물 피하기 레이스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E5C4C-E3C7-4CE0-980E-80D3E5012451}"/>
              </a:ext>
            </a:extLst>
          </p:cNvPr>
          <p:cNvSpPr txBox="1"/>
          <p:nvPr/>
        </p:nvSpPr>
        <p:spPr>
          <a:xfrm>
            <a:off x="1144562" y="3438906"/>
            <a:ext cx="8902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스토리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</a:p>
          <a:p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              주인공은 심부름 업체 직원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.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왕에게 다이아몬드를 배달해야 된다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              하지만 왕은 경쟁업체에게도 똑같은 의뢰를 했고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,</a:t>
            </a:r>
          </a:p>
          <a:p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              “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먼저 오는 업체만 우리 왕국과 거래할 수 있소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.”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라고 선언했다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              경쟁업체보다 먼저 왕궁에 도착해야 왕국과의 거래를 따낼 수 있다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C7DF2-A854-4F1C-9E9A-62591E936F03}"/>
              </a:ext>
            </a:extLst>
          </p:cNvPr>
          <p:cNvSpPr txBox="1"/>
          <p:nvPr/>
        </p:nvSpPr>
        <p:spPr>
          <a:xfrm>
            <a:off x="1144562" y="2093600"/>
            <a:ext cx="636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최종 결과물 제목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Kingdom Run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 </a:t>
            </a:r>
            <a:endParaRPr lang="ko-KR" altLang="en-US" dirty="0">
              <a:latin typeface="국립박물관문화재단클래식 Medium" panose="02020603020101020101" pitchFamily="18" charset="-127"/>
              <a:ea typeface="국립박물관문화재단클래식 Medium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11B036-09D7-4A17-A909-0077DC29AFF0}"/>
              </a:ext>
            </a:extLst>
          </p:cNvPr>
          <p:cNvGrpSpPr/>
          <p:nvPr/>
        </p:nvGrpSpPr>
        <p:grpSpPr>
          <a:xfrm rot="5400000">
            <a:off x="2507431" y="-390015"/>
            <a:ext cx="822028" cy="3547766"/>
            <a:chOff x="2005108" y="1577109"/>
            <a:chExt cx="822028" cy="1557662"/>
          </a:xfrm>
        </p:grpSpPr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3C785D68-63E3-4868-8115-5A3AECD3B9FB}"/>
                </a:ext>
              </a:extLst>
            </p:cNvPr>
            <p:cNvGrpSpPr/>
            <p:nvPr/>
          </p:nvGrpSpPr>
          <p:grpSpPr>
            <a:xfrm>
              <a:off x="2005108" y="1577109"/>
              <a:ext cx="144656" cy="1557662"/>
              <a:chOff x="2005108" y="1577109"/>
              <a:chExt cx="144656" cy="1557662"/>
            </a:xfrm>
          </p:grpSpPr>
          <p:pic>
            <p:nvPicPr>
              <p:cNvPr id="13" name="Object 11">
                <a:extLst>
                  <a:ext uri="{FF2B5EF4-FFF2-40B4-BE49-F238E27FC236}">
                    <a16:creationId xmlns:a16="http://schemas.microsoft.com/office/drawing/2014/main" id="{58FFBFBF-55F5-441D-991A-C47C18446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1298605" y="2283612"/>
                <a:ext cx="1557662" cy="144656"/>
              </a:xfrm>
              <a:prstGeom prst="rect">
                <a:avLst/>
              </a:prstGeom>
            </p:spPr>
          </p:pic>
        </p:grpSp>
        <p:grpSp>
          <p:nvGrpSpPr>
            <p:cNvPr id="14" name="그룹 1005">
              <a:extLst>
                <a:ext uri="{FF2B5EF4-FFF2-40B4-BE49-F238E27FC236}">
                  <a16:creationId xmlns:a16="http://schemas.microsoft.com/office/drawing/2014/main" id="{0EA48867-7285-4876-A638-AA9601EA53F6}"/>
                </a:ext>
              </a:extLst>
            </p:cNvPr>
            <p:cNvGrpSpPr/>
            <p:nvPr/>
          </p:nvGrpSpPr>
          <p:grpSpPr>
            <a:xfrm>
              <a:off x="2682480" y="1577109"/>
              <a:ext cx="144656" cy="1557662"/>
              <a:chOff x="2682480" y="1577109"/>
              <a:chExt cx="144656" cy="1557662"/>
            </a:xfrm>
          </p:grpSpPr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346536EE-3EC1-4471-9AD2-850902CEF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975977" y="2283612"/>
                <a:ext cx="1557662" cy="144656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5D637F-1122-49D2-AEB2-D8FA56DE83B6}"/>
              </a:ext>
            </a:extLst>
          </p:cNvPr>
          <p:cNvSpPr txBox="1"/>
          <p:nvPr/>
        </p:nvSpPr>
        <p:spPr>
          <a:xfrm>
            <a:off x="1144562" y="5219555"/>
            <a:ext cx="663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최종 목표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경쟁업체보다 먼저 왕에게 다이아몬드를 배달하라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.</a:t>
            </a:r>
            <a:endParaRPr lang="ko-KR" altLang="en-US" dirty="0">
              <a:latin typeface="국립박물관문화재단클래식 Medium" panose="02020603020101020101" pitchFamily="18" charset="-127"/>
              <a:ea typeface="국립박물관문화재단클래식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08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5600BDC0-299B-4801-9054-859BC488ED3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9524" y="-9524"/>
            <a:chExt cx="18304762" cy="10304762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519E6B5B-0C06-4EC5-A890-BD23320A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A3189CBB-B99B-4B87-BE98-7CDC4770F5A5}"/>
              </a:ext>
            </a:extLst>
          </p:cNvPr>
          <p:cNvGrpSpPr/>
          <p:nvPr/>
        </p:nvGrpSpPr>
        <p:grpSpPr>
          <a:xfrm>
            <a:off x="344213" y="402418"/>
            <a:ext cx="11335408" cy="6053164"/>
            <a:chOff x="582210" y="571429"/>
            <a:chExt cx="17121294" cy="9142857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1A39A114-6311-4960-9A15-A7B70942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210" y="571429"/>
              <a:ext cx="17121294" cy="914285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01C374-3140-4499-B36C-46A991FC01DF}"/>
              </a:ext>
            </a:extLst>
          </p:cNvPr>
          <p:cNvSpPr txBox="1"/>
          <p:nvPr/>
        </p:nvSpPr>
        <p:spPr>
          <a:xfrm>
            <a:off x="1147991" y="1106407"/>
            <a:ext cx="422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게임 기본 </a:t>
            </a:r>
            <a:r>
              <a:rPr lang="ko-KR" altLang="en-US" sz="3200" dirty="0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rPr>
              <a:t>메커니즘</a:t>
            </a:r>
            <a:r>
              <a:rPr lang="ko-KR" altLang="en-US" sz="32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</a:t>
            </a:r>
            <a:r>
              <a:rPr lang="ko-KR" altLang="en-US" sz="28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C7DF2-A854-4F1C-9E9A-62591E936F03}"/>
              </a:ext>
            </a:extLst>
          </p:cNvPr>
          <p:cNvSpPr txBox="1"/>
          <p:nvPr/>
        </p:nvSpPr>
        <p:spPr>
          <a:xfrm>
            <a:off x="1144562" y="2223897"/>
            <a:ext cx="724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장애물들을 통과하면서 상대방보다 먼저 목적지에 도착해야 한다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11B036-09D7-4A17-A909-0077DC29AFF0}"/>
              </a:ext>
            </a:extLst>
          </p:cNvPr>
          <p:cNvGrpSpPr/>
          <p:nvPr/>
        </p:nvGrpSpPr>
        <p:grpSpPr>
          <a:xfrm rot="5400000">
            <a:off x="2844863" y="-727448"/>
            <a:ext cx="822028" cy="4222631"/>
            <a:chOff x="2005108" y="1577109"/>
            <a:chExt cx="822028" cy="1557662"/>
          </a:xfrm>
        </p:grpSpPr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3C785D68-63E3-4868-8115-5A3AECD3B9FB}"/>
                </a:ext>
              </a:extLst>
            </p:cNvPr>
            <p:cNvGrpSpPr/>
            <p:nvPr/>
          </p:nvGrpSpPr>
          <p:grpSpPr>
            <a:xfrm>
              <a:off x="2005108" y="1577109"/>
              <a:ext cx="144656" cy="1557662"/>
              <a:chOff x="2005108" y="1577109"/>
              <a:chExt cx="144656" cy="1557662"/>
            </a:xfrm>
          </p:grpSpPr>
          <p:pic>
            <p:nvPicPr>
              <p:cNvPr id="13" name="Object 11">
                <a:extLst>
                  <a:ext uri="{FF2B5EF4-FFF2-40B4-BE49-F238E27FC236}">
                    <a16:creationId xmlns:a16="http://schemas.microsoft.com/office/drawing/2014/main" id="{58FFBFBF-55F5-441D-991A-C47C18446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1298605" y="2283612"/>
                <a:ext cx="1557662" cy="144656"/>
              </a:xfrm>
              <a:prstGeom prst="rect">
                <a:avLst/>
              </a:prstGeom>
            </p:spPr>
          </p:pic>
        </p:grpSp>
        <p:grpSp>
          <p:nvGrpSpPr>
            <p:cNvPr id="14" name="그룹 1005">
              <a:extLst>
                <a:ext uri="{FF2B5EF4-FFF2-40B4-BE49-F238E27FC236}">
                  <a16:creationId xmlns:a16="http://schemas.microsoft.com/office/drawing/2014/main" id="{0EA48867-7285-4876-A638-AA9601EA53F6}"/>
                </a:ext>
              </a:extLst>
            </p:cNvPr>
            <p:cNvGrpSpPr/>
            <p:nvPr/>
          </p:nvGrpSpPr>
          <p:grpSpPr>
            <a:xfrm>
              <a:off x="2682480" y="1577109"/>
              <a:ext cx="144656" cy="1557662"/>
              <a:chOff x="2682480" y="1577109"/>
              <a:chExt cx="144656" cy="1557662"/>
            </a:xfrm>
          </p:grpSpPr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346536EE-3EC1-4471-9AD2-850902CEF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975977" y="2283612"/>
                <a:ext cx="1557662" cy="144656"/>
              </a:xfrm>
              <a:prstGeom prst="rect">
                <a:avLst/>
              </a:prstGeom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A054A5-5E42-417E-9820-5AB0A1A09D36}"/>
              </a:ext>
            </a:extLst>
          </p:cNvPr>
          <p:cNvSpPr txBox="1"/>
          <p:nvPr/>
        </p:nvSpPr>
        <p:spPr>
          <a:xfrm>
            <a:off x="1144562" y="3229356"/>
            <a:ext cx="9089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실패조건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(Game Over)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: </a:t>
            </a:r>
          </a:p>
          <a:p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                                 카메라의 시야에서 벗어나는 경우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</a:t>
            </a:r>
          </a:p>
          <a:p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                                 반복적으로 장애물과의 충돌해 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hp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가 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0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이 될 경우</a:t>
            </a:r>
          </a:p>
          <a:p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                                 상대방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(AI)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이 먼저 목적지에 도착할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22059-AC43-4D2C-A9BD-365FDBE76530}"/>
              </a:ext>
            </a:extLst>
          </p:cNvPr>
          <p:cNvSpPr txBox="1"/>
          <p:nvPr/>
        </p:nvSpPr>
        <p:spPr>
          <a:xfrm>
            <a:off x="1144562" y="5065813"/>
            <a:ext cx="603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성공 조건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(Game Clear)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: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상대방보다 먼저 목적지에 도착</a:t>
            </a:r>
          </a:p>
        </p:txBody>
      </p:sp>
    </p:spTree>
    <p:extLst>
      <p:ext uri="{BB962C8B-B14F-4D97-AF65-F5344CB8AC3E}">
        <p14:creationId xmlns:p14="http://schemas.microsoft.com/office/powerpoint/2010/main" val="210237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5600BDC0-299B-4801-9054-859BC488ED3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9524" y="-9524"/>
            <a:chExt cx="18304762" cy="10304762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519E6B5B-0C06-4EC5-A890-BD23320A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A3189CBB-B99B-4B87-BE98-7CDC4770F5A5}"/>
              </a:ext>
            </a:extLst>
          </p:cNvPr>
          <p:cNvGrpSpPr/>
          <p:nvPr/>
        </p:nvGrpSpPr>
        <p:grpSpPr>
          <a:xfrm>
            <a:off x="344213" y="402418"/>
            <a:ext cx="11335408" cy="6053164"/>
            <a:chOff x="582210" y="571429"/>
            <a:chExt cx="17121294" cy="9142857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1A39A114-6311-4960-9A15-A7B70942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210" y="571429"/>
              <a:ext cx="17121294" cy="9142857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854256-D3B0-4326-9372-9CA5C5DC5998}"/>
              </a:ext>
            </a:extLst>
          </p:cNvPr>
          <p:cNvGrpSpPr/>
          <p:nvPr/>
        </p:nvGrpSpPr>
        <p:grpSpPr>
          <a:xfrm>
            <a:off x="2182436" y="2979822"/>
            <a:ext cx="7153348" cy="2708999"/>
            <a:chOff x="2618371" y="3042594"/>
            <a:chExt cx="7153348" cy="270899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E26C537-9917-4A65-AA12-568676C0C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371" y="3042594"/>
              <a:ext cx="7153348" cy="2708999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040AEE9-DFF9-490D-A8C5-15068F25F4BD}"/>
                </a:ext>
              </a:extLst>
            </p:cNvPr>
            <p:cNvSpPr/>
            <p:nvPr/>
          </p:nvSpPr>
          <p:spPr>
            <a:xfrm>
              <a:off x="8208974" y="5496713"/>
              <a:ext cx="453763" cy="241128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9D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A7742E4-1E16-463A-8826-D14527B27A77}"/>
                </a:ext>
              </a:extLst>
            </p:cNvPr>
            <p:cNvSpPr/>
            <p:nvPr/>
          </p:nvSpPr>
          <p:spPr>
            <a:xfrm>
              <a:off x="9292962" y="5504736"/>
              <a:ext cx="453763" cy="241128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9D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60223E8-EC3D-4B35-A6FC-EF22F07C1DEF}"/>
                </a:ext>
              </a:extLst>
            </p:cNvPr>
            <p:cNvSpPr/>
            <p:nvPr/>
          </p:nvSpPr>
          <p:spPr>
            <a:xfrm>
              <a:off x="8750968" y="5263608"/>
              <a:ext cx="453763" cy="241128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9D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6099EB3-E6C7-4A39-B473-6B2242876F42}"/>
                </a:ext>
              </a:extLst>
            </p:cNvPr>
            <p:cNvSpPr/>
            <p:nvPr/>
          </p:nvSpPr>
          <p:spPr>
            <a:xfrm>
              <a:off x="8750968" y="5504736"/>
              <a:ext cx="453763" cy="241128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9D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01C374-3140-4499-B36C-46A991FC01DF}"/>
              </a:ext>
            </a:extLst>
          </p:cNvPr>
          <p:cNvSpPr txBox="1"/>
          <p:nvPr/>
        </p:nvSpPr>
        <p:spPr>
          <a:xfrm>
            <a:off x="1147991" y="1106407"/>
            <a:ext cx="422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게임 기본 </a:t>
            </a:r>
            <a:r>
              <a:rPr lang="ko-KR" altLang="en-US" sz="3200" dirty="0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rPr>
              <a:t>메커니즘</a:t>
            </a:r>
            <a:r>
              <a:rPr lang="ko-KR" altLang="en-US" sz="32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</a:t>
            </a:r>
            <a:r>
              <a:rPr lang="ko-KR" altLang="en-US" sz="28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C7DF2-A854-4F1C-9E9A-62591E936F03}"/>
              </a:ext>
            </a:extLst>
          </p:cNvPr>
          <p:cNvSpPr txBox="1"/>
          <p:nvPr/>
        </p:nvSpPr>
        <p:spPr>
          <a:xfrm>
            <a:off x="1144562" y="2223897"/>
            <a:ext cx="724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조작법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방향키로 캐릭터 이동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11B036-09D7-4A17-A909-0077DC29AFF0}"/>
              </a:ext>
            </a:extLst>
          </p:cNvPr>
          <p:cNvGrpSpPr/>
          <p:nvPr/>
        </p:nvGrpSpPr>
        <p:grpSpPr>
          <a:xfrm rot="5400000">
            <a:off x="2844863" y="-727448"/>
            <a:ext cx="822028" cy="4222631"/>
            <a:chOff x="2005108" y="1577109"/>
            <a:chExt cx="822028" cy="1557662"/>
          </a:xfrm>
        </p:grpSpPr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3C785D68-63E3-4868-8115-5A3AECD3B9FB}"/>
                </a:ext>
              </a:extLst>
            </p:cNvPr>
            <p:cNvGrpSpPr/>
            <p:nvPr/>
          </p:nvGrpSpPr>
          <p:grpSpPr>
            <a:xfrm>
              <a:off x="2005108" y="1577109"/>
              <a:ext cx="144656" cy="1557662"/>
              <a:chOff x="2005108" y="1577109"/>
              <a:chExt cx="144656" cy="1557662"/>
            </a:xfrm>
          </p:grpSpPr>
          <p:pic>
            <p:nvPicPr>
              <p:cNvPr id="13" name="Object 11">
                <a:extLst>
                  <a:ext uri="{FF2B5EF4-FFF2-40B4-BE49-F238E27FC236}">
                    <a16:creationId xmlns:a16="http://schemas.microsoft.com/office/drawing/2014/main" id="{58FFBFBF-55F5-441D-991A-C47C18446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6200000">
                <a:off x="1298605" y="2283612"/>
                <a:ext cx="1557662" cy="144656"/>
              </a:xfrm>
              <a:prstGeom prst="rect">
                <a:avLst/>
              </a:prstGeom>
            </p:spPr>
          </p:pic>
        </p:grpSp>
        <p:grpSp>
          <p:nvGrpSpPr>
            <p:cNvPr id="14" name="그룹 1005">
              <a:extLst>
                <a:ext uri="{FF2B5EF4-FFF2-40B4-BE49-F238E27FC236}">
                  <a16:creationId xmlns:a16="http://schemas.microsoft.com/office/drawing/2014/main" id="{0EA48867-7285-4876-A638-AA9601EA53F6}"/>
                </a:ext>
              </a:extLst>
            </p:cNvPr>
            <p:cNvGrpSpPr/>
            <p:nvPr/>
          </p:nvGrpSpPr>
          <p:grpSpPr>
            <a:xfrm>
              <a:off x="2682480" y="1577109"/>
              <a:ext cx="144656" cy="1557662"/>
              <a:chOff x="2682480" y="1577109"/>
              <a:chExt cx="144656" cy="1557662"/>
            </a:xfrm>
          </p:grpSpPr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346536EE-3EC1-4471-9AD2-850902CEF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975977" y="2283612"/>
                <a:ext cx="1557662" cy="144656"/>
              </a:xfrm>
              <a:prstGeom prst="rect">
                <a:avLst/>
              </a:prstGeom>
            </p:spPr>
          </p:pic>
        </p:grp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6AD7AD3-D773-49E0-9F61-F5393872009B}"/>
              </a:ext>
            </a:extLst>
          </p:cNvPr>
          <p:cNvCxnSpPr>
            <a:stCxn id="21" idx="3"/>
          </p:cNvCxnSpPr>
          <p:nvPr/>
        </p:nvCxnSpPr>
        <p:spPr>
          <a:xfrm>
            <a:off x="9310790" y="5562528"/>
            <a:ext cx="662549" cy="0"/>
          </a:xfrm>
          <a:prstGeom prst="straightConnector1">
            <a:avLst/>
          </a:prstGeom>
          <a:ln w="28575">
            <a:solidFill>
              <a:srgbClr val="9D5A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E0E80E-854A-4AD7-A4BF-8C27FF979DEB}"/>
              </a:ext>
            </a:extLst>
          </p:cNvPr>
          <p:cNvSpPr txBox="1"/>
          <p:nvPr/>
        </p:nvSpPr>
        <p:spPr>
          <a:xfrm>
            <a:off x="10103936" y="53778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73463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5600BDC0-299B-4801-9054-859BC488ED3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9524" y="-9524"/>
            <a:chExt cx="18304762" cy="10304762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519E6B5B-0C06-4EC5-A890-BD23320A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A3189CBB-B99B-4B87-BE98-7CDC4770F5A5}"/>
              </a:ext>
            </a:extLst>
          </p:cNvPr>
          <p:cNvGrpSpPr/>
          <p:nvPr/>
        </p:nvGrpSpPr>
        <p:grpSpPr>
          <a:xfrm>
            <a:off x="344213" y="402418"/>
            <a:ext cx="11335408" cy="6053164"/>
            <a:chOff x="582210" y="571429"/>
            <a:chExt cx="17121294" cy="9142857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1A39A114-6311-4960-9A15-A7B70942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210" y="571429"/>
              <a:ext cx="17121294" cy="914285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01C374-3140-4499-B36C-46A991FC01DF}"/>
              </a:ext>
            </a:extLst>
          </p:cNvPr>
          <p:cNvSpPr txBox="1"/>
          <p:nvPr/>
        </p:nvSpPr>
        <p:spPr>
          <a:xfrm>
            <a:off x="1147991" y="1106407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활용 기술 </a:t>
            </a:r>
            <a:r>
              <a:rPr lang="ko-KR" altLang="en-US" sz="28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소개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11B036-09D7-4A17-A909-0077DC29AFF0}"/>
              </a:ext>
            </a:extLst>
          </p:cNvPr>
          <p:cNvGrpSpPr/>
          <p:nvPr/>
        </p:nvGrpSpPr>
        <p:grpSpPr>
          <a:xfrm rot="5400000">
            <a:off x="2065113" y="52302"/>
            <a:ext cx="822028" cy="2663131"/>
            <a:chOff x="2005108" y="1577109"/>
            <a:chExt cx="822028" cy="1557662"/>
          </a:xfrm>
        </p:grpSpPr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3C785D68-63E3-4868-8115-5A3AECD3B9FB}"/>
                </a:ext>
              </a:extLst>
            </p:cNvPr>
            <p:cNvGrpSpPr/>
            <p:nvPr/>
          </p:nvGrpSpPr>
          <p:grpSpPr>
            <a:xfrm>
              <a:off x="2005108" y="1577109"/>
              <a:ext cx="144656" cy="1557662"/>
              <a:chOff x="2005108" y="1577109"/>
              <a:chExt cx="144656" cy="1557662"/>
            </a:xfrm>
          </p:grpSpPr>
          <p:pic>
            <p:nvPicPr>
              <p:cNvPr id="13" name="Object 11">
                <a:extLst>
                  <a:ext uri="{FF2B5EF4-FFF2-40B4-BE49-F238E27FC236}">
                    <a16:creationId xmlns:a16="http://schemas.microsoft.com/office/drawing/2014/main" id="{58FFBFBF-55F5-441D-991A-C47C18446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1298605" y="2283612"/>
                <a:ext cx="1557662" cy="144656"/>
              </a:xfrm>
              <a:prstGeom prst="rect">
                <a:avLst/>
              </a:prstGeom>
            </p:spPr>
          </p:pic>
        </p:grpSp>
        <p:grpSp>
          <p:nvGrpSpPr>
            <p:cNvPr id="14" name="그룹 1005">
              <a:extLst>
                <a:ext uri="{FF2B5EF4-FFF2-40B4-BE49-F238E27FC236}">
                  <a16:creationId xmlns:a16="http://schemas.microsoft.com/office/drawing/2014/main" id="{0EA48867-7285-4876-A638-AA9601EA53F6}"/>
                </a:ext>
              </a:extLst>
            </p:cNvPr>
            <p:cNvGrpSpPr/>
            <p:nvPr/>
          </p:nvGrpSpPr>
          <p:grpSpPr>
            <a:xfrm>
              <a:off x="2682480" y="1577109"/>
              <a:ext cx="144656" cy="1557662"/>
              <a:chOff x="2682480" y="1577109"/>
              <a:chExt cx="144656" cy="1557662"/>
            </a:xfrm>
          </p:grpSpPr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346536EE-3EC1-4471-9AD2-850902CEF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975977" y="2283612"/>
                <a:ext cx="1557662" cy="144656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D8A652-D9C2-411A-8C69-86D3EC23F312}"/>
              </a:ext>
            </a:extLst>
          </p:cNvPr>
          <p:cNvSpPr txBox="1"/>
          <p:nvPr/>
        </p:nvSpPr>
        <p:spPr>
          <a:xfrm>
            <a:off x="1144562" y="2142933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상대방이 목적지까지 도착할 수 있도록 하는 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ai</a:t>
            </a:r>
            <a:endParaRPr lang="ko-KR" altLang="en-US" dirty="0">
              <a:latin typeface="국립박물관문화재단클래식 Light" panose="02020603020101020101" pitchFamily="18" charset="-127"/>
              <a:ea typeface="국립박물관문화재단클래식 Light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6F782-7B57-4A0D-95FA-ED5BEB21541F}"/>
              </a:ext>
            </a:extLst>
          </p:cNvPr>
          <p:cNvSpPr txBox="1"/>
          <p:nvPr/>
        </p:nvSpPr>
        <p:spPr>
          <a:xfrm>
            <a:off x="1144562" y="2808676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장애물에 충돌 시 </a:t>
            </a:r>
            <a:r>
              <a:rPr lang="ko-KR" altLang="en-US" dirty="0" err="1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파티클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1A43A-9ACA-4C56-BB15-5001B275D0CC}"/>
              </a:ext>
            </a:extLst>
          </p:cNvPr>
          <p:cNvSpPr txBox="1"/>
          <p:nvPr/>
        </p:nvSpPr>
        <p:spPr>
          <a:xfrm>
            <a:off x="1177744" y="3474419"/>
            <a:ext cx="295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체력바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, Canvas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화면전환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589534-78CA-4513-BC33-8843A4D15DB0}"/>
              </a:ext>
            </a:extLst>
          </p:cNvPr>
          <p:cNvSpPr txBox="1"/>
          <p:nvPr/>
        </p:nvSpPr>
        <p:spPr>
          <a:xfrm>
            <a:off x="1159990" y="4140162"/>
            <a:ext cx="458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장애물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,</a:t>
            </a:r>
            <a:r>
              <a:rPr lang="ko-KR" altLang="en-US" dirty="0" err="1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파티클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 생성을 위한 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object pooling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3A817-FF9E-4C07-AD28-038F6EE7373D}"/>
              </a:ext>
            </a:extLst>
          </p:cNvPr>
          <p:cNvSpPr txBox="1"/>
          <p:nvPr/>
        </p:nvSpPr>
        <p:spPr>
          <a:xfrm>
            <a:off x="1144562" y="4805905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정해진 루트를 따라 이동하는 카메라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B2E759-3FD6-43FA-A672-2729E910D52E}"/>
              </a:ext>
            </a:extLst>
          </p:cNvPr>
          <p:cNvSpPr txBox="1"/>
          <p:nvPr/>
        </p:nvSpPr>
        <p:spPr>
          <a:xfrm>
            <a:off x="1144562" y="5471650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정해진 루트를 이동하는 인간형 장애물</a:t>
            </a:r>
          </a:p>
        </p:txBody>
      </p:sp>
    </p:spTree>
    <p:extLst>
      <p:ext uri="{BB962C8B-B14F-4D97-AF65-F5344CB8AC3E}">
        <p14:creationId xmlns:p14="http://schemas.microsoft.com/office/powerpoint/2010/main" val="360342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5600BDC0-299B-4801-9054-859BC488ED3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9524" y="-9524"/>
            <a:chExt cx="18304762" cy="10304762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519E6B5B-0C06-4EC5-A890-BD23320A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A3189CBB-B99B-4B87-BE98-7CDC4770F5A5}"/>
              </a:ext>
            </a:extLst>
          </p:cNvPr>
          <p:cNvGrpSpPr/>
          <p:nvPr/>
        </p:nvGrpSpPr>
        <p:grpSpPr>
          <a:xfrm>
            <a:off x="344213" y="402418"/>
            <a:ext cx="11335408" cy="6053164"/>
            <a:chOff x="582210" y="571429"/>
            <a:chExt cx="17121294" cy="9142857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1A39A114-6311-4960-9A15-A7B70942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210" y="571429"/>
              <a:ext cx="17121294" cy="914285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01C374-3140-4499-B36C-46A991FC01DF}"/>
              </a:ext>
            </a:extLst>
          </p:cNvPr>
          <p:cNvSpPr txBox="1"/>
          <p:nvPr/>
        </p:nvSpPr>
        <p:spPr>
          <a:xfrm>
            <a:off x="1147991" y="1106407"/>
            <a:ext cx="2637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개발 일정 </a:t>
            </a:r>
            <a:r>
              <a:rPr lang="ko-KR" altLang="en-US" sz="2800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소개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11B036-09D7-4A17-A909-0077DC29AFF0}"/>
              </a:ext>
            </a:extLst>
          </p:cNvPr>
          <p:cNvGrpSpPr/>
          <p:nvPr/>
        </p:nvGrpSpPr>
        <p:grpSpPr>
          <a:xfrm rot="5400000">
            <a:off x="2065113" y="52302"/>
            <a:ext cx="822028" cy="2663131"/>
            <a:chOff x="2005108" y="1577109"/>
            <a:chExt cx="822028" cy="1557662"/>
          </a:xfrm>
        </p:grpSpPr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3C785D68-63E3-4868-8115-5A3AECD3B9FB}"/>
                </a:ext>
              </a:extLst>
            </p:cNvPr>
            <p:cNvGrpSpPr/>
            <p:nvPr/>
          </p:nvGrpSpPr>
          <p:grpSpPr>
            <a:xfrm>
              <a:off x="2005108" y="1577109"/>
              <a:ext cx="144656" cy="1557662"/>
              <a:chOff x="2005108" y="1577109"/>
              <a:chExt cx="144656" cy="1557662"/>
            </a:xfrm>
          </p:grpSpPr>
          <p:pic>
            <p:nvPicPr>
              <p:cNvPr id="13" name="Object 11">
                <a:extLst>
                  <a:ext uri="{FF2B5EF4-FFF2-40B4-BE49-F238E27FC236}">
                    <a16:creationId xmlns:a16="http://schemas.microsoft.com/office/drawing/2014/main" id="{58FFBFBF-55F5-441D-991A-C47C18446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1298605" y="2283612"/>
                <a:ext cx="1557662" cy="144656"/>
              </a:xfrm>
              <a:prstGeom prst="rect">
                <a:avLst/>
              </a:prstGeom>
            </p:spPr>
          </p:pic>
        </p:grpSp>
        <p:grpSp>
          <p:nvGrpSpPr>
            <p:cNvPr id="14" name="그룹 1005">
              <a:extLst>
                <a:ext uri="{FF2B5EF4-FFF2-40B4-BE49-F238E27FC236}">
                  <a16:creationId xmlns:a16="http://schemas.microsoft.com/office/drawing/2014/main" id="{0EA48867-7285-4876-A638-AA9601EA53F6}"/>
                </a:ext>
              </a:extLst>
            </p:cNvPr>
            <p:cNvGrpSpPr/>
            <p:nvPr/>
          </p:nvGrpSpPr>
          <p:grpSpPr>
            <a:xfrm>
              <a:off x="2682480" y="1577109"/>
              <a:ext cx="144656" cy="1557662"/>
              <a:chOff x="2682480" y="1577109"/>
              <a:chExt cx="144656" cy="1557662"/>
            </a:xfrm>
          </p:grpSpPr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346536EE-3EC1-4471-9AD2-850902CEF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975977" y="2283612"/>
                <a:ext cx="1557662" cy="144656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E40A46-0EC2-48CA-9897-B3138904B0D5}"/>
              </a:ext>
            </a:extLst>
          </p:cNvPr>
          <p:cNvSpPr txBox="1"/>
          <p:nvPr/>
        </p:nvSpPr>
        <p:spPr>
          <a:xfrm>
            <a:off x="1144562" y="236095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1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주차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리소스 구하기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DA56C-E3F3-4901-865A-16FE8726EE2B}"/>
              </a:ext>
            </a:extLst>
          </p:cNvPr>
          <p:cNvSpPr txBox="1"/>
          <p:nvPr/>
        </p:nvSpPr>
        <p:spPr>
          <a:xfrm>
            <a:off x="1144562" y="3362586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2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주차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리소스 구하기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,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시작 화면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7E1D89-5955-417A-AB8A-D06CD268796D}"/>
              </a:ext>
            </a:extLst>
          </p:cNvPr>
          <p:cNvSpPr txBox="1"/>
          <p:nvPr/>
        </p:nvSpPr>
        <p:spPr>
          <a:xfrm>
            <a:off x="1144562" y="4364220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3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주차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플레이어 조작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C8245A-BBD4-4595-9AC4-ACD2318E03F7}"/>
              </a:ext>
            </a:extLst>
          </p:cNvPr>
          <p:cNvSpPr txBox="1"/>
          <p:nvPr/>
        </p:nvSpPr>
        <p:spPr>
          <a:xfrm>
            <a:off x="6426855" y="236095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4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주차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카메라 워킹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3DEE9F-A265-4700-B4C9-673F0024690C}"/>
              </a:ext>
            </a:extLst>
          </p:cNvPr>
          <p:cNvSpPr txBox="1"/>
          <p:nvPr/>
        </p:nvSpPr>
        <p:spPr>
          <a:xfrm>
            <a:off x="6426855" y="321185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5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주차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UI</a:t>
            </a:r>
            <a:endParaRPr lang="ko-KR" altLang="en-US" dirty="0">
              <a:latin typeface="국립박물관문화재단클래식 Light" panose="02020603020101020101" pitchFamily="18" charset="-127"/>
              <a:ea typeface="국립박물관문화재단클래식 Light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78616F-AD5A-4C1A-B44A-7238380AC8E9}"/>
              </a:ext>
            </a:extLst>
          </p:cNvPr>
          <p:cNvSpPr txBox="1"/>
          <p:nvPr/>
        </p:nvSpPr>
        <p:spPr>
          <a:xfrm>
            <a:off x="6426855" y="4062752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6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주차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~ 7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주차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장애물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4075F6-C33A-43F3-8037-367B6C6BB660}"/>
              </a:ext>
            </a:extLst>
          </p:cNvPr>
          <p:cNvSpPr txBox="1"/>
          <p:nvPr/>
        </p:nvSpPr>
        <p:spPr>
          <a:xfrm>
            <a:off x="6426855" y="4913652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D5A6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7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주차 중반 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~ 9</a:t>
            </a:r>
            <a:r>
              <a:rPr lang="ko-KR" altLang="en-US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주차</a:t>
            </a:r>
            <a:r>
              <a:rPr lang="en-US" altLang="ko-KR" dirty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: </a:t>
            </a:r>
            <a:r>
              <a:rPr lang="en-US" altLang="ko-KR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AI </a:t>
            </a:r>
            <a:r>
              <a:rPr lang="ko-KR" altLang="en-US" dirty="0">
                <a:latin typeface="국립박물관문화재단클래식 Light" panose="02020603020101020101" pitchFamily="18" charset="-127"/>
                <a:ea typeface="국립박물관문화재단클래식 Light" panose="02020603020101020101" pitchFamily="18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4241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228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Wingdings</vt:lpstr>
      <vt:lpstr>국립박물관문화재단클래식 Bold</vt:lpstr>
      <vt:lpstr>국립박물관문화재단클래식 Medium</vt:lpstr>
      <vt:lpstr>맑은 고딕</vt:lpstr>
      <vt:lpstr>Arial</vt:lpstr>
      <vt:lpstr>국립박물관문화재단클래식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혜원</dc:creator>
  <cp:lastModifiedBy>민 혜원</cp:lastModifiedBy>
  <cp:revision>17</cp:revision>
  <dcterms:created xsi:type="dcterms:W3CDTF">2020-10-14T09:49:12Z</dcterms:created>
  <dcterms:modified xsi:type="dcterms:W3CDTF">2020-10-19T11:40:45Z</dcterms:modified>
</cp:coreProperties>
</file>