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32"/>
  </p:notesMasterIdLst>
  <p:sldIdLst>
    <p:sldId id="256" r:id="rId2"/>
    <p:sldId id="288" r:id="rId3"/>
    <p:sldId id="287" r:id="rId4"/>
    <p:sldId id="286" r:id="rId5"/>
    <p:sldId id="285" r:id="rId6"/>
    <p:sldId id="284" r:id="rId7"/>
    <p:sldId id="294" r:id="rId8"/>
    <p:sldId id="293" r:id="rId9"/>
    <p:sldId id="296" r:id="rId10"/>
    <p:sldId id="295" r:id="rId11"/>
    <p:sldId id="289" r:id="rId12"/>
    <p:sldId id="330" r:id="rId13"/>
    <p:sldId id="331" r:id="rId14"/>
    <p:sldId id="332" r:id="rId15"/>
    <p:sldId id="333" r:id="rId16"/>
    <p:sldId id="303" r:id="rId17"/>
    <p:sldId id="302" r:id="rId18"/>
    <p:sldId id="329" r:id="rId19"/>
    <p:sldId id="328" r:id="rId20"/>
    <p:sldId id="260" r:id="rId21"/>
    <p:sldId id="273" r:id="rId22"/>
    <p:sldId id="261" r:id="rId23"/>
    <p:sldId id="262" r:id="rId24"/>
    <p:sldId id="263" r:id="rId25"/>
    <p:sldId id="334" r:id="rId26"/>
    <p:sldId id="259" r:id="rId27"/>
    <p:sldId id="335" r:id="rId28"/>
    <p:sldId id="336" r:id="rId29"/>
    <p:sldId id="337" r:id="rId30"/>
    <p:sldId id="258"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14681-AB76-4A6A-865E-C6020AA0F2A6}" v="20" dt="2021-05-10T13:18:34.890"/>
    <p1510:client id="{B68923E1-DE37-4C77-A22B-2C52C8D44811}" v="53" dt="2021-05-10T13:05:27.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139" autoAdjust="0"/>
  </p:normalViewPr>
  <p:slideViewPr>
    <p:cSldViewPr snapToGrid="0">
      <p:cViewPr varScale="1">
        <p:scale>
          <a:sx n="81" d="100"/>
          <a:sy n="81" d="100"/>
        </p:scale>
        <p:origin x="1902" y="9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5/19/2021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1206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72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2" name="Google Shape;222;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149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and Content">
  <p:cSld name="3_Title and Conten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9"/>
          <p:cNvSpPr txBox="1">
            <a:spLocks noGrp="1"/>
          </p:cNvSpPr>
          <p:nvPr>
            <p:ph type="body" idx="1"/>
          </p:nvPr>
        </p:nvSpPr>
        <p:spPr>
          <a:xfrm>
            <a:off x="4708408" y="153883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5" name="Google Shape;165;p9"/>
          <p:cNvSpPr txBox="1">
            <a:spLocks noGrp="1"/>
          </p:cNvSpPr>
          <p:nvPr>
            <p:ph type="body" idx="2"/>
          </p:nvPr>
        </p:nvSpPr>
        <p:spPr>
          <a:xfrm>
            <a:off x="351116" y="154035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9"/>
          <p:cNvSpPr txBox="1">
            <a:spLocks noGrp="1"/>
          </p:cNvSpPr>
          <p:nvPr>
            <p:ph type="body" idx="3"/>
          </p:nvPr>
        </p:nvSpPr>
        <p:spPr>
          <a:xfrm>
            <a:off x="4708408" y="4099159"/>
            <a:ext cx="4107743" cy="241682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Char char="•"/>
              <a:defRPr sz="2000"/>
            </a:lvl1pPr>
            <a:lvl2pPr marL="914400" lvl="1" indent="-342900" algn="l">
              <a:spcBef>
                <a:spcPts val="360"/>
              </a:spcBef>
              <a:spcAft>
                <a:spcPts val="0"/>
              </a:spcAft>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7" name="Google Shape;167;p9"/>
          <p:cNvSpPr txBox="1">
            <a:spLocks noGrp="1"/>
          </p:cNvSpPr>
          <p:nvPr>
            <p:ph type="body" idx="4"/>
          </p:nvPr>
        </p:nvSpPr>
        <p:spPr>
          <a:xfrm>
            <a:off x="351116" y="4100678"/>
            <a:ext cx="4113904" cy="2415307"/>
          </a:xfrm>
          <a:prstGeom prst="rect">
            <a:avLst/>
          </a:prstGeom>
          <a:noFill/>
          <a:ln>
            <a:noFill/>
          </a:ln>
        </p:spPr>
        <p:txBody>
          <a:bodyPr spcFirstLastPara="1" wrap="square" lIns="91425" tIns="45700" rIns="91425" bIns="45700" anchor="t" anchorCtr="0"/>
          <a:lstStyle>
            <a:lvl1pPr marL="457200" lvl="0" indent="-355600" algn="l">
              <a:spcBef>
                <a:spcPts val="400"/>
              </a:spcBef>
              <a:spcAft>
                <a:spcPts val="0"/>
              </a:spcAft>
              <a:buClr>
                <a:schemeClr val="accent1"/>
              </a:buClr>
              <a:buSzPts val="2000"/>
              <a:buFont typeface="Arial"/>
              <a:buChar char="•"/>
              <a:defRPr sz="2000"/>
            </a:lvl1pPr>
            <a:lvl2pPr marL="914400" lvl="1" indent="-342900" algn="l">
              <a:spcBef>
                <a:spcPts val="360"/>
              </a:spcBef>
              <a:spcAft>
                <a:spcPts val="0"/>
              </a:spcAft>
              <a:buClr>
                <a:schemeClr val="accent1"/>
              </a:buClr>
              <a:buSzPts val="1800"/>
              <a:buChar char="–"/>
              <a:defRPr sz="1800"/>
            </a:lvl2pPr>
            <a:lvl3pPr marL="1371600" lvl="2" indent="-330200" algn="l">
              <a:spcBef>
                <a:spcPts val="320"/>
              </a:spcBef>
              <a:spcAft>
                <a:spcPts val="0"/>
              </a:spcAft>
              <a:buSzPts val="1600"/>
              <a:buChar char="•"/>
              <a:defRPr sz="1600"/>
            </a:lvl3pPr>
            <a:lvl4pPr marL="1828800" lvl="3" indent="-317500" algn="l">
              <a:spcBef>
                <a:spcPts val="280"/>
              </a:spcBef>
              <a:spcAft>
                <a:spcPts val="0"/>
              </a:spcAft>
              <a:buSzPts val="1400"/>
              <a:buChar char="–"/>
              <a:defRPr sz="1400"/>
            </a:lvl4pPr>
            <a:lvl5pPr marL="2286000" lvl="4" indent="-304800" algn="l">
              <a:spcBef>
                <a:spcPts val="24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5673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 id="2147483706" r:id="rId14"/>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9/docs/api/overview-summary.html"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docs.oracle.com/javase/tutorial/essential/io/streams.html"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Java Continued</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sz="1400" dirty="0">
                <a:latin typeface="Courier New" panose="02070309020205020404" pitchFamily="49" charset="0"/>
                <a:cs typeface="Courier New" panose="02070309020205020404" pitchFamily="49" charset="0"/>
              </a:rPr>
              <a:t>package one;</a:t>
            </a:r>
          </a:p>
          <a:p>
            <a:pPr marL="182880" lvl="1" defTabSz="457200">
              <a:lnSpc>
                <a:spcPct val="90000"/>
              </a:lnSpc>
            </a:pPr>
            <a:r>
              <a:rPr lang="en-US" sz="1400"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sz="1400"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13"/>
                <a:ext cx="927000" cy="26601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55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7" y="4670760"/>
                <a:ext cx="512987"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47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6750" y="4535778"/>
                <a:ext cx="93600" cy="196885"/>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ea typeface="Courier New"/>
                <a:cs typeface="Courier New"/>
                <a:sym typeface="Courier New"/>
              </a:rPr>
              <a:t>can be used in place of </a:t>
            </a:r>
            <a:r>
              <a:rPr lang="en-US" dirty="0">
                <a:latin typeface="Courier New"/>
                <a:ea typeface="Courier New"/>
                <a:cs typeface="Courier New"/>
                <a:sym typeface="Courier New"/>
              </a:rPr>
              <a:t>-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194827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a:t>Background…</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Recall how we typically call/invoke an instance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System.out.println</a:t>
            </a:r>
            <a:r>
              <a:rPr lang="en-US" sz="140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daisy.bark</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73518" y="2152320"/>
            <a:ext cx="5858261" cy="1486426"/>
            <a:chOff x="2573518" y="2152320"/>
            <a:chExt cx="5858261"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116" y="3206732"/>
                  <a:ext cx="807480" cy="640440"/>
                </a:xfrm>
                <a:prstGeom prst="rect">
                  <a:avLst/>
                </a:prstGeom>
              </p:spPr>
            </p:pic>
          </mc:Fallback>
        </mc:AlternateContent>
      </p:grpSp>
    </p:spTree>
    <p:extLst>
      <p:ext uri="{BB962C8B-B14F-4D97-AF65-F5344CB8AC3E}">
        <p14:creationId xmlns:p14="http://schemas.microsoft.com/office/powerpoint/2010/main" val="6779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a:t>Now </a:t>
            </a:r>
            <a:r>
              <a:rPr lang="en-US" i="1"/>
              <a:t>this…</a:t>
            </a:r>
            <a:endParaRPr lang="en-US"/>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a:t>So what if we want the instructions in our method to affect the state of the object that the method is called on… </a:t>
            </a:r>
          </a:p>
          <a:p>
            <a:r>
              <a:rPr lang="en-US"/>
              <a:t>That’s why we have the </a:t>
            </a:r>
            <a:r>
              <a:rPr lang="en-US" i="1"/>
              <a:t>this </a:t>
            </a:r>
            <a:r>
              <a:rPr lang="en-US"/>
              <a:t>keyword- a reference to the current object. </a:t>
            </a:r>
          </a:p>
          <a:p>
            <a:r>
              <a:rPr lang="en-US"/>
              <a:t>So let’s see </a:t>
            </a:r>
            <a:r>
              <a:rPr lang="en-US" i="1"/>
              <a:t>this</a:t>
            </a:r>
            <a:r>
              <a:rPr lang="en-US"/>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7733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a:t>Let’s create a Dog class with an instance variable size. Let’s also create a grow method…</a:t>
            </a:r>
          </a:p>
          <a:p>
            <a:pPr lvl="1"/>
            <a:endParaRPr lang="en-US"/>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this.size</a:t>
            </a:r>
            <a:r>
              <a:rPr lang="en-US" sz="140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daisy.grow</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485151" y="2435524"/>
            <a:ext cx="6272459" cy="1644069"/>
            <a:chOff x="2573518" y="2152319"/>
            <a:chExt cx="6272459"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73518" y="2846895"/>
              <a:ext cx="3799002"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531892" y="4577719"/>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Then we </a:t>
            </a:r>
            <a:r>
              <a:rPr lang="en-US" i="1"/>
              <a:t>call </a:t>
            </a:r>
            <a:r>
              <a:rPr lang="en-US"/>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0681" y="3242619"/>
                  <a:ext cx="807480" cy="640440"/>
                </a:xfrm>
                <a:prstGeom prst="rect">
                  <a:avLst/>
                </a:prstGeom>
              </p:spPr>
            </p:pic>
          </mc:Fallback>
        </mc:AlternateContent>
      </p:grpSp>
    </p:spTree>
    <p:extLst>
      <p:ext uri="{BB962C8B-B14F-4D97-AF65-F5344CB8AC3E}">
        <p14:creationId xmlns:p14="http://schemas.microsoft.com/office/powerpoint/2010/main" val="17951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405950"/>
            <a:ext cx="8383980" cy="4525963"/>
          </a:xfrm>
        </p:spPr>
        <p:txBody>
          <a:bodyPr>
            <a:normAutofit lnSpcReduction="10000"/>
          </a:bodyPr>
          <a:lstStyle/>
          <a:p>
            <a:r>
              <a:rPr lang="en-US" sz="2000">
                <a:latin typeface="+mn-lt"/>
              </a:rPr>
              <a:t>If you are sitting there going- but couldn’t we have just said:</a:t>
            </a:r>
          </a:p>
          <a:p>
            <a:endParaRPr lang="en-US" sz="2000">
              <a:latin typeface="+mn-lt"/>
            </a:endParaRPr>
          </a:p>
          <a:p>
            <a:endParaRPr lang="en-US" sz="2000">
              <a:latin typeface="+mn-lt"/>
            </a:endParaRPr>
          </a:p>
          <a:p>
            <a:endParaRPr lang="en-US" sz="2000">
              <a:latin typeface="+mn-lt"/>
            </a:endParaRPr>
          </a:p>
          <a:p>
            <a:endParaRPr lang="en-US" sz="2000">
              <a:latin typeface="+mn-lt"/>
            </a:endParaRPr>
          </a:p>
          <a:p>
            <a:endParaRPr lang="en-US" sz="2000">
              <a:latin typeface="+mn-lt"/>
            </a:endParaRPr>
          </a:p>
          <a:p>
            <a:r>
              <a:rPr lang="en-US" sz="2000">
                <a:latin typeface="+mn-lt"/>
              </a:rPr>
              <a:t>You are correct. </a:t>
            </a:r>
          </a:p>
          <a:p>
            <a:r>
              <a:rPr lang="en-US" sz="2000">
                <a:latin typeface="+mn-lt"/>
              </a:rPr>
              <a:t>So then why? </a:t>
            </a:r>
          </a:p>
          <a:p>
            <a:r>
              <a:rPr lang="en-US" sz="2000">
                <a:latin typeface="+mn-lt"/>
              </a:rPr>
              <a:t>Using </a:t>
            </a:r>
            <a:r>
              <a:rPr lang="en-US" sz="2000" i="1">
                <a:latin typeface="+mn-lt"/>
              </a:rPr>
              <a:t>this</a:t>
            </a:r>
            <a:r>
              <a:rPr lang="en-US" sz="2000">
                <a:latin typeface="+mn-lt"/>
              </a:rPr>
              <a:t> makes it even more clear that you are referring to an instance variable. </a:t>
            </a:r>
          </a:p>
          <a:p>
            <a:r>
              <a:rPr lang="en-US" sz="2000">
                <a:latin typeface="+mn-lt"/>
              </a:rPr>
              <a:t>Also, we could have created a </a:t>
            </a:r>
            <a:r>
              <a:rPr lang="en-US" sz="2000" i="1">
                <a:latin typeface="+mn-lt"/>
              </a:rPr>
              <a:t>local size variable</a:t>
            </a:r>
            <a:r>
              <a:rPr lang="en-US" sz="200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1831853" y="1909336"/>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709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additive="base">
                                        <p:cTn id="7" dur="500" fill="hold"/>
                                        <p:tgtEl>
                                          <p:spTgt spid="5">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a:t>This </a:t>
            </a:r>
            <a:r>
              <a:rPr lang="en-US"/>
              <a:t>in action</a:t>
            </a:r>
            <a:endParaRPr lang="en-US" i="1"/>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void </a:t>
            </a:r>
            <a:r>
              <a:rPr lang="en-US" sz="1400" err="1">
                <a:latin typeface="Courier New" panose="02070309020205020404" pitchFamily="49" charset="0"/>
                <a:cs typeface="Courier New" panose="02070309020205020404" pitchFamily="49" charset="0"/>
              </a:rPr>
              <a:t>growToSize</a:t>
            </a:r>
            <a:r>
              <a:rPr lang="en-US" sz="140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this.size</a:t>
            </a:r>
            <a:r>
              <a:rPr lang="en-US" sz="140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public class </a:t>
            </a:r>
            <a:r>
              <a:rPr lang="en-US" sz="1400" err="1">
                <a:latin typeface="Courier New" panose="02070309020205020404" pitchFamily="49" charset="0"/>
                <a:cs typeface="Courier New" panose="02070309020205020404" pitchFamily="49" charset="0"/>
              </a:rPr>
              <a:t>TestDog</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public static void main(String[] </a:t>
            </a:r>
            <a:r>
              <a:rPr lang="en-US" sz="1400" err="1">
                <a:latin typeface="Courier New" panose="02070309020205020404" pitchFamily="49" charset="0"/>
                <a:cs typeface="Courier New" panose="02070309020205020404" pitchFamily="49" charset="0"/>
              </a:rPr>
              <a:t>args</a:t>
            </a:r>
            <a:r>
              <a:rPr lang="en-US" sz="140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daisy.growToSize</a:t>
            </a:r>
            <a:r>
              <a:rPr lang="en-US" sz="140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6090757" y="3068320"/>
            <a:ext cx="2032000" cy="955040"/>
          </a:xfrm>
          <a:prstGeom prst="accentCallout1">
            <a:avLst>
              <a:gd name="adj1" fmla="val 85417"/>
              <a:gd name="adj2" fmla="val -7091"/>
              <a:gd name="adj3" fmla="val -29380"/>
              <a:gd name="adj4" fmla="val -205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 we use the </a:t>
            </a:r>
            <a:r>
              <a:rPr lang="en-US" sz="1600" i="1" dirty="0"/>
              <a:t>this</a:t>
            </a:r>
            <a:r>
              <a:rPr lang="en-US" sz="1600" dirty="0"/>
              <a:t> keyword to refer to the actual size instance variable.</a:t>
            </a:r>
          </a:p>
        </p:txBody>
      </p:sp>
    </p:spTree>
    <p:extLst>
      <p:ext uri="{BB962C8B-B14F-4D97-AF65-F5344CB8AC3E}">
        <p14:creationId xmlns:p14="http://schemas.microsoft.com/office/powerpoint/2010/main" val="395456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1FD8-AEDA-4F38-9F5A-1C24BFB0866E}"/>
              </a:ext>
            </a:extLst>
          </p:cNvPr>
          <p:cNvSpPr>
            <a:spLocks noGrp="1"/>
          </p:cNvSpPr>
          <p:nvPr>
            <p:ph type="title"/>
          </p:nvPr>
        </p:nvSpPr>
        <p:spPr/>
        <p:txBody>
          <a:bodyPr/>
          <a:lstStyle/>
          <a:p>
            <a:r>
              <a:rPr lang="en-US"/>
              <a:t>Modules</a:t>
            </a:r>
          </a:p>
        </p:txBody>
      </p:sp>
      <p:sp>
        <p:nvSpPr>
          <p:cNvPr id="3" name="Text Placeholder 2">
            <a:extLst>
              <a:ext uri="{FF2B5EF4-FFF2-40B4-BE49-F238E27FC236}">
                <a16:creationId xmlns:a16="http://schemas.microsoft.com/office/drawing/2014/main" id="{7E133170-24FF-4EA3-9B84-2E6C7EE5D345}"/>
              </a:ext>
            </a:extLst>
          </p:cNvPr>
          <p:cNvSpPr>
            <a:spLocks noGrp="1"/>
          </p:cNvSpPr>
          <p:nvPr>
            <p:ph type="body" idx="1"/>
          </p:nvPr>
        </p:nvSpPr>
        <p:spPr/>
        <p:txBody>
          <a:bodyPr>
            <a:normAutofit lnSpcReduction="10000"/>
          </a:bodyPr>
          <a:lstStyle/>
          <a:p>
            <a:r>
              <a:rPr lang="en-US"/>
              <a:t>Java Platform Module System (JPMS) </a:t>
            </a:r>
          </a:p>
          <a:p>
            <a:r>
              <a:rPr lang="en-US"/>
              <a:t>Introduced with Java 9 </a:t>
            </a:r>
          </a:p>
          <a:p>
            <a:r>
              <a:rPr lang="en-US"/>
              <a:t>Collection of associated packages, resources, and a </a:t>
            </a:r>
            <a:r>
              <a:rPr lang="en-US" i="1"/>
              <a:t>module descriptor </a:t>
            </a:r>
          </a:p>
          <a:p>
            <a:r>
              <a:rPr lang="en-US" i="1"/>
              <a:t>Module descriptor specifies</a:t>
            </a:r>
          </a:p>
          <a:p>
            <a:pPr lvl="1"/>
            <a:r>
              <a:rPr lang="en-US" i="1"/>
              <a:t>Name of module </a:t>
            </a:r>
          </a:p>
          <a:p>
            <a:pPr lvl="1"/>
            <a:r>
              <a:rPr lang="en-US" i="1"/>
              <a:t>Dependencies </a:t>
            </a:r>
          </a:p>
          <a:p>
            <a:pPr lvl="2"/>
            <a:r>
              <a:rPr lang="en-US" i="1"/>
              <a:t>i.e. other modules that your module relies on </a:t>
            </a:r>
          </a:p>
          <a:p>
            <a:pPr lvl="1"/>
            <a:r>
              <a:rPr lang="en-US" i="1"/>
              <a:t>The packages available to other modules</a:t>
            </a:r>
          </a:p>
          <a:p>
            <a:pPr lvl="1"/>
            <a:r>
              <a:rPr lang="en-US"/>
              <a:t>And more…</a:t>
            </a:r>
          </a:p>
        </p:txBody>
      </p:sp>
      <p:sp>
        <p:nvSpPr>
          <p:cNvPr id="4" name="Slide Number Placeholder 3">
            <a:extLst>
              <a:ext uri="{FF2B5EF4-FFF2-40B4-BE49-F238E27FC236}">
                <a16:creationId xmlns:a16="http://schemas.microsoft.com/office/drawing/2014/main" id="{B0EABE2D-F0AF-4868-8723-54C0694DD0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33631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A765-4913-411C-BEC9-6B3DC71DB33B}"/>
              </a:ext>
            </a:extLst>
          </p:cNvPr>
          <p:cNvSpPr>
            <a:spLocks noGrp="1"/>
          </p:cNvSpPr>
          <p:nvPr>
            <p:ph type="title"/>
          </p:nvPr>
        </p:nvSpPr>
        <p:spPr/>
        <p:txBody>
          <a:bodyPr/>
          <a:lstStyle/>
          <a:p>
            <a:r>
              <a:rPr lang="en-US"/>
              <a:t>Module Descriptor </a:t>
            </a:r>
          </a:p>
        </p:txBody>
      </p:sp>
      <p:sp>
        <p:nvSpPr>
          <p:cNvPr id="3" name="Slide Number Placeholder 2">
            <a:extLst>
              <a:ext uri="{FF2B5EF4-FFF2-40B4-BE49-F238E27FC236}">
                <a16:creationId xmlns:a16="http://schemas.microsoft.com/office/drawing/2014/main" id="{95AF6963-5A19-4927-804F-05B2120596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Text Placeholder 4">
            <a:extLst>
              <a:ext uri="{FF2B5EF4-FFF2-40B4-BE49-F238E27FC236}">
                <a16:creationId xmlns:a16="http://schemas.microsoft.com/office/drawing/2014/main" id="{9BD14815-2ACA-413C-B8D0-509043F4E1EA}"/>
              </a:ext>
            </a:extLst>
          </p:cNvPr>
          <p:cNvSpPr>
            <a:spLocks noGrp="1"/>
          </p:cNvSpPr>
          <p:nvPr>
            <p:ph type="body" idx="2"/>
          </p:nvPr>
        </p:nvSpPr>
        <p:spPr>
          <a:xfrm>
            <a:off x="351116" y="1540359"/>
            <a:ext cx="8614386" cy="731502"/>
          </a:xfrm>
        </p:spPr>
        <p:txBody>
          <a:bodyPr/>
          <a:lstStyle/>
          <a:p>
            <a:r>
              <a:rPr lang="en-US" sz="2400"/>
              <a:t>Created from module-info.java</a:t>
            </a:r>
          </a:p>
          <a:p>
            <a:endParaRPr lang="en-US"/>
          </a:p>
        </p:txBody>
      </p:sp>
      <p:sp>
        <p:nvSpPr>
          <p:cNvPr id="7" name="Text Placeholder 6">
            <a:extLst>
              <a:ext uri="{FF2B5EF4-FFF2-40B4-BE49-F238E27FC236}">
                <a16:creationId xmlns:a16="http://schemas.microsoft.com/office/drawing/2014/main" id="{CDD3B6A1-3F65-4ADB-828C-43FB675EF91B}"/>
              </a:ext>
            </a:extLst>
          </p:cNvPr>
          <p:cNvSpPr>
            <a:spLocks noGrp="1"/>
          </p:cNvSpPr>
          <p:nvPr>
            <p:ph type="body" idx="4"/>
          </p:nvPr>
        </p:nvSpPr>
        <p:spPr>
          <a:xfrm>
            <a:off x="351117" y="4100678"/>
            <a:ext cx="3542154" cy="2415307"/>
          </a:xfrm>
        </p:spPr>
        <p:txBody>
          <a:bodyPr/>
          <a:lstStyle/>
          <a:p>
            <a:r>
              <a:rPr lang="en-US" sz="2400"/>
              <a:t>For our purposes though you can simply select </a:t>
            </a:r>
            <a:r>
              <a:rPr lang="en-US" sz="2400" i="1"/>
              <a:t>Don’t Create</a:t>
            </a:r>
          </a:p>
          <a:p>
            <a:endParaRPr lang="en-US"/>
          </a:p>
        </p:txBody>
      </p:sp>
      <p:pic>
        <p:nvPicPr>
          <p:cNvPr id="8" name="Picture 7">
            <a:extLst>
              <a:ext uri="{FF2B5EF4-FFF2-40B4-BE49-F238E27FC236}">
                <a16:creationId xmlns:a16="http://schemas.microsoft.com/office/drawing/2014/main" id="{BAC8CF01-F1A6-48AF-A228-B0A49A811850}"/>
              </a:ext>
            </a:extLst>
          </p:cNvPr>
          <p:cNvPicPr>
            <a:picLocks noChangeAspect="1"/>
          </p:cNvPicPr>
          <p:nvPr/>
        </p:nvPicPr>
        <p:blipFill>
          <a:blip r:embed="rId2"/>
          <a:stretch>
            <a:fillRect/>
          </a:stretch>
        </p:blipFill>
        <p:spPr>
          <a:xfrm>
            <a:off x="4194024" y="3893911"/>
            <a:ext cx="4771478" cy="2622074"/>
          </a:xfrm>
          <a:prstGeom prst="rect">
            <a:avLst/>
          </a:prstGeom>
        </p:spPr>
      </p:pic>
      <p:sp>
        <p:nvSpPr>
          <p:cNvPr id="11" name="Rectangle 10">
            <a:extLst>
              <a:ext uri="{FF2B5EF4-FFF2-40B4-BE49-F238E27FC236}">
                <a16:creationId xmlns:a16="http://schemas.microsoft.com/office/drawing/2014/main" id="{D3A38F0B-5A7C-4331-A2B2-BF3B76172F57}"/>
              </a:ext>
            </a:extLst>
          </p:cNvPr>
          <p:cNvSpPr/>
          <p:nvPr/>
        </p:nvSpPr>
        <p:spPr>
          <a:xfrm>
            <a:off x="919113" y="2056976"/>
            <a:ext cx="7305774" cy="159313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1400" dirty="0">
                <a:latin typeface="Courier New" panose="02070309020205020404" pitchFamily="49" charset="0"/>
                <a:cs typeface="Courier New" panose="02070309020205020404" pitchFamily="49" charset="0"/>
              </a:rPr>
              <a:t>module </a:t>
            </a:r>
            <a:r>
              <a:rPr lang="en-US" sz="1400" dirty="0" err="1">
                <a:latin typeface="Courier New" panose="02070309020205020404" pitchFamily="49" charset="0"/>
                <a:cs typeface="Courier New" panose="02070309020205020404" pitchFamily="49" charset="0"/>
              </a:rPr>
              <a:t>moduleName</a:t>
            </a:r>
            <a:r>
              <a:rPr lang="en-US" sz="1400" dirty="0">
                <a:latin typeface="Courier New" panose="02070309020205020404" pitchFamily="49" charset="0"/>
                <a:cs typeface="Courier New" panose="02070309020205020404" pitchFamily="49" charset="0"/>
              </a:rPr>
              <a:t>{</a:t>
            </a:r>
          </a:p>
          <a:p>
            <a:pPr lvl="2"/>
            <a:r>
              <a:rPr lang="en-US" sz="1400" dirty="0">
                <a:latin typeface="Courier New" panose="02070309020205020404" pitchFamily="49" charset="0"/>
                <a:cs typeface="Courier New" panose="02070309020205020404" pitchFamily="49" charset="0"/>
              </a:rPr>
              <a:t>	//module directives go in here </a:t>
            </a:r>
          </a:p>
          <a:p>
            <a:r>
              <a:rPr lang="en-US" sz="1400" dirty="0">
                <a:latin typeface="Courier New" panose="02070309020205020404" pitchFamily="49" charset="0"/>
                <a:cs typeface="Courier New" panose="02070309020205020404" pitchFamily="49" charset="0"/>
              </a:rPr>
              <a:t>	//technically all of these are optional</a:t>
            </a:r>
          </a:p>
          <a:p>
            <a:r>
              <a:rPr lang="en-US" sz="1400" dirty="0">
                <a:latin typeface="Courier New" panose="02070309020205020404" pitchFamily="49" charset="0"/>
                <a:cs typeface="Courier New" panose="02070309020205020404" pitchFamily="49" charset="0"/>
              </a:rPr>
              <a:t>	//you would specify things like</a:t>
            </a:r>
          </a:p>
          <a:p>
            <a:r>
              <a:rPr lang="en-US" sz="1400" dirty="0">
                <a:latin typeface="Courier New" panose="02070309020205020404" pitchFamily="49" charset="0"/>
                <a:cs typeface="Courier New" panose="02070309020205020404" pitchFamily="49" charset="0"/>
              </a:rPr>
              <a:t>	exports </a:t>
            </a:r>
            <a:r>
              <a:rPr lang="en-US" sz="1400" dirty="0" err="1">
                <a:latin typeface="Courier New" panose="02070309020205020404" pitchFamily="49" charset="0"/>
                <a:cs typeface="Courier New" panose="02070309020205020404" pitchFamily="49" charset="0"/>
              </a:rPr>
              <a:t>mypackage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requires </a:t>
            </a:r>
            <a:r>
              <a:rPr lang="en-US" sz="1400" dirty="0" err="1">
                <a:latin typeface="Courier New" panose="02070309020205020404" pitchFamily="49" charset="0"/>
                <a:cs typeface="Courier New" panose="02070309020205020404" pitchFamily="49" charset="0"/>
              </a:rPr>
              <a:t>modulesNeededInModuleName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201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Package Structure	</a:t>
            </a:r>
            <a:endParaRPr dirty="0"/>
          </a:p>
        </p:txBody>
      </p:sp>
      <p:sp>
        <p:nvSpPr>
          <p:cNvPr id="225" name="Google Shape;225;p17"/>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classes are stored in packages</a:t>
            </a:r>
          </a:p>
          <a:p>
            <a:pPr marL="342900" lvl="0" indent="-342900">
              <a:lnSpc>
                <a:spcPct val="90000"/>
              </a:lnSpc>
              <a:spcBef>
                <a:spcPts val="518"/>
              </a:spcBef>
              <a:buSzPts val="2590"/>
            </a:pPr>
            <a:r>
              <a:rPr lang="en-US" sz="2590" dirty="0"/>
              <a:t>Packages become nested folders</a:t>
            </a:r>
            <a:endParaRPr lang="en-US" dirty="0"/>
          </a:p>
          <a:p>
            <a:pPr marL="742950" lvl="1" indent="-285750">
              <a:lnSpc>
                <a:spcPct val="90000"/>
              </a:lnSpc>
              <a:spcBef>
                <a:spcPts val="444"/>
              </a:spcBef>
              <a:buSzPts val="2220"/>
            </a:pPr>
            <a:r>
              <a:rPr lang="en-US" sz="2220" dirty="0" err="1"/>
              <a:t>com.revature.example</a:t>
            </a:r>
            <a:r>
              <a:rPr lang="en-US" sz="2220" dirty="0"/>
              <a:t> → /com/</a:t>
            </a:r>
            <a:r>
              <a:rPr lang="en-US" sz="2220" dirty="0" err="1"/>
              <a:t>revature</a:t>
            </a:r>
            <a:r>
              <a:rPr lang="en-US" sz="2220" dirty="0"/>
              <a:t>/example</a:t>
            </a:r>
          </a:p>
          <a:p>
            <a:pPr marL="342900" lvl="0" indent="-342900">
              <a:lnSpc>
                <a:spcPct val="90000"/>
              </a:lnSpc>
              <a:spcBef>
                <a:spcPts val="518"/>
              </a:spcBef>
              <a:buSzPts val="2590"/>
            </a:pPr>
            <a:r>
              <a:rPr lang="en-US" sz="2400" dirty="0"/>
              <a:t>How do we specify what package we want our file to be in? </a:t>
            </a:r>
          </a:p>
          <a:p>
            <a:pPr marL="800100" lvl="1" indent="-342900">
              <a:lnSpc>
                <a:spcPct val="90000"/>
              </a:lnSpc>
              <a:spcBef>
                <a:spcPts val="518"/>
              </a:spcBef>
              <a:buSzPts val="2590"/>
            </a:pPr>
            <a:r>
              <a:rPr lang="en-US" sz="2200" dirty="0"/>
              <a:t>Add a line at the top of your java file</a:t>
            </a:r>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800100" lvl="1" indent="-342900">
              <a:lnSpc>
                <a:spcPct val="90000"/>
              </a:lnSpc>
              <a:spcBef>
                <a:spcPts val="518"/>
              </a:spcBef>
              <a:buSzPts val="2590"/>
            </a:pPr>
            <a:endParaRPr lang="en-US" sz="2200" dirty="0"/>
          </a:p>
          <a:p>
            <a:pPr marL="285750" indent="-285750">
              <a:lnSpc>
                <a:spcPct val="90000"/>
              </a:lnSpc>
              <a:spcBef>
                <a:spcPts val="444"/>
              </a:spcBef>
              <a:buSzPts val="2220"/>
            </a:pPr>
            <a:endParaRPr lang="en-US" sz="2400" dirty="0"/>
          </a:p>
          <a:p>
            <a:pPr marL="285750" indent="-285750">
              <a:lnSpc>
                <a:spcPct val="90000"/>
              </a:lnSpc>
              <a:spcBef>
                <a:spcPts val="444"/>
              </a:spcBef>
              <a:buSzPts val="2220"/>
            </a:pPr>
            <a:r>
              <a:rPr lang="en-US" sz="2400" dirty="0"/>
              <a:t>What if we don’t specify?</a:t>
            </a:r>
          </a:p>
          <a:p>
            <a:pPr marL="742950" lvl="1" indent="-285750">
              <a:lnSpc>
                <a:spcPct val="90000"/>
              </a:lnSpc>
              <a:spcBef>
                <a:spcPts val="444"/>
              </a:spcBef>
              <a:buSzPts val="2220"/>
            </a:pPr>
            <a:r>
              <a:rPr lang="en-US" sz="2200" dirty="0"/>
              <a:t>The class ends up in the default package</a:t>
            </a:r>
          </a:p>
          <a:p>
            <a:pPr marL="342900" lvl="0" indent="-342900" algn="l" rtl="0">
              <a:lnSpc>
                <a:spcPct val="90000"/>
              </a:lnSpc>
              <a:spcBef>
                <a:spcPts val="0"/>
              </a:spcBef>
              <a:spcAft>
                <a:spcPts val="0"/>
              </a:spcAft>
              <a:buSzPts val="2590"/>
              <a:buChar char="•"/>
            </a:pPr>
            <a:endParaRPr lang="en-US" sz="2590" dirty="0"/>
          </a:p>
          <a:p>
            <a:pPr marL="342900" lvl="0" indent="-342900" algn="l" rtl="0">
              <a:lnSpc>
                <a:spcPct val="90000"/>
              </a:lnSpc>
              <a:spcBef>
                <a:spcPts val="0"/>
              </a:spcBef>
              <a:spcAft>
                <a:spcPts val="0"/>
              </a:spcAft>
              <a:buSzPts val="2590"/>
              <a:buChar char="•"/>
            </a:pPr>
            <a:endParaRPr dirty="0"/>
          </a:p>
        </p:txBody>
      </p:sp>
      <p:sp>
        <p:nvSpPr>
          <p:cNvPr id="226" name="Google Shape;226;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5" name="Rectangle 4">
            <a:extLst>
              <a:ext uri="{FF2B5EF4-FFF2-40B4-BE49-F238E27FC236}">
                <a16:creationId xmlns:a16="http://schemas.microsoft.com/office/drawing/2014/main" id="{0D678738-F03D-47BA-9777-8ECDDB1E8122}"/>
              </a:ext>
            </a:extLst>
          </p:cNvPr>
          <p:cNvSpPr/>
          <p:nvPr/>
        </p:nvSpPr>
        <p:spPr>
          <a:xfrm>
            <a:off x="816983" y="3922579"/>
            <a:ext cx="7305774" cy="1309297"/>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sz="1600" dirty="0">
                <a:latin typeface="Courier New" panose="02070309020205020404" pitchFamily="49" charset="0"/>
                <a:cs typeface="Courier New" panose="02070309020205020404" pitchFamily="49" charset="0"/>
              </a:rPr>
              <a:t>package </a:t>
            </a:r>
            <a:r>
              <a:rPr lang="en-US" sz="1600" dirty="0" err="1">
                <a:latin typeface="Courier New" panose="02070309020205020404" pitchFamily="49" charset="0"/>
                <a:cs typeface="Courier New" panose="02070309020205020404" pitchFamily="49" charset="0"/>
              </a:rPr>
              <a:t>com.revature.example</a:t>
            </a:r>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public class </a:t>
            </a:r>
            <a:r>
              <a:rPr lang="en-US" sz="1600" dirty="0" err="1">
                <a:latin typeface="Courier New" panose="02070309020205020404" pitchFamily="49" charset="0"/>
                <a:cs typeface="Courier New" panose="02070309020205020404" pitchFamily="49" charset="0"/>
              </a:rPr>
              <a:t>MyClass</a:t>
            </a:r>
            <a:r>
              <a:rPr lang="en-US" sz="1600" dirty="0">
                <a:latin typeface="Courier New" panose="02070309020205020404" pitchFamily="49" charset="0"/>
                <a:cs typeface="Courier New" panose="02070309020205020404" pitchFamily="49" charset="0"/>
              </a:rPr>
              <a:t>{</a:t>
            </a:r>
          </a:p>
          <a:p>
            <a:pPr lvl="2"/>
            <a:r>
              <a:rPr lang="en-US" sz="1600" dirty="0">
                <a:latin typeface="Courier New" panose="02070309020205020404" pitchFamily="49" charset="0"/>
                <a:cs typeface="Courier New" panose="02070309020205020404" pitchFamily="49" charset="0"/>
              </a:rPr>
              <a:t>	…	</a:t>
            </a:r>
          </a:p>
          <a:p>
            <a:pPr lvl="2"/>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685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bg/>
                                          </p:spTgt>
                                        </p:tgtEl>
                                        <p:attrNameLst>
                                          <p:attrName>style.visibility</p:attrName>
                                        </p:attrNameLst>
                                      </p:cBhvr>
                                      <p:to>
                                        <p:strVal val="visible"/>
                                      </p:to>
                                    </p:set>
                                  </p:childTnLst>
                                </p:cTn>
                              </p:par>
                              <p:par>
                                <p:cTn id="27" presetID="1" presetClass="entr" presetSubtype="0" fill="hold" grpId="1" nodeType="withEffect">
                                  <p:stCondLst>
                                    <p:cond delay="0"/>
                                  </p:stCondLst>
                                  <p:iterate type="lt">
                                    <p:tmAbs val="0"/>
                                  </p:iterate>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iterate type="lt">
                                    <p:tmAbs val="0"/>
                                  </p:iterate>
                                  <p:childTnLst>
                                    <p:set>
                                      <p:cBhvr>
                                        <p:cTn id="32" dur="1" fill="hold">
                                          <p:stCondLst>
                                            <p:cond delay="0"/>
                                          </p:stCondLst>
                                        </p:cTn>
                                        <p:tgtEl>
                                          <p:spTgt spid="5">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0" end="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uiExpand="1" build="p"/>
      <p:bldP spid="5" grpId="0" animBg="1"/>
      <p:bldP spid="5" grpId="1" uiExpand="1"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D9F5-C0D5-4829-8B18-7E89C83A245D}"/>
              </a:ext>
            </a:extLst>
          </p:cNvPr>
          <p:cNvSpPr>
            <a:spLocks noGrp="1"/>
          </p:cNvSpPr>
          <p:nvPr>
            <p:ph type="title"/>
          </p:nvPr>
        </p:nvSpPr>
        <p:spPr/>
        <p:txBody>
          <a:bodyPr/>
          <a:lstStyle/>
          <a:p>
            <a:r>
              <a:rPr lang="en-US" dirty="0"/>
              <a:t>Packages Continued…</a:t>
            </a:r>
          </a:p>
        </p:txBody>
      </p:sp>
      <p:sp>
        <p:nvSpPr>
          <p:cNvPr id="3" name="Text Placeholder 2">
            <a:extLst>
              <a:ext uri="{FF2B5EF4-FFF2-40B4-BE49-F238E27FC236}">
                <a16:creationId xmlns:a16="http://schemas.microsoft.com/office/drawing/2014/main" id="{907E4FBF-DDE1-4DDE-A6CB-E3250BF3DC1E}"/>
              </a:ext>
            </a:extLst>
          </p:cNvPr>
          <p:cNvSpPr>
            <a:spLocks noGrp="1"/>
          </p:cNvSpPr>
          <p:nvPr>
            <p:ph type="body" idx="1"/>
          </p:nvPr>
        </p:nvSpPr>
        <p:spPr>
          <a:xfrm>
            <a:off x="380010" y="1302337"/>
            <a:ext cx="8383980" cy="4525963"/>
          </a:xfrm>
        </p:spPr>
        <p:txBody>
          <a:bodyPr>
            <a:normAutofit fontScale="92500" lnSpcReduction="10000"/>
          </a:bodyPr>
          <a:lstStyle/>
          <a:p>
            <a:pPr marL="285750" indent="-285750">
              <a:lnSpc>
                <a:spcPct val="90000"/>
              </a:lnSpc>
              <a:spcBef>
                <a:spcPts val="444"/>
              </a:spcBef>
              <a:buSzPts val="2220"/>
            </a:pPr>
            <a:r>
              <a:rPr lang="en-US" sz="2620" dirty="0"/>
              <a:t>What about String? Or </a:t>
            </a:r>
            <a:r>
              <a:rPr lang="en-US" sz="2620" dirty="0" err="1"/>
              <a:t>System.out.println</a:t>
            </a:r>
            <a:r>
              <a:rPr lang="en-US" sz="2620" dirty="0"/>
              <a:t>()?</a:t>
            </a:r>
          </a:p>
          <a:p>
            <a:pPr marL="742950" lvl="1" indent="-285750">
              <a:lnSpc>
                <a:spcPct val="90000"/>
              </a:lnSpc>
              <a:spcBef>
                <a:spcPts val="444"/>
              </a:spcBef>
              <a:buSzPts val="2220"/>
            </a:pPr>
            <a:r>
              <a:rPr lang="en-US" sz="2220" dirty="0"/>
              <a:t>They come from </a:t>
            </a:r>
            <a:r>
              <a:rPr lang="en-US" sz="2220" dirty="0" err="1"/>
              <a:t>java.lang</a:t>
            </a:r>
            <a:endParaRPr lang="en-US" sz="2220" dirty="0"/>
          </a:p>
          <a:p>
            <a:pPr marL="742950" lvl="1" indent="-285750">
              <a:lnSpc>
                <a:spcPct val="90000"/>
              </a:lnSpc>
              <a:spcBef>
                <a:spcPts val="444"/>
              </a:spcBef>
              <a:buSzPts val="2220"/>
            </a:pPr>
            <a:r>
              <a:rPr lang="en-US" sz="2220" dirty="0"/>
              <a:t>We have access to </a:t>
            </a:r>
            <a:r>
              <a:rPr lang="en-US" sz="2220" dirty="0" err="1"/>
              <a:t>java.lang</a:t>
            </a:r>
            <a:r>
              <a:rPr lang="en-US" sz="2220" dirty="0"/>
              <a:t> and our current package by default  </a:t>
            </a:r>
          </a:p>
          <a:p>
            <a:pPr marL="342900" lvl="0" indent="-342900">
              <a:lnSpc>
                <a:spcPct val="90000"/>
              </a:lnSpc>
              <a:spcBef>
                <a:spcPts val="518"/>
              </a:spcBef>
              <a:buSzPts val="2590"/>
            </a:pPr>
            <a:r>
              <a:rPr lang="en-US" sz="2590" dirty="0"/>
              <a:t>Java libraries and frameworks from other packages are “imported” by package or by class.</a:t>
            </a:r>
            <a:endParaRPr lang="en-US" dirty="0"/>
          </a:p>
          <a:p>
            <a:pPr marL="742950" lvl="1" indent="-285750">
              <a:lnSpc>
                <a:spcPct val="90000"/>
              </a:lnSpc>
              <a:spcBef>
                <a:spcPts val="444"/>
              </a:spcBef>
              <a:buSzPts val="2220"/>
            </a:pPr>
            <a:r>
              <a:rPr lang="en-US" sz="2220" dirty="0"/>
              <a:t>import </a:t>
            </a:r>
            <a:r>
              <a:rPr lang="en-US" sz="2220" dirty="0" err="1"/>
              <a:t>java.util</a:t>
            </a:r>
            <a:r>
              <a:rPr lang="en-US" sz="2220" dirty="0"/>
              <a:t>.*;</a:t>
            </a:r>
            <a:endParaRPr lang="en-US" dirty="0"/>
          </a:p>
          <a:p>
            <a:pPr marL="742950" lvl="1" indent="-285750">
              <a:lnSpc>
                <a:spcPct val="90000"/>
              </a:lnSpc>
              <a:spcBef>
                <a:spcPts val="444"/>
              </a:spcBef>
              <a:buSzPts val="2220"/>
            </a:pPr>
            <a:r>
              <a:rPr lang="en-US" sz="2220" dirty="0"/>
              <a:t>import </a:t>
            </a:r>
            <a:r>
              <a:rPr lang="en-US" sz="2220" dirty="0" err="1"/>
              <a:t>java.util.ArrayList</a:t>
            </a:r>
            <a:r>
              <a:rPr lang="en-US" sz="2220" dirty="0"/>
              <a:t>;</a:t>
            </a:r>
            <a:endParaRPr lang="en-US" dirty="0"/>
          </a:p>
          <a:p>
            <a:pPr marL="742950" lvl="1" indent="-285750">
              <a:lnSpc>
                <a:spcPct val="90000"/>
              </a:lnSpc>
              <a:spcBef>
                <a:spcPts val="444"/>
              </a:spcBef>
              <a:buSzPts val="2220"/>
            </a:pPr>
            <a:r>
              <a:rPr lang="en-US" sz="2220" dirty="0"/>
              <a:t>This prevents name confusion (</a:t>
            </a:r>
            <a:r>
              <a:rPr lang="en-US" sz="2220" dirty="0" err="1"/>
              <a:t>java.util.Date</a:t>
            </a:r>
            <a:r>
              <a:rPr lang="en-US" sz="2220" dirty="0"/>
              <a:t> vs </a:t>
            </a:r>
            <a:r>
              <a:rPr lang="en-US" sz="2220" dirty="0" err="1"/>
              <a:t>java.sql.Date</a:t>
            </a:r>
            <a:r>
              <a:rPr lang="en-US" sz="2220" dirty="0"/>
              <a:t>)</a:t>
            </a:r>
            <a:endParaRPr lang="en-US" sz="2400" dirty="0"/>
          </a:p>
          <a:p>
            <a:pPr marL="342900" indent="-342900">
              <a:lnSpc>
                <a:spcPct val="90000"/>
              </a:lnSpc>
              <a:spcBef>
                <a:spcPts val="518"/>
              </a:spcBef>
              <a:buSzPts val="2590"/>
            </a:pPr>
            <a:r>
              <a:rPr lang="en-US" sz="2190" dirty="0"/>
              <a:t>P</a:t>
            </a:r>
            <a:r>
              <a:rPr lang="en-US" sz="2400" dirty="0"/>
              <a:t>ackage + Class name = “fully qualified class name”</a:t>
            </a:r>
          </a:p>
          <a:p>
            <a:pPr marL="800100" lvl="1" indent="-342900">
              <a:lnSpc>
                <a:spcPct val="90000"/>
              </a:lnSpc>
              <a:spcBef>
                <a:spcPts val="518"/>
              </a:spcBef>
              <a:buSzPts val="2590"/>
            </a:pPr>
            <a:r>
              <a:rPr lang="en-US" sz="2000" dirty="0" err="1"/>
              <a:t>com.revature.example.MyClass</a:t>
            </a:r>
            <a:r>
              <a:rPr lang="en-US" sz="2000" dirty="0"/>
              <a:t> </a:t>
            </a:r>
          </a:p>
          <a:p>
            <a:pPr marL="342900" indent="-342900">
              <a:lnSpc>
                <a:spcPct val="90000"/>
              </a:lnSpc>
              <a:spcBef>
                <a:spcPts val="518"/>
              </a:spcBef>
              <a:buSzPts val="2590"/>
            </a:pPr>
            <a:r>
              <a:rPr lang="en-US" dirty="0"/>
              <a:t>When we use the fully qualified class name we don’t have to import our class  </a:t>
            </a:r>
          </a:p>
          <a:p>
            <a:pPr marL="342900" indent="-342900">
              <a:lnSpc>
                <a:spcPct val="90000"/>
              </a:lnSpc>
              <a:spcBef>
                <a:spcPts val="518"/>
              </a:spcBef>
              <a:buSzPts val="2590"/>
            </a:pPr>
            <a:endParaRPr lang="en-US" sz="2400" dirty="0"/>
          </a:p>
          <a:p>
            <a:pPr marL="342900" lvl="0" indent="-342900">
              <a:lnSpc>
                <a:spcPct val="90000"/>
              </a:lnSpc>
              <a:spcBef>
                <a:spcPts val="518"/>
              </a:spcBef>
              <a:buSzPts val="2590"/>
            </a:pPr>
            <a:endParaRPr lang="en-US" sz="2590" dirty="0"/>
          </a:p>
          <a:p>
            <a:pPr marL="342900" lvl="0" indent="-342900">
              <a:lnSpc>
                <a:spcPct val="90000"/>
              </a:lnSpc>
              <a:spcBef>
                <a:spcPts val="518"/>
              </a:spcBef>
              <a:buSzPts val="2590"/>
            </a:pPr>
            <a:endParaRPr lang="en-US" dirty="0"/>
          </a:p>
          <a:p>
            <a:endParaRPr lang="en-US" dirty="0"/>
          </a:p>
        </p:txBody>
      </p:sp>
      <p:sp>
        <p:nvSpPr>
          <p:cNvPr id="4" name="Slide Number Placeholder 3">
            <a:extLst>
              <a:ext uri="{FF2B5EF4-FFF2-40B4-BE49-F238E27FC236}">
                <a16:creationId xmlns:a16="http://schemas.microsoft.com/office/drawing/2014/main" id="{B1AEA075-E4AA-4126-B7AB-0FB4FC6422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45927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159F-2AB6-488C-8F7B-2B9032141817}"/>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E73CB89E-F46C-4F07-A0F3-BC663B68C555}"/>
              </a:ext>
            </a:extLst>
          </p:cNvPr>
          <p:cNvSpPr>
            <a:spLocks noGrp="1"/>
          </p:cNvSpPr>
          <p:nvPr>
            <p:ph type="body" idx="1"/>
          </p:nvPr>
        </p:nvSpPr>
        <p:spPr/>
        <p:txBody>
          <a:bodyPr/>
          <a:lstStyle/>
          <a:p>
            <a:r>
              <a:rPr lang="en-US" sz="2400" dirty="0"/>
              <a:t>Let’s say we were creating a program for an animal shelter – in this shelter we have a number of dogs. We want a program to model these dogs. </a:t>
            </a:r>
          </a:p>
          <a:p>
            <a:r>
              <a:rPr lang="en-US" sz="2400" dirty="0"/>
              <a:t>Each dog in our shelter has certain characteristics</a:t>
            </a:r>
          </a:p>
          <a:p>
            <a:endParaRPr lang="en-US" sz="2400" dirty="0"/>
          </a:p>
        </p:txBody>
      </p:sp>
      <p:sp>
        <p:nvSpPr>
          <p:cNvPr id="4" name="Slide Number Placeholder 3">
            <a:extLst>
              <a:ext uri="{FF2B5EF4-FFF2-40B4-BE49-F238E27FC236}">
                <a16:creationId xmlns:a16="http://schemas.microsoft.com/office/drawing/2014/main" id="{55F13088-ECD9-4E90-B141-418018814D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6" name="Graphic 5" descr="Dog">
            <a:extLst>
              <a:ext uri="{FF2B5EF4-FFF2-40B4-BE49-F238E27FC236}">
                <a16:creationId xmlns:a16="http://schemas.microsoft.com/office/drawing/2014/main" id="{C230557F-C4AB-4B4B-BB83-BA1732DD8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3761" y="3889470"/>
            <a:ext cx="1914525" cy="1914525"/>
          </a:xfrm>
          <a:prstGeom prst="rect">
            <a:avLst/>
          </a:prstGeom>
        </p:spPr>
      </p:pic>
      <p:sp>
        <p:nvSpPr>
          <p:cNvPr id="7" name="TextBox 6">
            <a:extLst>
              <a:ext uri="{FF2B5EF4-FFF2-40B4-BE49-F238E27FC236}">
                <a16:creationId xmlns:a16="http://schemas.microsoft.com/office/drawing/2014/main" id="{AD79703D-F618-4C76-8007-B19CAF761C1E}"/>
              </a:ext>
            </a:extLst>
          </p:cNvPr>
          <p:cNvSpPr txBox="1"/>
          <p:nvPr/>
        </p:nvSpPr>
        <p:spPr>
          <a:xfrm>
            <a:off x="4497177" y="3507904"/>
            <a:ext cx="1342034" cy="2677656"/>
          </a:xfrm>
          <a:prstGeom prst="rect">
            <a:avLst/>
          </a:prstGeom>
          <a:noFill/>
        </p:spPr>
        <p:txBody>
          <a:bodyPr wrap="square" rtlCol="0">
            <a:spAutoFit/>
          </a:bodyPr>
          <a:lstStyle/>
          <a:p>
            <a:r>
              <a:rPr lang="en-US" sz="2400" dirty="0">
                <a:latin typeface="Segoe Print" panose="02000600000000000000" pitchFamily="2" charset="0"/>
              </a:rPr>
              <a:t>name </a:t>
            </a:r>
          </a:p>
          <a:p>
            <a:endParaRPr lang="en-US" sz="2400" dirty="0">
              <a:latin typeface="Segoe Print" panose="02000600000000000000" pitchFamily="2" charset="0"/>
            </a:endParaRPr>
          </a:p>
          <a:p>
            <a:r>
              <a:rPr lang="en-US" sz="2400" dirty="0">
                <a:latin typeface="Segoe Print" panose="02000600000000000000" pitchFamily="2" charset="0"/>
              </a:rPr>
              <a:t>weight </a:t>
            </a:r>
          </a:p>
          <a:p>
            <a:endParaRPr lang="en-US" sz="2400" dirty="0">
              <a:latin typeface="Segoe Print" panose="02000600000000000000" pitchFamily="2" charset="0"/>
            </a:endParaRPr>
          </a:p>
          <a:p>
            <a:r>
              <a:rPr lang="en-US" sz="2400" dirty="0">
                <a:latin typeface="Segoe Print" panose="02000600000000000000" pitchFamily="2" charset="0"/>
              </a:rPr>
              <a:t>breed </a:t>
            </a:r>
          </a:p>
          <a:p>
            <a:endParaRPr lang="en-US" sz="2400" dirty="0">
              <a:latin typeface="Segoe Print" panose="02000600000000000000" pitchFamily="2" charset="0"/>
            </a:endParaRPr>
          </a:p>
          <a:p>
            <a:r>
              <a:rPr lang="en-US" sz="2400" dirty="0">
                <a:latin typeface="Segoe Print" panose="02000600000000000000" pitchFamily="2" charset="0"/>
              </a:rPr>
              <a:t>age </a:t>
            </a:r>
          </a:p>
        </p:txBody>
      </p:sp>
      <p:sp>
        <p:nvSpPr>
          <p:cNvPr id="12" name="Straight Arrow Connector 11">
            <a:extLst>
              <a:ext uri="{FF2B5EF4-FFF2-40B4-BE49-F238E27FC236}">
                <a16:creationId xmlns:a16="http://schemas.microsoft.com/office/drawing/2014/main" id="{129AFF41-64E4-4CF0-83B4-1D3C335BD420}"/>
              </a:ext>
            </a:extLst>
          </p:cNvPr>
          <p:cNvSpPr/>
          <p:nvPr/>
        </p:nvSpPr>
        <p:spPr>
          <a:xfrm rot="9240511">
            <a:off x="3108123" y="4089600"/>
            <a:ext cx="1463040" cy="0"/>
          </a:xfrm>
          <a:prstGeom prst="straightConnector1">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1" name="Straight Connector 30">
            <a:extLst>
              <a:ext uri="{FF2B5EF4-FFF2-40B4-BE49-F238E27FC236}">
                <a16:creationId xmlns:a16="http://schemas.microsoft.com/office/drawing/2014/main" id="{179211C2-5A36-4A6D-AB3C-28A9247BDA76}"/>
              </a:ext>
            </a:extLst>
          </p:cNvPr>
          <p:cNvSpPr/>
          <p:nvPr/>
        </p:nvSpPr>
        <p:spPr>
          <a:xfrm rot="10800000">
            <a:off x="3182108" y="4850578"/>
            <a:ext cx="1358211" cy="2920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2" name="Straight Connector 31">
            <a:extLst>
              <a:ext uri="{FF2B5EF4-FFF2-40B4-BE49-F238E27FC236}">
                <a16:creationId xmlns:a16="http://schemas.microsoft.com/office/drawing/2014/main" id="{2478532B-6CFC-4253-B1FF-FED1F50B2E10}"/>
              </a:ext>
            </a:extLst>
          </p:cNvPr>
          <p:cNvSpPr/>
          <p:nvPr/>
        </p:nvSpPr>
        <p:spPr>
          <a:xfrm rot="10800000" flipV="1">
            <a:off x="3225252" y="4481207"/>
            <a:ext cx="1315068" cy="107124"/>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3" name="Straight Connector 32">
            <a:extLst>
              <a:ext uri="{FF2B5EF4-FFF2-40B4-BE49-F238E27FC236}">
                <a16:creationId xmlns:a16="http://schemas.microsoft.com/office/drawing/2014/main" id="{A3B3CDD6-F335-43EF-B64D-0A8F02F411B3}"/>
              </a:ext>
            </a:extLst>
          </p:cNvPr>
          <p:cNvSpPr/>
          <p:nvPr/>
        </p:nvSpPr>
        <p:spPr>
          <a:xfrm rot="10800000">
            <a:off x="3077280" y="5142600"/>
            <a:ext cx="1392932" cy="732422"/>
          </a:xfrm>
          <a:prstGeom prst="line">
            <a:avLst/>
          </a:prstGeom>
          <a:solidFill>
            <a:srgbClr val="000000">
              <a:alpha val="5000"/>
            </a:srgbClr>
          </a:solidFill>
          <a:ln w="18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pPr algn="ctr"/>
            <a:endParaRPr lang="en-US">
              <a:solidFill>
                <a:srgbClr val="000000"/>
              </a:solidFill>
            </a:endParaRPr>
          </a:p>
        </p:txBody>
      </p:sp>
      <p:sp>
        <p:nvSpPr>
          <p:cNvPr id="30" name="TextBox 29">
            <a:extLst>
              <a:ext uri="{FF2B5EF4-FFF2-40B4-BE49-F238E27FC236}">
                <a16:creationId xmlns:a16="http://schemas.microsoft.com/office/drawing/2014/main" id="{B6441A9F-71C9-4FA0-AF26-38C42EA8A56F}"/>
              </a:ext>
            </a:extLst>
          </p:cNvPr>
          <p:cNvSpPr txBox="1"/>
          <p:nvPr/>
        </p:nvSpPr>
        <p:spPr>
          <a:xfrm>
            <a:off x="5796068" y="3332962"/>
            <a:ext cx="2657101" cy="1785104"/>
          </a:xfrm>
          <a:prstGeom prst="rect">
            <a:avLst/>
          </a:prstGeom>
          <a:noFill/>
        </p:spPr>
        <p:txBody>
          <a:bodyPr wrap="square" rtlCol="0">
            <a:spAutoFit/>
          </a:bodyPr>
          <a:lstStyle/>
          <a:p>
            <a:pPr marL="457200" lvl="0" indent="-406400">
              <a:spcBef>
                <a:spcPts val="560"/>
              </a:spcBef>
              <a:buClr>
                <a:srgbClr val="F36A25"/>
              </a:buClr>
              <a:buSzPts val="2800"/>
              <a:buFont typeface="Arial"/>
              <a:buChar char="•"/>
            </a:pPr>
            <a:r>
              <a:rPr lang="en-US" sz="2400" dirty="0">
                <a:solidFill>
                  <a:srgbClr val="474C55"/>
                </a:solidFill>
              </a:rPr>
              <a:t>As well as certain behaviors like barking</a:t>
            </a:r>
          </a:p>
          <a:p>
            <a:endParaRPr lang="en-US" dirty="0"/>
          </a:p>
        </p:txBody>
      </p:sp>
      <p:sp>
        <p:nvSpPr>
          <p:cNvPr id="5" name="Speech Bubble: Oval 4">
            <a:extLst>
              <a:ext uri="{FF2B5EF4-FFF2-40B4-BE49-F238E27FC236}">
                <a16:creationId xmlns:a16="http://schemas.microsoft.com/office/drawing/2014/main" id="{D3D7E7EF-08BB-466A-8486-518610950AD8}"/>
              </a:ext>
            </a:extLst>
          </p:cNvPr>
          <p:cNvSpPr/>
          <p:nvPr/>
        </p:nvSpPr>
        <p:spPr>
          <a:xfrm flipH="1">
            <a:off x="1349961" y="3417756"/>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spTree>
    <p:extLst>
      <p:ext uri="{BB962C8B-B14F-4D97-AF65-F5344CB8AC3E}">
        <p14:creationId xmlns:p14="http://schemas.microsoft.com/office/powerpoint/2010/main" val="245482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wd">
                                    <p:tmAbs val="500"/>
                                  </p:iterate>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500"/>
                                  </p:iterate>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wd">
                                    <p:tmAbs val="500"/>
                                  </p:iterate>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12" grpId="0" animBg="1"/>
      <p:bldP spid="31" grpId="0" animBg="1"/>
      <p:bldP spid="32" grpId="0" animBg="1"/>
      <p:bldP spid="33" grpId="0" animBg="1"/>
      <p:bldP spid="30"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Strings</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Most commonly used class</a:t>
            </a:r>
          </a:p>
          <a:p>
            <a:pPr marL="342900" lvl="0" indent="-342900" algn="l" rtl="0">
              <a:spcBef>
                <a:spcPts val="0"/>
              </a:spcBef>
              <a:spcAft>
                <a:spcPts val="0"/>
              </a:spcAft>
              <a:buSzPts val="2800"/>
              <a:buChar char="•"/>
            </a:pPr>
            <a:r>
              <a:rPr lang="en-US" dirty="0"/>
              <a:t>Immutable</a:t>
            </a:r>
          </a:p>
          <a:p>
            <a:pPr marL="342900" lvl="0" indent="-342900" algn="l" rtl="0">
              <a:spcBef>
                <a:spcPts val="0"/>
              </a:spcBef>
              <a:spcAft>
                <a:spcPts val="0"/>
              </a:spcAft>
              <a:buSzPts val="2800"/>
              <a:buChar char="•"/>
            </a:pPr>
            <a:r>
              <a:rPr lang="en-US" dirty="0"/>
              <a:t>Can be created through two notations, both behave differently:</a:t>
            </a:r>
            <a:endParaRPr dirty="0"/>
          </a:p>
          <a:p>
            <a:pPr marL="742950" lvl="1" indent="-285750" algn="l" rtl="0">
              <a:spcBef>
                <a:spcPts val="360"/>
              </a:spcBef>
              <a:spcAft>
                <a:spcPts val="0"/>
              </a:spcAft>
              <a:buSzPts val="1800"/>
              <a:buChar char="–"/>
            </a:pPr>
            <a:r>
              <a:rPr lang="en-US" sz="1800" dirty="0">
                <a:latin typeface="Courier New"/>
                <a:ea typeface="Courier New"/>
                <a:cs typeface="Courier New"/>
                <a:sym typeface="Courier New"/>
              </a:rPr>
              <a:t>String str1 = “hello world”; // string literals</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String str2 = new String(“hello world”); // object</a:t>
            </a:r>
            <a:endParaRPr dirty="0"/>
          </a:p>
          <a:p>
            <a:pPr marL="342900" lvl="0" indent="-342900" algn="l" rtl="0">
              <a:spcBef>
                <a:spcPts val="560"/>
              </a:spcBef>
              <a:spcAft>
                <a:spcPts val="0"/>
              </a:spcAft>
              <a:buSzPts val="2800"/>
              <a:buChar char="•"/>
            </a:pPr>
            <a:r>
              <a:rPr lang="en-US" dirty="0">
                <a:latin typeface="Arial"/>
                <a:ea typeface="Arial"/>
                <a:cs typeface="Arial"/>
                <a:sym typeface="Arial"/>
              </a:rPr>
              <a:t>String literals are “pooled”, no two String literals have the same value. References to duplicate literals are shared. Object-notation Strings are not pooled.</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dirty="0">
              <a:solidFill>
                <a:srgbClr val="F36A25"/>
              </a:solidFill>
            </a:endParaRPr>
          </a:p>
        </p:txBody>
      </p:sp>
      <p:sp>
        <p:nvSpPr>
          <p:cNvPr id="2" name="Rectangle 1">
            <a:extLst>
              <a:ext uri="{FF2B5EF4-FFF2-40B4-BE49-F238E27FC236}">
                <a16:creationId xmlns:a16="http://schemas.microsoft.com/office/drawing/2014/main" id="{3CB8C5B1-D280-4666-B4FD-A1B511514539}"/>
              </a:ext>
            </a:extLst>
          </p:cNvPr>
          <p:cNvSpPr/>
          <p:nvPr/>
        </p:nvSpPr>
        <p:spPr>
          <a:xfrm>
            <a:off x="7131137" y="4286420"/>
            <a:ext cx="1064880" cy="814268"/>
          </a:xfrm>
          <a:prstGeom prst="rect">
            <a:avLst/>
          </a:prstGeom>
          <a:solidFill>
            <a:schemeClr val="accent1">
              <a:alpha val="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7"/>
            <a:ext cx="4850374" cy="267131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TestString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int number = 9; </a:t>
            </a:r>
          </a:p>
          <a:p>
            <a:pPr marL="182880" lvl="1" indent="0" defTabSz="457200">
              <a:lnSpc>
                <a:spcPct val="90000"/>
              </a:lnSpc>
              <a:buNone/>
            </a:pPr>
            <a:r>
              <a:rPr lang="en-US" sz="1400" dirty="0">
                <a:latin typeface="Courier New" panose="02070309020205020404" pitchFamily="49" charset="0"/>
                <a:cs typeface="Courier New" panose="02070309020205020404" pitchFamily="49" charset="0"/>
              </a:rPr>
              <a:t>		String s1 = new String(“Hello”);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s2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String s3 = “Hello”;</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s3</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s1</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927849" y="4853223"/>
              <a:ext cx="625492" cy="307777"/>
            </a:xfrm>
            <a:prstGeom prst="rect">
              <a:avLst/>
            </a:prstGeom>
            <a:noFill/>
          </p:spPr>
          <p:txBody>
            <a:bodyPr wrap="none" rtlCol="0">
              <a:spAutoFit/>
            </a:bodyPr>
            <a:lstStyle/>
            <a:p>
              <a:r>
                <a:rPr lang="en-US" dirty="0">
                  <a:latin typeface="Segoe Print" panose="02000600000000000000" pitchFamily="2" charset="0"/>
                </a:rPr>
                <a:t>Hello</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44" name="TextBox 43">
            <a:extLst>
              <a:ext uri="{FF2B5EF4-FFF2-40B4-BE49-F238E27FC236}">
                <a16:creationId xmlns:a16="http://schemas.microsoft.com/office/drawing/2014/main" id="{4AE4353D-B8C8-4FF1-AE2F-955BAEB1D6FB}"/>
              </a:ext>
            </a:extLst>
          </p:cNvPr>
          <p:cNvSpPr txBox="1"/>
          <p:nvPr/>
        </p:nvSpPr>
        <p:spPr>
          <a:xfrm>
            <a:off x="7063092" y="4371658"/>
            <a:ext cx="625492" cy="307777"/>
          </a:xfrm>
          <a:prstGeom prst="rect">
            <a:avLst/>
          </a:prstGeom>
          <a:noFill/>
        </p:spPr>
        <p:txBody>
          <a:bodyPr wrap="none" rtlCol="0">
            <a:spAutoFit/>
          </a:bodyPr>
          <a:lstStyle/>
          <a:p>
            <a:r>
              <a:rPr lang="en-US" dirty="0">
                <a:latin typeface="Segoe Print" panose="02000600000000000000" pitchFamily="2" charset="0"/>
              </a:rPr>
              <a:t>Hello</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161138" y="5705955"/>
            <a:ext cx="1563248" cy="738664"/>
          </a:xfrm>
          <a:prstGeom prst="rect">
            <a:avLst/>
          </a:prstGeom>
          <a:noFill/>
        </p:spPr>
        <p:txBody>
          <a:bodyPr wrap="none" rtlCol="0" anchor="ctr" anchorCtr="1">
            <a:spAutoFit/>
          </a:bodyPr>
          <a:lstStyle/>
          <a:p>
            <a:pPr algn="ctr"/>
            <a:r>
              <a:rPr lang="en-US" sz="4200" dirty="0">
                <a:solidFill>
                  <a:schemeClr val="accent6"/>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534836" y="3086100"/>
            <a:ext cx="1094060" cy="1732500"/>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40595" y="4786572"/>
            <a:ext cx="61911" cy="45719"/>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577840" y="2909895"/>
            <a:ext cx="2099094" cy="1343258"/>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14786B7D-FC6D-4577-9C7B-6AB586705BED}"/>
              </a:ext>
            </a:extLst>
          </p:cNvPr>
          <p:cNvSpPr txBox="1"/>
          <p:nvPr/>
        </p:nvSpPr>
        <p:spPr>
          <a:xfrm>
            <a:off x="7063092" y="4787133"/>
            <a:ext cx="1200970" cy="307777"/>
          </a:xfrm>
          <a:prstGeom prst="rect">
            <a:avLst/>
          </a:prstGeom>
          <a:noFill/>
        </p:spPr>
        <p:txBody>
          <a:bodyPr wrap="none" rtlCol="0">
            <a:spAutoFit/>
          </a:bodyPr>
          <a:lstStyle/>
          <a:p>
            <a:r>
              <a:rPr lang="en-US" b="1" dirty="0">
                <a:solidFill>
                  <a:schemeClr val="accent6"/>
                </a:solidFill>
                <a:latin typeface="Segoe Print" panose="02000600000000000000" pitchFamily="2" charset="0"/>
              </a:rPr>
              <a:t>String Pool</a:t>
            </a:r>
          </a:p>
        </p:txBody>
      </p:sp>
      <p:grpSp>
        <p:nvGrpSpPr>
          <p:cNvPr id="26" name="Group 25">
            <a:extLst>
              <a:ext uri="{FF2B5EF4-FFF2-40B4-BE49-F238E27FC236}">
                <a16:creationId xmlns:a16="http://schemas.microsoft.com/office/drawing/2014/main" id="{D3CC387A-188E-4C8B-8E66-461499CF6DBF}"/>
              </a:ext>
            </a:extLst>
          </p:cNvPr>
          <p:cNvGrpSpPr/>
          <p:nvPr/>
        </p:nvGrpSpPr>
        <p:grpSpPr>
          <a:xfrm>
            <a:off x="5573082" y="2698323"/>
            <a:ext cx="2115501" cy="1574406"/>
            <a:chOff x="5745480" y="2929853"/>
            <a:chExt cx="1931454" cy="1323300"/>
          </a:xfrm>
        </p:grpSpPr>
        <p:sp>
          <p:nvSpPr>
            <p:cNvPr id="27" name="Freeform: Shape 26">
              <a:extLst>
                <a:ext uri="{FF2B5EF4-FFF2-40B4-BE49-F238E27FC236}">
                  <a16:creationId xmlns:a16="http://schemas.microsoft.com/office/drawing/2014/main" id="{DB909964-D55F-4989-85B5-2B181F6C0544}"/>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E02EC40-D1A4-4BF5-BD14-40F75C5314E3}"/>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Common String Methods</a:t>
            </a:r>
            <a:endParaRPr/>
          </a:p>
        </p:txBody>
      </p:sp>
      <p:sp>
        <p:nvSpPr>
          <p:cNvPr id="247" name="Google Shape;247;p20"/>
          <p:cNvSpPr txBox="1">
            <a:spLocks noGrp="1"/>
          </p:cNvSpPr>
          <p:nvPr>
            <p:ph type="body" idx="1"/>
          </p:nvPr>
        </p:nvSpPr>
        <p:spPr>
          <a:xfrm>
            <a:off x="380010" y="1481446"/>
            <a:ext cx="8383980" cy="481347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220"/>
              <a:buChar char="•"/>
            </a:pPr>
            <a:r>
              <a:rPr lang="en-US" sz="2220" dirty="0">
                <a:latin typeface="Courier New"/>
                <a:ea typeface="Courier New"/>
                <a:cs typeface="Courier New"/>
                <a:sym typeface="Courier New"/>
              </a:rPr>
              <a:t>char	</a:t>
            </a:r>
            <a:r>
              <a:rPr lang="en-US" sz="2220" dirty="0" err="1">
                <a:latin typeface="Courier New"/>
                <a:ea typeface="Courier New"/>
                <a:cs typeface="Courier New"/>
                <a:sym typeface="Courier New"/>
              </a:rPr>
              <a:t>charAt</a:t>
            </a:r>
            <a:r>
              <a:rPr lang="en-US" sz="2220" dirty="0">
                <a:latin typeface="Courier New"/>
                <a:ea typeface="Courier New"/>
                <a:cs typeface="Courier New"/>
                <a:sym typeface="Courier New"/>
              </a:rPr>
              <a:t>(int index)</a:t>
            </a:r>
            <a:endParaRPr dirty="0"/>
          </a:p>
          <a:p>
            <a:pPr marL="742950" lvl="1" indent="-285750" algn="l" rtl="0">
              <a:lnSpc>
                <a:spcPct val="90000"/>
              </a:lnSpc>
              <a:spcBef>
                <a:spcPts val="444"/>
              </a:spcBef>
              <a:spcAft>
                <a:spcPts val="0"/>
              </a:spcAft>
              <a:buSzPts val="2220"/>
              <a:buChar char="–"/>
            </a:pPr>
            <a:r>
              <a:rPr lang="en-US" sz="2220" dirty="0"/>
              <a:t>Returns the character at the specified position in the String. </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a:t>
            </a:r>
            <a:r>
              <a:rPr lang="en-US" sz="2220" dirty="0" err="1">
                <a:latin typeface="Courier New"/>
                <a:ea typeface="Courier New"/>
                <a:cs typeface="Courier New"/>
                <a:sym typeface="Courier New"/>
              </a:rPr>
              <a:t>indexOf</a:t>
            </a:r>
            <a:r>
              <a:rPr lang="en-US" sz="2220" dirty="0">
                <a:latin typeface="Courier New"/>
                <a:ea typeface="Courier New"/>
                <a:cs typeface="Courier New"/>
                <a:sym typeface="Courier New"/>
              </a:rPr>
              <a:t>(String str)</a:t>
            </a:r>
            <a:endParaRPr dirty="0"/>
          </a:p>
          <a:p>
            <a:pPr marL="742950" lvl="1" indent="-285750" algn="l" rtl="0">
              <a:lnSpc>
                <a:spcPct val="90000"/>
              </a:lnSpc>
              <a:spcBef>
                <a:spcPts val="444"/>
              </a:spcBef>
              <a:spcAft>
                <a:spcPts val="0"/>
              </a:spcAft>
              <a:buSzPts val="2220"/>
              <a:buChar char="–"/>
            </a:pPr>
            <a:r>
              <a:rPr lang="en-US" sz="2220" dirty="0"/>
              <a:t>Returns the position of the first occurrence of the specified substring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int		length()</a:t>
            </a:r>
            <a:endParaRPr dirty="0"/>
          </a:p>
          <a:p>
            <a:pPr marL="742950" lvl="1" indent="-285750" algn="l" rtl="0">
              <a:lnSpc>
                <a:spcPct val="90000"/>
              </a:lnSpc>
              <a:spcBef>
                <a:spcPts val="444"/>
              </a:spcBef>
              <a:spcAft>
                <a:spcPts val="0"/>
              </a:spcAft>
              <a:buSzPts val="2220"/>
              <a:buChar char="–"/>
            </a:pPr>
            <a:r>
              <a:rPr lang="en-US" sz="2220" dirty="0"/>
              <a:t>Returns the number of characters in the string</a:t>
            </a:r>
            <a:endParaRPr dirty="0"/>
          </a:p>
          <a:p>
            <a:pPr marL="342900" lvl="0" indent="-342900" algn="l" rtl="0">
              <a:lnSpc>
                <a:spcPct val="90000"/>
              </a:lnSpc>
              <a:spcBef>
                <a:spcPts val="444"/>
              </a:spcBef>
              <a:spcAft>
                <a:spcPts val="0"/>
              </a:spcAft>
              <a:buSzPts val="2220"/>
              <a:buChar char="•"/>
            </a:pPr>
            <a:r>
              <a:rPr lang="en-US" sz="2220" dirty="0">
                <a:latin typeface="Courier New"/>
                <a:ea typeface="Courier New"/>
                <a:cs typeface="Courier New"/>
                <a:sym typeface="Courier New"/>
              </a:rPr>
              <a:t>String	substring(int </a:t>
            </a:r>
            <a:r>
              <a:rPr lang="en-US" sz="2220" dirty="0" err="1">
                <a:latin typeface="Courier New"/>
                <a:ea typeface="Courier New"/>
                <a:cs typeface="Courier New"/>
                <a:sym typeface="Courier New"/>
              </a:rPr>
              <a:t>beginIndex</a:t>
            </a:r>
            <a:r>
              <a:rPr lang="en-US" sz="2220" dirty="0">
                <a:latin typeface="Courier New"/>
                <a:ea typeface="Courier New"/>
                <a:cs typeface="Courier New"/>
                <a:sym typeface="Courier New"/>
              </a:rPr>
              <a:t>)</a:t>
            </a:r>
            <a:endParaRPr dirty="0"/>
          </a:p>
          <a:p>
            <a:pPr marL="742950" lvl="1" indent="-285750" algn="l" rtl="0">
              <a:lnSpc>
                <a:spcPct val="90000"/>
              </a:lnSpc>
              <a:spcBef>
                <a:spcPts val="444"/>
              </a:spcBef>
              <a:spcAft>
                <a:spcPts val="0"/>
              </a:spcAft>
              <a:buSzPts val="2220"/>
              <a:buChar char="–"/>
            </a:pPr>
            <a:r>
              <a:rPr lang="en-US" sz="2220" dirty="0"/>
              <a:t>Returns a substring starting from the given index of the parent String.</a:t>
            </a:r>
            <a:endParaRPr dirty="0"/>
          </a:p>
          <a:p>
            <a:pPr marL="342900" lvl="0" indent="-342900" algn="l" rtl="0">
              <a:lnSpc>
                <a:spcPct val="90000"/>
              </a:lnSpc>
              <a:spcBef>
                <a:spcPts val="444"/>
              </a:spcBef>
              <a:spcAft>
                <a:spcPts val="0"/>
              </a:spcAft>
              <a:buSzPts val="2220"/>
              <a:buChar char="•"/>
            </a:pPr>
            <a:r>
              <a:rPr lang="en-US" sz="2220" dirty="0" err="1">
                <a:latin typeface="Courier New"/>
                <a:ea typeface="Courier New"/>
                <a:cs typeface="Courier New"/>
                <a:sym typeface="Courier New"/>
              </a:rPr>
              <a:t>boolean</a:t>
            </a:r>
            <a:r>
              <a:rPr lang="en-US" sz="2220" dirty="0">
                <a:latin typeface="Courier New"/>
                <a:ea typeface="Courier New"/>
                <a:cs typeface="Courier New"/>
                <a:sym typeface="Courier New"/>
              </a:rPr>
              <a:t>	equals(String str)</a:t>
            </a:r>
            <a:endParaRPr dirty="0"/>
          </a:p>
          <a:p>
            <a:pPr marL="742950" lvl="1" indent="-285750" algn="l" rtl="0">
              <a:lnSpc>
                <a:spcPct val="90000"/>
              </a:lnSpc>
              <a:spcBef>
                <a:spcPts val="444"/>
              </a:spcBef>
              <a:spcAft>
                <a:spcPts val="0"/>
              </a:spcAft>
              <a:buSzPts val="2220"/>
              <a:buChar char="–"/>
            </a:pPr>
            <a:r>
              <a:rPr lang="en-US" sz="2220" dirty="0"/>
              <a:t>Returns whether the two strings have the same sequence of characters. </a:t>
            </a:r>
            <a:endParaRPr dirty="0"/>
          </a:p>
          <a:p>
            <a:pPr marL="342900" lvl="0" indent="-178435" algn="l" rtl="0">
              <a:lnSpc>
                <a:spcPct val="90000"/>
              </a:lnSpc>
              <a:spcBef>
                <a:spcPts val="518"/>
              </a:spcBef>
              <a:spcAft>
                <a:spcPts val="0"/>
              </a:spcAft>
              <a:buSzPts val="2590"/>
              <a:buNone/>
            </a:pPr>
            <a:endParaRPr sz="2590"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equals() vs ==</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.equals() determines equivalency – whether two objects share the same state.</a:t>
            </a:r>
            <a:endParaRPr dirty="0"/>
          </a:p>
          <a:p>
            <a:pPr marL="342900" lvl="0" indent="-342900" algn="l" rtl="0">
              <a:lnSpc>
                <a:spcPct val="80000"/>
              </a:lnSpc>
              <a:spcBef>
                <a:spcPts val="518"/>
              </a:spcBef>
              <a:spcAft>
                <a:spcPts val="0"/>
              </a:spcAft>
              <a:buSzPts val="2590"/>
              <a:buChar char="•"/>
            </a:pPr>
            <a:r>
              <a:rPr lang="en-US" sz="2590" dirty="0"/>
              <a:t>== determines equality, whether two variables have the same value (do reference variables point to the same object in memory?)</a:t>
            </a:r>
            <a:endParaRPr dirty="0"/>
          </a:p>
          <a:p>
            <a:pPr marL="742950" lvl="1" indent="-285750" algn="l" rtl="0">
              <a:lnSpc>
                <a:spcPct val="80000"/>
              </a:lnSpc>
              <a:spcBef>
                <a:spcPts val="444"/>
              </a:spcBef>
              <a:spcAft>
                <a:spcPts val="0"/>
              </a:spcAft>
              <a:buSzPts val="2220"/>
              <a:buChar char="–"/>
            </a:pPr>
            <a:r>
              <a:rPr lang="en-US" sz="2220" dirty="0"/>
              <a:t>In other words, == isn’t comparing the objects themselves, it’s comparing the reference variables used in the statement.</a:t>
            </a:r>
            <a:endParaRPr dirty="0"/>
          </a:p>
          <a:p>
            <a:pPr marL="342900" lvl="0" indent="-342900" algn="l" rtl="0">
              <a:lnSpc>
                <a:spcPct val="80000"/>
              </a:lnSpc>
              <a:spcBef>
                <a:spcPts val="518"/>
              </a:spcBef>
              <a:spcAft>
                <a:spcPts val="0"/>
              </a:spcAft>
              <a:buSzPts val="2590"/>
              <a:buChar char="•"/>
            </a:pPr>
            <a:r>
              <a:rPr lang="en-US" sz="2590" dirty="0"/>
              <a:t>Using == on Strings can be confusing. When used to compare String literals, it can return true when comparing two different String reference variables if the values are the same, because the JVM minimizes String object creation. </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Javadoc</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The Javadoc is the documentation for the Java language.</a:t>
            </a:r>
            <a:endParaRPr/>
          </a:p>
          <a:p>
            <a:pPr marL="342900" lvl="0" indent="-165100" algn="l" rtl="0">
              <a:spcBef>
                <a:spcPts val="560"/>
              </a:spcBef>
              <a:spcAft>
                <a:spcPts val="0"/>
              </a:spcAft>
              <a:buSzPts val="2800"/>
              <a:buNone/>
            </a:pPr>
            <a:endParaRPr/>
          </a:p>
          <a:p>
            <a:pPr marL="342900" lvl="0" indent="-342900" algn="l" rtl="0">
              <a:spcBef>
                <a:spcPts val="300"/>
              </a:spcBef>
              <a:spcAft>
                <a:spcPts val="0"/>
              </a:spcAft>
              <a:buSzPts val="1500"/>
              <a:buChar char="•"/>
            </a:pPr>
            <a:r>
              <a:rPr lang="en-US" sz="1500" u="sng">
                <a:solidFill>
                  <a:schemeClr val="hlink"/>
                </a:solidFill>
                <a:hlinkClick r:id="rId3"/>
              </a:rPr>
              <a:t>https://docs.oracle.com/javase/9/docs/api/overview-summary.html</a:t>
            </a:r>
            <a:endParaRPr sz="1500"/>
          </a:p>
          <a:p>
            <a:pPr marL="342900" lvl="0" indent="-247650" algn="l" rtl="0">
              <a:spcBef>
                <a:spcPts val="300"/>
              </a:spcBef>
              <a:spcAft>
                <a:spcPts val="0"/>
              </a:spcAft>
              <a:buSzPts val="1500"/>
              <a:buNone/>
            </a:pPr>
            <a:endParaRPr sz="1500"/>
          </a:p>
          <a:p>
            <a:pPr marL="342900" lvl="0" indent="-342900" algn="l" rtl="0">
              <a:spcBef>
                <a:spcPts val="560"/>
              </a:spcBef>
              <a:spcAft>
                <a:spcPts val="0"/>
              </a:spcAft>
              <a:buSzPts val="2800"/>
              <a:buChar char="•"/>
            </a:pPr>
            <a:r>
              <a:rPr lang="en-US"/>
              <a:t>The Javadoc describes every class and method in the Java API.</a:t>
            </a:r>
            <a:endParaRPr/>
          </a:p>
          <a:p>
            <a:pPr marL="342900" lvl="0" indent="-165100" algn="l" rtl="0">
              <a:spcBef>
                <a:spcPts val="560"/>
              </a:spcBef>
              <a:spcAft>
                <a:spcPts val="0"/>
              </a:spcAft>
              <a:buSzPts val="2800"/>
              <a:buNone/>
            </a:pPr>
            <a:endParaRPr/>
          </a:p>
          <a:p>
            <a:pPr marL="342900" lvl="0" indent="-165100" algn="l" rtl="0">
              <a:spcBef>
                <a:spcPts val="560"/>
              </a:spcBef>
              <a:spcAft>
                <a:spcPts val="0"/>
              </a:spcAft>
              <a:buSzPts val="2800"/>
              <a:buNone/>
            </a:pPr>
            <a:endParaRPr/>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Math</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Class containing useful static methods for common mathematical operations.</a:t>
            </a:r>
          </a:p>
          <a:p>
            <a:r>
              <a:rPr lang="en-US" dirty="0">
                <a:latin typeface="Arial"/>
                <a:cs typeface="Arial"/>
              </a:rPr>
              <a:t>abs()</a:t>
            </a:r>
          </a:p>
          <a:p>
            <a:r>
              <a:rPr lang="en-US" dirty="0">
                <a:latin typeface="Arial"/>
                <a:cs typeface="Arial"/>
              </a:rPr>
              <a:t>floor()</a:t>
            </a:r>
          </a:p>
          <a:p>
            <a:r>
              <a:rPr lang="en-US" dirty="0">
                <a:latin typeface="Arial"/>
                <a:cs typeface="Arial"/>
              </a:rPr>
              <a:t>max()</a:t>
            </a:r>
          </a:p>
          <a:p>
            <a:r>
              <a:rPr lang="en-US" dirty="0">
                <a:latin typeface="Arial"/>
                <a:cs typeface="Arial"/>
              </a:rPr>
              <a:t>min()</a:t>
            </a:r>
          </a:p>
          <a:p>
            <a:r>
              <a:rPr lang="en-US" dirty="0">
                <a:latin typeface="Arial"/>
                <a:cs typeface="Arial"/>
              </a:rPr>
              <a:t>sqrt()</a:t>
            </a:r>
          </a:p>
          <a:p>
            <a:r>
              <a:rPr lang="en-US" dirty="0">
                <a:latin typeface="Arial"/>
                <a:cs typeface="Arial"/>
              </a:rPr>
              <a:t>random()</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3975998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StringBuilder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Essentially a mutable String</a:t>
            </a:r>
            <a:endParaRPr lang="en-US" dirty="0"/>
          </a:p>
          <a:p>
            <a:r>
              <a:rPr lang="en-US" dirty="0">
                <a:latin typeface="Arial"/>
                <a:cs typeface="Arial"/>
              </a:rPr>
              <a:t>append()</a:t>
            </a:r>
          </a:p>
          <a:p>
            <a:r>
              <a:rPr lang="en-US">
                <a:latin typeface="Arial"/>
                <a:cs typeface="Arial"/>
              </a:rPr>
              <a:t>replace()</a:t>
            </a:r>
            <a:endParaRPr lang="en-US" dirty="0"/>
          </a:p>
          <a:p>
            <a:r>
              <a:rPr lang="en-US" dirty="0" err="1">
                <a:latin typeface="Arial"/>
                <a:cs typeface="Arial"/>
              </a:rPr>
              <a:t>charAt</a:t>
            </a:r>
            <a:r>
              <a:rPr lang="en-US" dirty="0">
                <a:latin typeface="Arial"/>
                <a:cs typeface="Arial"/>
              </a:rPr>
              <a:t>()</a:t>
            </a:r>
          </a:p>
          <a:p>
            <a:r>
              <a:rPr lang="en-US" dirty="0">
                <a:latin typeface="Arial"/>
                <a:cs typeface="Arial"/>
              </a:rPr>
              <a:t>delete(start, end)</a:t>
            </a:r>
          </a:p>
          <a:p>
            <a:r>
              <a:rPr lang="en-US" dirty="0">
                <a:latin typeface="Arial"/>
                <a:cs typeface="Arial"/>
              </a:rPr>
              <a:t>insert(index, value)</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25</a:t>
            </a:fld>
            <a:endParaRPr lang="en-US" dirty="0"/>
          </a:p>
        </p:txBody>
      </p:sp>
    </p:spTree>
    <p:extLst>
      <p:ext uri="{BB962C8B-B14F-4D97-AF65-F5344CB8AC3E}">
        <p14:creationId xmlns:p14="http://schemas.microsoft.com/office/powerpoint/2010/main" val="360074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a:cs typeface="Arial"/>
              </a:rPr>
              <a:t>StringBuffer</a:t>
            </a:r>
            <a:endParaRPr lang="en-US" dirty="0" err="1"/>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Arial"/>
                <a:cs typeface="Arial"/>
              </a:rPr>
              <a:t>Essentially thread safe StringBuilder</a:t>
            </a:r>
            <a:endParaRPr lang="en-US" dirty="0"/>
          </a:p>
          <a:p>
            <a:r>
              <a:rPr lang="en-US" dirty="0">
                <a:latin typeface="Arial"/>
                <a:cs typeface="Arial"/>
              </a:rPr>
              <a:t>append()</a:t>
            </a:r>
          </a:p>
          <a:p>
            <a:r>
              <a:rPr lang="en-US">
                <a:latin typeface="Arial"/>
                <a:cs typeface="Arial"/>
              </a:rPr>
              <a:t>replace()</a:t>
            </a:r>
            <a:endParaRPr lang="en-US"/>
          </a:p>
          <a:p>
            <a:r>
              <a:rPr lang="en-US" dirty="0">
                <a:latin typeface="Arial"/>
                <a:cs typeface="Arial"/>
              </a:rPr>
              <a:t>charAt</a:t>
            </a:r>
            <a:r>
              <a:rPr lang="en-US">
                <a:latin typeface="Arial"/>
                <a:cs typeface="Arial"/>
              </a:rPr>
              <a:t>(index)</a:t>
            </a:r>
          </a:p>
          <a:p>
            <a:r>
              <a:rPr lang="en-US" dirty="0">
                <a:latin typeface="Arial"/>
                <a:cs typeface="Arial"/>
              </a:rPr>
              <a:t>delete(start, end)</a:t>
            </a:r>
          </a:p>
          <a:p>
            <a:r>
              <a:rPr lang="en-US" dirty="0">
                <a:latin typeface="Arial"/>
                <a:cs typeface="Arial"/>
              </a:rPr>
              <a:t>insert(index, value)</a:t>
            </a:r>
          </a:p>
        </p:txBody>
      </p:sp>
      <p:sp>
        <p:nvSpPr>
          <p:cNvPr id="4" name="Slide Number Placeholder 3"/>
          <p:cNvSpPr>
            <a:spLocks noGrp="1"/>
          </p:cNvSpPr>
          <p:nvPr>
            <p:ph type="sldNum" sz="quarter" idx="12"/>
          </p:nvPr>
        </p:nvSpPr>
        <p:spPr/>
        <p:txBody>
          <a:bodyPr/>
          <a:lstStyle/>
          <a:p>
            <a:fld id="{F6728BC2-ACA3-447C-A909-F3F49211C066}" type="slidenum">
              <a:rPr lang="en-US" smtClean="0"/>
              <a:pPr/>
              <a:t>26</a:t>
            </a:fld>
            <a:endParaRPr lang="en-US" dirty="0"/>
          </a:p>
        </p:txBody>
      </p:sp>
    </p:spTree>
    <p:extLst>
      <p:ext uri="{BB962C8B-B14F-4D97-AF65-F5344CB8AC3E}">
        <p14:creationId xmlns:p14="http://schemas.microsoft.com/office/powerpoint/2010/main" val="389236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9D3E-1FE5-4678-993E-95113D9702EB}"/>
              </a:ext>
            </a:extLst>
          </p:cNvPr>
          <p:cNvSpPr>
            <a:spLocks noGrp="1"/>
          </p:cNvSpPr>
          <p:nvPr>
            <p:ph type="title"/>
          </p:nvPr>
        </p:nvSpPr>
        <p:spPr/>
        <p:txBody>
          <a:bodyPr/>
          <a:lstStyle/>
          <a:p>
            <a:r>
              <a:rPr lang="en-US" dirty="0">
                <a:latin typeface="Arial"/>
                <a:cs typeface="Arial"/>
              </a:rPr>
              <a:t>Input/Output Streams</a:t>
            </a:r>
            <a:endParaRPr lang="en-US" dirty="0"/>
          </a:p>
        </p:txBody>
      </p:sp>
      <p:sp>
        <p:nvSpPr>
          <p:cNvPr id="3" name="Content Placeholder 2">
            <a:extLst>
              <a:ext uri="{FF2B5EF4-FFF2-40B4-BE49-F238E27FC236}">
                <a16:creationId xmlns:a16="http://schemas.microsoft.com/office/drawing/2014/main" id="{D1391CBF-747F-4EA5-8A47-C2C98FC426DA}"/>
              </a:ext>
            </a:extLst>
          </p:cNvPr>
          <p:cNvSpPr>
            <a:spLocks noGrp="1"/>
          </p:cNvSpPr>
          <p:nvPr>
            <p:ph idx="1"/>
          </p:nvPr>
        </p:nvSpPr>
        <p:spPr/>
        <p:txBody>
          <a:bodyPr vert="horz" lIns="91440" tIns="45720" rIns="91440" bIns="45720" rtlCol="0" anchor="t">
            <a:normAutofit/>
          </a:bodyPr>
          <a:lstStyle/>
          <a:p>
            <a:r>
              <a:rPr lang="en-US" dirty="0">
                <a:latin typeface="Arial"/>
                <a:cs typeface="Arial"/>
                <a:hlinkClick r:id="rId2"/>
              </a:rPr>
              <a:t>https://docs.oracle.com/javase/tutorial/essential/io/streams.html</a:t>
            </a:r>
            <a:endParaRPr lang="en-US"/>
          </a:p>
          <a:p>
            <a:r>
              <a:rPr lang="en-US" dirty="0" err="1">
                <a:latin typeface="Arial"/>
                <a:cs typeface="Arial"/>
              </a:rPr>
              <a:t>InputStream</a:t>
            </a:r>
            <a:r>
              <a:rPr lang="en-US" dirty="0">
                <a:latin typeface="Arial"/>
                <a:cs typeface="Arial"/>
              </a:rPr>
              <a:t>, </a:t>
            </a:r>
            <a:r>
              <a:rPr lang="en-US" dirty="0" err="1">
                <a:latin typeface="Arial"/>
                <a:cs typeface="Arial"/>
              </a:rPr>
              <a:t>OutputStream</a:t>
            </a:r>
            <a:r>
              <a:rPr lang="en-US" dirty="0">
                <a:latin typeface="Arial"/>
                <a:cs typeface="Arial"/>
              </a:rPr>
              <a:t> </a:t>
            </a:r>
          </a:p>
          <a:p>
            <a:r>
              <a:rPr lang="en-US" dirty="0" err="1">
                <a:latin typeface="Arial"/>
                <a:cs typeface="Arial"/>
              </a:rPr>
              <a:t>FileInputStream</a:t>
            </a:r>
            <a:r>
              <a:rPr lang="en-US" dirty="0">
                <a:latin typeface="Arial"/>
                <a:cs typeface="Arial"/>
              </a:rPr>
              <a:t>, </a:t>
            </a:r>
            <a:r>
              <a:rPr lang="en-US" dirty="0" err="1">
                <a:latin typeface="Arial"/>
                <a:cs typeface="Arial"/>
              </a:rPr>
              <a:t>FileOutputStream</a:t>
            </a:r>
          </a:p>
          <a:p>
            <a:r>
              <a:rPr lang="en-US" dirty="0" err="1">
                <a:latin typeface="Arial"/>
                <a:cs typeface="Arial"/>
              </a:rPr>
              <a:t>FileReader</a:t>
            </a:r>
            <a:r>
              <a:rPr lang="en-US" dirty="0">
                <a:latin typeface="Arial"/>
                <a:cs typeface="Arial"/>
              </a:rPr>
              <a:t>, </a:t>
            </a:r>
            <a:r>
              <a:rPr lang="en-US" dirty="0" err="1">
                <a:latin typeface="Arial"/>
                <a:cs typeface="Arial"/>
              </a:rPr>
              <a:t>FileWriter</a:t>
            </a:r>
            <a:endParaRPr lang="en-US" dirty="0">
              <a:latin typeface="Arial"/>
              <a:cs typeface="Arial"/>
            </a:endParaRPr>
          </a:p>
          <a:p>
            <a:r>
              <a:rPr lang="en-US" dirty="0">
                <a:latin typeface="Arial"/>
                <a:cs typeface="Arial"/>
              </a:rPr>
              <a:t>System.in, </a:t>
            </a:r>
            <a:r>
              <a:rPr lang="en-US" dirty="0" err="1">
                <a:latin typeface="Arial"/>
                <a:cs typeface="Arial"/>
              </a:rPr>
              <a:t>System.out</a:t>
            </a:r>
            <a:r>
              <a:rPr lang="en-US" dirty="0">
                <a:latin typeface="Arial"/>
                <a:cs typeface="Arial"/>
              </a:rPr>
              <a:t>, </a:t>
            </a:r>
            <a:r>
              <a:rPr lang="en-US" dirty="0" err="1">
                <a:latin typeface="Arial"/>
                <a:cs typeface="Arial"/>
              </a:rPr>
              <a:t>System.err</a:t>
            </a:r>
          </a:p>
          <a:p>
            <a:endParaRPr lang="en-US" dirty="0"/>
          </a:p>
          <a:p>
            <a:endParaRPr lang="en-US" dirty="0"/>
          </a:p>
        </p:txBody>
      </p:sp>
      <p:sp>
        <p:nvSpPr>
          <p:cNvPr id="4" name="Slide Number Placeholder 3">
            <a:extLst>
              <a:ext uri="{FF2B5EF4-FFF2-40B4-BE49-F238E27FC236}">
                <a16:creationId xmlns:a16="http://schemas.microsoft.com/office/drawing/2014/main" id="{EB5BA4CA-248D-4CB0-BE65-3D91E1703C0D}"/>
              </a:ext>
            </a:extLst>
          </p:cNvPr>
          <p:cNvSpPr>
            <a:spLocks noGrp="1"/>
          </p:cNvSpPr>
          <p:nvPr>
            <p:ph type="sldNum" sz="quarter" idx="12"/>
          </p:nvPr>
        </p:nvSpPr>
        <p:spPr/>
        <p:txBody>
          <a:bodyPr/>
          <a:lstStyle/>
          <a:p>
            <a:fld id="{F6728BC2-ACA3-447C-A909-F3F49211C066}" type="slidenum">
              <a:rPr lang="en-US" smtClean="0"/>
              <a:pPr/>
              <a:t>27</a:t>
            </a:fld>
            <a:endParaRPr lang="en-US" dirty="0"/>
          </a:p>
        </p:txBody>
      </p:sp>
    </p:spTree>
    <p:extLst>
      <p:ext uri="{BB962C8B-B14F-4D97-AF65-F5344CB8AC3E}">
        <p14:creationId xmlns:p14="http://schemas.microsoft.com/office/powerpoint/2010/main" val="2303910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8A8E1-548E-43CA-B8C0-453A7FC1AEDA}"/>
              </a:ext>
            </a:extLst>
          </p:cNvPr>
          <p:cNvSpPr>
            <a:spLocks noGrp="1"/>
          </p:cNvSpPr>
          <p:nvPr>
            <p:ph type="title"/>
          </p:nvPr>
        </p:nvSpPr>
        <p:spPr/>
        <p:txBody>
          <a:bodyPr/>
          <a:lstStyle/>
          <a:p>
            <a:r>
              <a:rPr lang="en-US" dirty="0">
                <a:latin typeface="Arial"/>
                <a:cs typeface="Arial"/>
              </a:rPr>
              <a:t>Scanner</a:t>
            </a:r>
            <a:endParaRPr lang="en-US" dirty="0"/>
          </a:p>
        </p:txBody>
      </p:sp>
      <p:sp>
        <p:nvSpPr>
          <p:cNvPr id="3" name="Content Placeholder 2">
            <a:extLst>
              <a:ext uri="{FF2B5EF4-FFF2-40B4-BE49-F238E27FC236}">
                <a16:creationId xmlns:a16="http://schemas.microsoft.com/office/drawing/2014/main" id="{531F28D3-86BF-41BD-8209-D0D6D1C1A74D}"/>
              </a:ext>
            </a:extLst>
          </p:cNvPr>
          <p:cNvSpPr>
            <a:spLocks noGrp="1"/>
          </p:cNvSpPr>
          <p:nvPr>
            <p:ph idx="1"/>
          </p:nvPr>
        </p:nvSpPr>
        <p:spPr/>
        <p:txBody>
          <a:bodyPr vert="horz" lIns="91440" tIns="45720" rIns="91440" bIns="45720" rtlCol="0" anchor="t">
            <a:normAutofit/>
          </a:bodyPr>
          <a:lstStyle/>
          <a:p>
            <a:r>
              <a:rPr lang="en-US" dirty="0">
                <a:latin typeface="Arial"/>
                <a:cs typeface="Arial"/>
              </a:rPr>
              <a:t>Reads from an input stream</a:t>
            </a:r>
          </a:p>
          <a:p>
            <a:r>
              <a:rPr lang="en-US" dirty="0">
                <a:latin typeface="Arial"/>
                <a:cs typeface="Arial"/>
              </a:rPr>
              <a:t>Import from </a:t>
            </a:r>
            <a:r>
              <a:rPr lang="en-US" dirty="0" err="1">
                <a:latin typeface="Arial"/>
                <a:cs typeface="Arial"/>
              </a:rPr>
              <a:t>java.util</a:t>
            </a:r>
            <a:endParaRPr lang="en-US" dirty="0">
              <a:latin typeface="Arial"/>
              <a:cs typeface="Arial"/>
            </a:endParaRPr>
          </a:p>
          <a:p>
            <a:r>
              <a:rPr lang="en-US" dirty="0" err="1">
                <a:latin typeface="Arial"/>
                <a:cs typeface="Arial"/>
              </a:rPr>
              <a:t>hasNext</a:t>
            </a:r>
            <a:r>
              <a:rPr lang="en-US" dirty="0">
                <a:latin typeface="Arial"/>
                <a:cs typeface="Arial"/>
              </a:rPr>
              <a:t>()</a:t>
            </a:r>
          </a:p>
          <a:p>
            <a:r>
              <a:rPr lang="en-US" dirty="0">
                <a:latin typeface="Arial"/>
                <a:cs typeface="Arial"/>
              </a:rPr>
              <a:t>next();</a:t>
            </a:r>
          </a:p>
          <a:p>
            <a:r>
              <a:rPr lang="en-US" dirty="0" err="1">
                <a:latin typeface="Arial"/>
                <a:cs typeface="Arial"/>
              </a:rPr>
              <a:t>nextLine</a:t>
            </a:r>
            <a:r>
              <a:rPr lang="en-US" dirty="0">
                <a:latin typeface="Arial"/>
                <a:cs typeface="Arial"/>
              </a:rPr>
              <a:t>(); </a:t>
            </a:r>
            <a:endParaRPr lang="en-US" dirty="0"/>
          </a:p>
          <a:p>
            <a:r>
              <a:rPr lang="en-US" dirty="0" err="1">
                <a:latin typeface="Arial"/>
                <a:cs typeface="Arial"/>
              </a:rPr>
              <a:t>nextInt</a:t>
            </a:r>
            <a:r>
              <a:rPr lang="en-US" dirty="0">
                <a:latin typeface="Arial"/>
                <a:cs typeface="Arial"/>
              </a:rPr>
              <a:t>(); </a:t>
            </a:r>
          </a:p>
          <a:p>
            <a:r>
              <a:rPr lang="en-US" dirty="0" err="1">
                <a:latin typeface="Arial"/>
                <a:cs typeface="Arial"/>
              </a:rPr>
              <a:t>nextDouble</a:t>
            </a:r>
            <a:r>
              <a:rPr lang="en-US" dirty="0">
                <a:latin typeface="Arial"/>
                <a:cs typeface="Arial"/>
              </a:rPr>
              <a:t>();</a:t>
            </a:r>
            <a:endParaRPr lang="en-US" dirty="0"/>
          </a:p>
          <a:p>
            <a:r>
              <a:rPr lang="en-US" dirty="0">
                <a:latin typeface="Arial"/>
                <a:cs typeface="Arial"/>
              </a:rPr>
              <a:t>close();</a:t>
            </a:r>
            <a:endParaRPr lang="en-US" dirty="0"/>
          </a:p>
        </p:txBody>
      </p:sp>
      <p:sp>
        <p:nvSpPr>
          <p:cNvPr id="4" name="Slide Number Placeholder 3">
            <a:extLst>
              <a:ext uri="{FF2B5EF4-FFF2-40B4-BE49-F238E27FC236}">
                <a16:creationId xmlns:a16="http://schemas.microsoft.com/office/drawing/2014/main" id="{5D2AC917-7FDA-4390-A180-FBFDFDBD456C}"/>
              </a:ext>
            </a:extLst>
          </p:cNvPr>
          <p:cNvSpPr>
            <a:spLocks noGrp="1"/>
          </p:cNvSpPr>
          <p:nvPr>
            <p:ph type="sldNum" sz="quarter" idx="12"/>
          </p:nvPr>
        </p:nvSpPr>
        <p:spPr/>
        <p:txBody>
          <a:bodyPr/>
          <a:lstStyle/>
          <a:p>
            <a:fld id="{F6728BC2-ACA3-447C-A909-F3F49211C066}" type="slidenum">
              <a:rPr lang="en-US" smtClean="0"/>
              <a:pPr/>
              <a:t>28</a:t>
            </a:fld>
            <a:endParaRPr lang="en-US" dirty="0"/>
          </a:p>
        </p:txBody>
      </p:sp>
    </p:spTree>
    <p:extLst>
      <p:ext uri="{BB962C8B-B14F-4D97-AF65-F5344CB8AC3E}">
        <p14:creationId xmlns:p14="http://schemas.microsoft.com/office/powerpoint/2010/main" val="252108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Dog Class</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p:txBody>
          <a:bodyPr/>
          <a:lstStyle/>
          <a:p>
            <a:r>
              <a:rPr lang="en-US" dirty="0"/>
              <a:t>Then we want to create a Dog class to model these characteristics and behaviors. </a:t>
            </a:r>
          </a:p>
          <a:p>
            <a:pPr marL="50800" indent="0">
              <a:buNone/>
            </a:pPr>
            <a:endParaRPr lang="en-US" dirty="0"/>
          </a:p>
          <a:p>
            <a:r>
              <a:rPr lang="en-US" dirty="0"/>
              <a:t>Our state or characteristics, name, weight, breed, and age, will be saved in variables and our behavior, barking, will be defined in a method. </a:t>
            </a:r>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520322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29</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Dog</a:t>
            </a:r>
            <a:endParaRPr dirty="0"/>
          </a:p>
        </p:txBody>
      </p:sp>
      <p:sp>
        <p:nvSpPr>
          <p:cNvPr id="219" name="Google Shape;219;p16"/>
          <p:cNvSpPr txBox="1">
            <a:spLocks noGrp="1"/>
          </p:cNvSpPr>
          <p:nvPr>
            <p:ph type="body" idx="1"/>
          </p:nvPr>
        </p:nvSpPr>
        <p:spPr>
          <a:xfrm>
            <a:off x="380009" y="1481446"/>
            <a:ext cx="8604419" cy="4525963"/>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t" anchorCtr="0">
            <a:noAutofit/>
          </a:bodyPr>
          <a:lstStyle/>
          <a:p>
            <a:pPr marL="457200" lvl="1" indent="0" algn="l" rtl="0">
              <a:lnSpc>
                <a:spcPct val="90000"/>
              </a:lnSpc>
              <a:spcBef>
                <a:spcPts val="480"/>
              </a:spcBef>
              <a:spcAft>
                <a:spcPts val="0"/>
              </a:spcAft>
              <a:buSzPts val="2400"/>
              <a:buNone/>
            </a:pPr>
            <a:r>
              <a:rPr lang="en-US" dirty="0"/>
              <a:t>public class Dog {</a:t>
            </a:r>
          </a:p>
          <a:p>
            <a:pPr marL="457200" lvl="1" indent="0" algn="l" rtl="0">
              <a:lnSpc>
                <a:spcPct val="90000"/>
              </a:lnSpc>
              <a:spcBef>
                <a:spcPts val="480"/>
              </a:spcBef>
              <a:spcAft>
                <a:spcPts val="0"/>
              </a:spcAft>
              <a:buSzPts val="2400"/>
              <a:buNone/>
            </a:pPr>
            <a:r>
              <a:rPr lang="en-US" dirty="0"/>
              <a:t>	String name; </a:t>
            </a:r>
          </a:p>
          <a:p>
            <a:pPr marL="457200" lvl="1" indent="0" algn="l" rtl="0">
              <a:lnSpc>
                <a:spcPct val="90000"/>
              </a:lnSpc>
              <a:spcBef>
                <a:spcPts val="480"/>
              </a:spcBef>
              <a:spcAft>
                <a:spcPts val="0"/>
              </a:spcAft>
              <a:buSzPts val="2400"/>
              <a:buNone/>
            </a:pPr>
            <a:r>
              <a:rPr lang="en-US" dirty="0"/>
              <a:t>	double weight;</a:t>
            </a:r>
          </a:p>
          <a:p>
            <a:pPr marL="457200" lvl="1" indent="0" algn="l" rtl="0">
              <a:lnSpc>
                <a:spcPct val="90000"/>
              </a:lnSpc>
              <a:spcBef>
                <a:spcPts val="480"/>
              </a:spcBef>
              <a:spcAft>
                <a:spcPts val="0"/>
              </a:spcAft>
              <a:buSzPts val="2400"/>
              <a:buNone/>
            </a:pPr>
            <a:r>
              <a:rPr lang="en-US" dirty="0"/>
              <a:t>	String breed; </a:t>
            </a:r>
          </a:p>
          <a:p>
            <a:pPr marL="457200" lvl="1" indent="0" algn="l" rtl="0">
              <a:lnSpc>
                <a:spcPct val="90000"/>
              </a:lnSpc>
              <a:spcBef>
                <a:spcPts val="480"/>
              </a:spcBef>
              <a:spcAft>
                <a:spcPts val="0"/>
              </a:spcAft>
              <a:buSzPts val="2400"/>
              <a:buNone/>
            </a:pPr>
            <a:r>
              <a:rPr lang="en-US" dirty="0"/>
              <a:t>	int age; </a:t>
            </a:r>
          </a:p>
          <a:p>
            <a:pPr marL="457200" lvl="1" indent="0" algn="l" rtl="0">
              <a:lnSpc>
                <a:spcPct val="90000"/>
              </a:lnSpc>
              <a:spcBef>
                <a:spcPts val="480"/>
              </a:spcBef>
              <a:spcAft>
                <a:spcPts val="0"/>
              </a:spcAft>
              <a:buSzPts val="2400"/>
              <a:buNone/>
            </a:pPr>
            <a:endParaRPr lang="en-US" dirty="0"/>
          </a:p>
          <a:p>
            <a:pPr marL="457200" lvl="1" indent="0" algn="l" rtl="0">
              <a:lnSpc>
                <a:spcPct val="90000"/>
              </a:lnSpc>
              <a:spcBef>
                <a:spcPts val="480"/>
              </a:spcBef>
              <a:spcAft>
                <a:spcPts val="0"/>
              </a:spcAft>
              <a:buSzPts val="2400"/>
              <a:buNone/>
            </a:pPr>
            <a:r>
              <a:rPr lang="en-US" dirty="0"/>
              <a:t>	public void bark(){</a:t>
            </a:r>
          </a:p>
          <a:p>
            <a:pPr marL="457200" lvl="1" indent="0" algn="l" rtl="0">
              <a:lnSpc>
                <a:spcPct val="90000"/>
              </a:lnSpc>
              <a:spcBef>
                <a:spcPts val="480"/>
              </a:spcBef>
              <a:spcAft>
                <a:spcPts val="0"/>
              </a:spcAft>
              <a:buSzPts val="2400"/>
              <a:buNone/>
            </a:pPr>
            <a:r>
              <a:rPr lang="en-US" dirty="0"/>
              <a:t>		</a:t>
            </a:r>
            <a:r>
              <a:rPr lang="en-US" dirty="0" err="1"/>
              <a:t>System.out.println</a:t>
            </a:r>
            <a:r>
              <a:rPr lang="en-US" dirty="0"/>
              <a:t>(“Woof!!”);</a:t>
            </a:r>
          </a:p>
          <a:p>
            <a:pPr marL="457200" lvl="1" indent="0" algn="l" rtl="0">
              <a:lnSpc>
                <a:spcPct val="90000"/>
              </a:lnSpc>
              <a:spcBef>
                <a:spcPts val="480"/>
              </a:spcBef>
              <a:spcAft>
                <a:spcPts val="0"/>
              </a:spcAft>
              <a:buSzPts val="2400"/>
              <a:buNone/>
            </a:pPr>
            <a:r>
              <a:rPr lang="en-US" dirty="0"/>
              <a:t>	}</a:t>
            </a:r>
          </a:p>
          <a:p>
            <a:pPr marL="457200" lvl="1" indent="0" algn="l" rtl="0">
              <a:lnSpc>
                <a:spcPct val="90000"/>
              </a:lnSpc>
              <a:spcBef>
                <a:spcPts val="480"/>
              </a:spcBef>
              <a:spcAft>
                <a:spcPts val="0"/>
              </a:spcAft>
              <a:buSzPts val="2400"/>
              <a:buNone/>
            </a:pPr>
            <a:r>
              <a:rPr lang="en-US" dirty="0"/>
              <a:t>}</a:t>
            </a:r>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Rectangle 1">
            <a:extLst>
              <a:ext uri="{FF2B5EF4-FFF2-40B4-BE49-F238E27FC236}">
                <a16:creationId xmlns:a16="http://schemas.microsoft.com/office/drawing/2014/main" id="{D202454D-D86A-48FD-8EEC-4C63F7BD89D6}"/>
              </a:ext>
            </a:extLst>
          </p:cNvPr>
          <p:cNvSpPr/>
          <p:nvPr/>
        </p:nvSpPr>
        <p:spPr>
          <a:xfrm>
            <a:off x="4572000" y="1133475"/>
            <a:ext cx="3457575" cy="247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class doesn’t actually run  or do </a:t>
            </a:r>
            <a:r>
              <a:rPr lang="en-US" sz="2000" i="1" dirty="0"/>
              <a:t>anything</a:t>
            </a:r>
            <a:r>
              <a:rPr lang="en-US" sz="2000" dirty="0"/>
              <a:t> at all on its own. </a:t>
            </a:r>
          </a:p>
          <a:p>
            <a:pPr algn="ctr"/>
            <a:endParaRPr lang="en-US" sz="2000" dirty="0"/>
          </a:p>
          <a:p>
            <a:pPr algn="ctr"/>
            <a:r>
              <a:rPr lang="en-US" sz="2000" dirty="0"/>
              <a:t>It provides the code that would need to be used somewhere else in the program. </a:t>
            </a:r>
          </a:p>
        </p:txBody>
      </p:sp>
    </p:spTree>
    <p:extLst>
      <p:ext uri="{BB962C8B-B14F-4D97-AF65-F5344CB8AC3E}">
        <p14:creationId xmlns:p14="http://schemas.microsoft.com/office/powerpoint/2010/main" val="323234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3D84-6A19-420F-8EBE-111855991513}"/>
              </a:ext>
            </a:extLst>
          </p:cNvPr>
          <p:cNvSpPr>
            <a:spLocks noGrp="1"/>
          </p:cNvSpPr>
          <p:nvPr>
            <p:ph type="title"/>
          </p:nvPr>
        </p:nvSpPr>
        <p:spPr/>
        <p:txBody>
          <a:bodyPr/>
          <a:lstStyle/>
          <a:p>
            <a:r>
              <a:rPr lang="en-US" dirty="0"/>
              <a:t>Using the Dog class…</a:t>
            </a:r>
          </a:p>
        </p:txBody>
      </p:sp>
      <p:sp>
        <p:nvSpPr>
          <p:cNvPr id="4" name="Slide Number Placeholder 3">
            <a:extLst>
              <a:ext uri="{FF2B5EF4-FFF2-40B4-BE49-F238E27FC236}">
                <a16:creationId xmlns:a16="http://schemas.microsoft.com/office/drawing/2014/main" id="{F12D7C43-E524-4156-B4EC-E63E5C3572C9}"/>
              </a:ext>
            </a:extLst>
          </p:cNvPr>
          <p:cNvSpPr>
            <a:spLocks noGrp="1"/>
          </p:cNvSpPr>
          <p:nvPr>
            <p:ph type="sldNum" idx="12"/>
          </p:nvPr>
        </p:nvSpPr>
        <p:spPr>
          <a:xfrm>
            <a:off x="8122757" y="6353432"/>
            <a:ext cx="861671" cy="365125"/>
          </a:xfrm>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 name="Google Shape;219;p16">
            <a:extLst>
              <a:ext uri="{FF2B5EF4-FFF2-40B4-BE49-F238E27FC236}">
                <a16:creationId xmlns:a16="http://schemas.microsoft.com/office/drawing/2014/main" id="{29C46E19-637D-40BC-9785-5495A54E65E5}"/>
              </a:ext>
            </a:extLst>
          </p:cNvPr>
          <p:cNvSpPr txBox="1">
            <a:spLocks/>
          </p:cNvSpPr>
          <p:nvPr/>
        </p:nvSpPr>
        <p:spPr>
          <a:xfrm>
            <a:off x="380010" y="1481446"/>
            <a:ext cx="4839690" cy="3042929"/>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91440" lvl="1" indent="0" defTabSz="457200">
              <a:lnSpc>
                <a:spcPct val="90000"/>
              </a:lnSpc>
              <a:buFont typeface="Arial"/>
              <a:buNone/>
            </a:pPr>
            <a:r>
              <a:rPr lang="en-US" sz="1400" dirty="0"/>
              <a:t>public class Dog {</a:t>
            </a:r>
          </a:p>
          <a:p>
            <a:pPr marL="91440" lvl="1" indent="0" defTabSz="457200">
              <a:lnSpc>
                <a:spcPct val="90000"/>
              </a:lnSpc>
              <a:buFont typeface="Arial"/>
              <a:buNone/>
            </a:pPr>
            <a:r>
              <a:rPr lang="en-US" sz="1400" dirty="0"/>
              <a:t>	String name; </a:t>
            </a:r>
          </a:p>
          <a:p>
            <a:pPr marL="91440" lvl="1" indent="0" defTabSz="457200">
              <a:lnSpc>
                <a:spcPct val="90000"/>
              </a:lnSpc>
              <a:buFont typeface="Arial"/>
              <a:buNone/>
            </a:pPr>
            <a:r>
              <a:rPr lang="en-US" sz="1400" dirty="0"/>
              <a:t>	double weight;</a:t>
            </a:r>
          </a:p>
          <a:p>
            <a:pPr marL="91440" lvl="1" indent="0" defTabSz="457200">
              <a:lnSpc>
                <a:spcPct val="90000"/>
              </a:lnSpc>
              <a:buFont typeface="Arial"/>
              <a:buNone/>
            </a:pPr>
            <a:r>
              <a:rPr lang="en-US" sz="1400" dirty="0"/>
              <a:t>	String breed; </a:t>
            </a:r>
          </a:p>
          <a:p>
            <a:pPr marL="91440" lvl="1" indent="0" defTabSz="457200">
              <a:lnSpc>
                <a:spcPct val="90000"/>
              </a:lnSpc>
              <a:buFont typeface="Arial"/>
              <a:buNone/>
            </a:pPr>
            <a:r>
              <a:rPr lang="en-US" sz="1400" dirty="0"/>
              <a:t>	int age; </a:t>
            </a:r>
          </a:p>
          <a:p>
            <a:pPr marL="91440" lvl="1" indent="0" defTabSz="457200">
              <a:lnSpc>
                <a:spcPct val="90000"/>
              </a:lnSpc>
              <a:buFont typeface="Arial"/>
              <a:buNone/>
            </a:pPr>
            <a:endParaRPr lang="en-US" sz="1400" dirty="0"/>
          </a:p>
          <a:p>
            <a:pPr marL="91440" lvl="1" indent="0" defTabSz="457200">
              <a:lnSpc>
                <a:spcPct val="90000"/>
              </a:lnSpc>
              <a:buFont typeface="Arial"/>
              <a:buNone/>
            </a:pPr>
            <a:r>
              <a:rPr lang="en-US" sz="1400" dirty="0"/>
              <a:t>	public void bark(){</a:t>
            </a:r>
          </a:p>
          <a:p>
            <a:pPr marL="91440" lvl="1" indent="0" defTabSz="457200">
              <a:lnSpc>
                <a:spcPct val="90000"/>
              </a:lnSpc>
              <a:buFont typeface="Arial"/>
              <a:buNone/>
            </a:pPr>
            <a:r>
              <a:rPr lang="en-US" sz="1400" dirty="0"/>
              <a:t>		</a:t>
            </a:r>
            <a:r>
              <a:rPr lang="en-US" sz="1400" dirty="0" err="1"/>
              <a:t>System.out.println</a:t>
            </a:r>
            <a:r>
              <a:rPr lang="en-US" sz="1400" dirty="0"/>
              <a:t>(“Woof!!”);</a:t>
            </a:r>
          </a:p>
          <a:p>
            <a:pPr marL="91440" lvl="1" indent="0" defTabSz="457200">
              <a:lnSpc>
                <a:spcPct val="90000"/>
              </a:lnSpc>
              <a:buFont typeface="Arial"/>
              <a:buNone/>
            </a:pPr>
            <a:r>
              <a:rPr lang="en-US" sz="1400" dirty="0"/>
              <a:t>	}</a:t>
            </a:r>
          </a:p>
          <a:p>
            <a:pPr marL="91440" lvl="1" indent="0" defTabSz="457200">
              <a:lnSpc>
                <a:spcPct val="90000"/>
              </a:lnSpc>
              <a:buFont typeface="Arial"/>
              <a:buNone/>
            </a:pPr>
            <a:r>
              <a:rPr lang="en-US" sz="1400" dirty="0"/>
              <a:t>}</a:t>
            </a:r>
          </a:p>
        </p:txBody>
      </p:sp>
      <p:sp>
        <p:nvSpPr>
          <p:cNvPr id="9" name="Google Shape;219;p16">
            <a:extLst>
              <a:ext uri="{FF2B5EF4-FFF2-40B4-BE49-F238E27FC236}">
                <a16:creationId xmlns:a16="http://schemas.microsoft.com/office/drawing/2014/main" id="{FB8B45DF-8649-4664-874A-F431232036E5}"/>
              </a:ext>
            </a:extLst>
          </p:cNvPr>
          <p:cNvSpPr txBox="1">
            <a:spLocks/>
          </p:cNvSpPr>
          <p:nvPr/>
        </p:nvSpPr>
        <p:spPr>
          <a:xfrm>
            <a:off x="3675456" y="3907182"/>
            <a:ext cx="4613302" cy="272415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228600" lvl="1" indent="0" defTabSz="457200">
              <a:lnSpc>
                <a:spcPct val="90000"/>
              </a:lnSpc>
              <a:buFont typeface="Arial"/>
              <a:buNone/>
            </a:pPr>
            <a:r>
              <a:rPr lang="en-US" sz="1400" dirty="0"/>
              <a:t>public class </a:t>
            </a:r>
            <a:r>
              <a:rPr lang="en-US" sz="1400" dirty="0" err="1"/>
              <a:t>TestDog</a:t>
            </a:r>
            <a:r>
              <a:rPr lang="en-US" sz="1400" dirty="0"/>
              <a:t> {</a:t>
            </a:r>
          </a:p>
          <a:p>
            <a:pPr marL="228600" lvl="1" indent="0" defTabSz="457200">
              <a:lnSpc>
                <a:spcPct val="90000"/>
              </a:lnSpc>
              <a:buFont typeface="Arial"/>
              <a:buNone/>
            </a:pPr>
            <a:r>
              <a:rPr lang="en-US" sz="1400" dirty="0"/>
              <a:t>	public static void main(String[] </a:t>
            </a:r>
            <a:r>
              <a:rPr lang="en-US" sz="1400" dirty="0" err="1"/>
              <a:t>args</a:t>
            </a:r>
            <a:r>
              <a:rPr lang="en-US" sz="1400" dirty="0"/>
              <a:t>){</a:t>
            </a:r>
          </a:p>
          <a:p>
            <a:pPr marL="228600" lvl="1" indent="0" defTabSz="457200">
              <a:lnSpc>
                <a:spcPct val="90000"/>
              </a:lnSpc>
              <a:buFont typeface="Arial"/>
              <a:buNone/>
            </a:pPr>
            <a:r>
              <a:rPr lang="en-US" sz="1400" dirty="0"/>
              <a:t>		Dog daisy = new Dog();</a:t>
            </a:r>
          </a:p>
          <a:p>
            <a:pPr marL="228600" lvl="1" indent="0" defTabSz="457200">
              <a:lnSpc>
                <a:spcPct val="90000"/>
              </a:lnSpc>
              <a:buFont typeface="Arial"/>
              <a:buNone/>
            </a:pPr>
            <a:r>
              <a:rPr lang="en-US" sz="1400" dirty="0"/>
              <a:t>		daisy.name = “Daisy”;</a:t>
            </a:r>
          </a:p>
          <a:p>
            <a:pPr marL="228600" lvl="1" indent="0" defTabSz="457200">
              <a:lnSpc>
                <a:spcPct val="90000"/>
              </a:lnSpc>
              <a:buFont typeface="Arial"/>
              <a:buNone/>
            </a:pPr>
            <a:r>
              <a:rPr lang="en-US" sz="1400" dirty="0"/>
              <a:t>		</a:t>
            </a:r>
            <a:r>
              <a:rPr lang="en-US" sz="1400" dirty="0" err="1"/>
              <a:t>daisy.bark</a:t>
            </a:r>
            <a:r>
              <a:rPr lang="en-US" sz="1400" dirty="0"/>
              <a:t>();</a:t>
            </a:r>
          </a:p>
          <a:p>
            <a:pPr marL="228600" lvl="1" indent="0" defTabSz="457200">
              <a:lnSpc>
                <a:spcPct val="90000"/>
              </a:lnSpc>
              <a:buFont typeface="Arial"/>
              <a:buNone/>
            </a:pPr>
            <a:r>
              <a:rPr lang="en-US" sz="1400" dirty="0"/>
              <a:t>		Dog scruffy = new Dog(); </a:t>
            </a:r>
          </a:p>
          <a:p>
            <a:pPr marL="228600" lvl="1" indent="0" defTabSz="457200">
              <a:lnSpc>
                <a:spcPct val="90000"/>
              </a:lnSpc>
              <a:buFont typeface="Arial"/>
              <a:buNone/>
            </a:pPr>
            <a:r>
              <a:rPr lang="en-US" sz="1400" dirty="0"/>
              <a:t>		scruffy.name = “Scruffy”;</a:t>
            </a:r>
          </a:p>
          <a:p>
            <a:pPr marL="228600" lvl="1" indent="0" defTabSz="457200">
              <a:lnSpc>
                <a:spcPct val="90000"/>
              </a:lnSpc>
              <a:buFont typeface="Arial"/>
              <a:buNone/>
            </a:pPr>
            <a:r>
              <a:rPr lang="en-US" sz="1400" dirty="0"/>
              <a:t>	}	</a:t>
            </a:r>
          </a:p>
          <a:p>
            <a:pPr marL="228600" lvl="1" indent="0" defTabSz="457200">
              <a:lnSpc>
                <a:spcPct val="90000"/>
              </a:lnSpc>
              <a:buFont typeface="Arial"/>
              <a:buNone/>
            </a:pPr>
            <a:r>
              <a:rPr lang="en-US" sz="1400" dirty="0"/>
              <a:t>}</a:t>
            </a:r>
          </a:p>
        </p:txBody>
      </p:sp>
      <p:grpSp>
        <p:nvGrpSpPr>
          <p:cNvPr id="6" name="Group 5">
            <a:extLst>
              <a:ext uri="{FF2B5EF4-FFF2-40B4-BE49-F238E27FC236}">
                <a16:creationId xmlns:a16="http://schemas.microsoft.com/office/drawing/2014/main" id="{4E4F5877-341C-400B-B81C-BBA116202AD2}"/>
              </a:ext>
            </a:extLst>
          </p:cNvPr>
          <p:cNvGrpSpPr/>
          <p:nvPr/>
        </p:nvGrpSpPr>
        <p:grpSpPr>
          <a:xfrm>
            <a:off x="6620268" y="1708727"/>
            <a:ext cx="2151723" cy="4011745"/>
            <a:chOff x="7439025" y="1924758"/>
            <a:chExt cx="1220585" cy="1923342"/>
          </a:xfrm>
        </p:grpSpPr>
        <p:sp>
          <p:nvSpPr>
            <p:cNvPr id="11" name="Freeform: Shape 10">
              <a:extLst>
                <a:ext uri="{FF2B5EF4-FFF2-40B4-BE49-F238E27FC236}">
                  <a16:creationId xmlns:a16="http://schemas.microsoft.com/office/drawing/2014/main" id="{8F3DF6C1-401E-493E-97D2-0ADA612C0E51}"/>
                </a:ext>
              </a:extLst>
            </p:cNvPr>
            <p:cNvSpPr/>
            <p:nvPr/>
          </p:nvSpPr>
          <p:spPr>
            <a:xfrm>
              <a:off x="7439025" y="1952898"/>
              <a:ext cx="1220585" cy="1895202"/>
            </a:xfrm>
            <a:custGeom>
              <a:avLst/>
              <a:gdLst>
                <a:gd name="connsiteX0" fmla="*/ 0 w 1220585"/>
                <a:gd name="connsiteY0" fmla="*/ 1895202 h 1895202"/>
                <a:gd name="connsiteX1" fmla="*/ 1095375 w 1220585"/>
                <a:gd name="connsiteY1" fmla="*/ 1580877 h 1895202"/>
                <a:gd name="connsiteX2" fmla="*/ 1114425 w 1220585"/>
                <a:gd name="connsiteY2" fmla="*/ 237852 h 1895202"/>
                <a:gd name="connsiteX3" fmla="*/ 361950 w 1220585"/>
                <a:gd name="connsiteY3" fmla="*/ 9252 h 1895202"/>
                <a:gd name="connsiteX4" fmla="*/ 352425 w 1220585"/>
                <a:gd name="connsiteY4" fmla="*/ 66402 h 1895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85" h="1895202">
                  <a:moveTo>
                    <a:pt x="0" y="1895202"/>
                  </a:moveTo>
                  <a:cubicBezTo>
                    <a:pt x="454819" y="1876152"/>
                    <a:pt x="909638" y="1857102"/>
                    <a:pt x="1095375" y="1580877"/>
                  </a:cubicBezTo>
                  <a:cubicBezTo>
                    <a:pt x="1281112" y="1304652"/>
                    <a:pt x="1236663" y="499789"/>
                    <a:pt x="1114425" y="237852"/>
                  </a:cubicBezTo>
                  <a:cubicBezTo>
                    <a:pt x="992188" y="-24086"/>
                    <a:pt x="488950" y="37827"/>
                    <a:pt x="361950" y="9252"/>
                  </a:cubicBezTo>
                  <a:cubicBezTo>
                    <a:pt x="234950" y="-19323"/>
                    <a:pt x="293687" y="23539"/>
                    <a:pt x="352425" y="664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896C1D7-C9E0-45C3-8867-3086F2B33A4F}"/>
                </a:ext>
              </a:extLst>
            </p:cNvPr>
            <p:cNvSpPr/>
            <p:nvPr/>
          </p:nvSpPr>
          <p:spPr>
            <a:xfrm>
              <a:off x="7710021" y="1924758"/>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Dog">
            <a:extLst>
              <a:ext uri="{FF2B5EF4-FFF2-40B4-BE49-F238E27FC236}">
                <a16:creationId xmlns:a16="http://schemas.microsoft.com/office/drawing/2014/main" id="{FB6A42C6-4EED-462E-B0CC-5B8452F4F0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33193" y="1137528"/>
            <a:ext cx="1224150" cy="1224150"/>
          </a:xfrm>
          <a:prstGeom prst="rect">
            <a:avLst/>
          </a:prstGeom>
        </p:spPr>
      </p:pic>
      <p:pic>
        <p:nvPicPr>
          <p:cNvPr id="18" name="Graphic 17" descr="Dog">
            <a:extLst>
              <a:ext uri="{FF2B5EF4-FFF2-40B4-BE49-F238E27FC236}">
                <a16:creationId xmlns:a16="http://schemas.microsoft.com/office/drawing/2014/main" id="{799CA4D3-B1BF-4645-8772-56D2B2DF71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72279" y="2907347"/>
            <a:ext cx="1220584" cy="1220584"/>
          </a:xfrm>
          <a:prstGeom prst="rect">
            <a:avLst/>
          </a:prstGeom>
        </p:spPr>
      </p:pic>
      <p:sp>
        <p:nvSpPr>
          <p:cNvPr id="5" name="TextBox 4">
            <a:extLst>
              <a:ext uri="{FF2B5EF4-FFF2-40B4-BE49-F238E27FC236}">
                <a16:creationId xmlns:a16="http://schemas.microsoft.com/office/drawing/2014/main" id="{C1CD07FE-E696-4A43-98B6-9D80A1DFF4D7}"/>
              </a:ext>
            </a:extLst>
          </p:cNvPr>
          <p:cNvSpPr txBox="1"/>
          <p:nvPr/>
        </p:nvSpPr>
        <p:spPr>
          <a:xfrm>
            <a:off x="5520350" y="3299569"/>
            <a:ext cx="736099" cy="338554"/>
          </a:xfrm>
          <a:prstGeom prst="rect">
            <a:avLst/>
          </a:prstGeom>
          <a:noFill/>
        </p:spPr>
        <p:txBody>
          <a:bodyPr wrap="none" rtlCol="0">
            <a:spAutoFit/>
          </a:bodyPr>
          <a:lstStyle/>
          <a:p>
            <a:r>
              <a:rPr lang="en-US" sz="1600" dirty="0">
                <a:solidFill>
                  <a:schemeClr val="accent1"/>
                </a:solidFill>
                <a:latin typeface="Segoe Print" panose="02000600000000000000" pitchFamily="2" charset="0"/>
              </a:rPr>
              <a:t>Daisy</a:t>
            </a:r>
          </a:p>
        </p:txBody>
      </p:sp>
      <p:sp>
        <p:nvSpPr>
          <p:cNvPr id="19" name="TextBox 18">
            <a:extLst>
              <a:ext uri="{FF2B5EF4-FFF2-40B4-BE49-F238E27FC236}">
                <a16:creationId xmlns:a16="http://schemas.microsoft.com/office/drawing/2014/main" id="{7EC13C51-0F6E-4F4F-9CF5-C15FEA7BC20F}"/>
              </a:ext>
            </a:extLst>
          </p:cNvPr>
          <p:cNvSpPr txBox="1"/>
          <p:nvPr/>
        </p:nvSpPr>
        <p:spPr>
          <a:xfrm>
            <a:off x="6307929" y="1528695"/>
            <a:ext cx="832279" cy="307777"/>
          </a:xfrm>
          <a:prstGeom prst="rect">
            <a:avLst/>
          </a:prstGeom>
          <a:noFill/>
        </p:spPr>
        <p:txBody>
          <a:bodyPr wrap="none" rtlCol="0">
            <a:spAutoFit/>
          </a:bodyPr>
          <a:lstStyle/>
          <a:p>
            <a:r>
              <a:rPr lang="en-US" sz="1400" dirty="0">
                <a:solidFill>
                  <a:schemeClr val="accent1"/>
                </a:solidFill>
                <a:latin typeface="Segoe Print" panose="02000600000000000000" pitchFamily="2" charset="0"/>
              </a:rPr>
              <a:t>Scruffy</a:t>
            </a:r>
          </a:p>
        </p:txBody>
      </p:sp>
      <p:sp>
        <p:nvSpPr>
          <p:cNvPr id="21" name="Speech Bubble: Oval 20">
            <a:extLst>
              <a:ext uri="{FF2B5EF4-FFF2-40B4-BE49-F238E27FC236}">
                <a16:creationId xmlns:a16="http://schemas.microsoft.com/office/drawing/2014/main" id="{7FBE4C1E-F779-4D15-A2C5-371369C80A1B}"/>
              </a:ext>
            </a:extLst>
          </p:cNvPr>
          <p:cNvSpPr/>
          <p:nvPr/>
        </p:nvSpPr>
        <p:spPr>
          <a:xfrm>
            <a:off x="6293267" y="2371665"/>
            <a:ext cx="1066513" cy="760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Woof!</a:t>
            </a:r>
          </a:p>
        </p:txBody>
      </p:sp>
      <p:grpSp>
        <p:nvGrpSpPr>
          <p:cNvPr id="15" name="Group 14">
            <a:extLst>
              <a:ext uri="{FF2B5EF4-FFF2-40B4-BE49-F238E27FC236}">
                <a16:creationId xmlns:a16="http://schemas.microsoft.com/office/drawing/2014/main" id="{D5B34064-6020-4E3C-A72C-2AAD051DDD3B}"/>
              </a:ext>
            </a:extLst>
          </p:cNvPr>
          <p:cNvGrpSpPr/>
          <p:nvPr/>
        </p:nvGrpSpPr>
        <p:grpSpPr>
          <a:xfrm>
            <a:off x="3771850" y="2874869"/>
            <a:ext cx="1774851" cy="1798731"/>
            <a:chOff x="3771850" y="2874869"/>
            <a:chExt cx="1774851" cy="1798731"/>
          </a:xfrm>
        </p:grpSpPr>
        <p:sp>
          <p:nvSpPr>
            <p:cNvPr id="13" name="Freeform: Shape 12">
              <a:extLst>
                <a:ext uri="{FF2B5EF4-FFF2-40B4-BE49-F238E27FC236}">
                  <a16:creationId xmlns:a16="http://schemas.microsoft.com/office/drawing/2014/main" id="{CAEE4269-560D-4679-87CE-74979C2DA0DE}"/>
                </a:ext>
              </a:extLst>
            </p:cNvPr>
            <p:cNvSpPr/>
            <p:nvPr/>
          </p:nvSpPr>
          <p:spPr>
            <a:xfrm>
              <a:off x="3771850" y="2874869"/>
              <a:ext cx="1733023" cy="1798731"/>
            </a:xfrm>
            <a:custGeom>
              <a:avLst/>
              <a:gdLst>
                <a:gd name="connsiteX0" fmla="*/ 892514 w 1733023"/>
                <a:gd name="connsiteY0" fmla="*/ 1798731 h 1798731"/>
                <a:gd name="connsiteX1" fmla="*/ 107423 w 1733023"/>
                <a:gd name="connsiteY1" fmla="*/ 1678658 h 1798731"/>
                <a:gd name="connsiteX2" fmla="*/ 61241 w 1733023"/>
                <a:gd name="connsiteY2" fmla="*/ 1106004 h 1798731"/>
                <a:gd name="connsiteX3" fmla="*/ 615423 w 1733023"/>
                <a:gd name="connsiteY3" fmla="*/ 856622 h 1798731"/>
                <a:gd name="connsiteX4" fmla="*/ 901750 w 1733023"/>
                <a:gd name="connsiteY4" fmla="*/ 71531 h 1798731"/>
                <a:gd name="connsiteX5" fmla="*/ 1502114 w 1733023"/>
                <a:gd name="connsiteY5" fmla="*/ 62295 h 1798731"/>
                <a:gd name="connsiteX6" fmla="*/ 1733023 w 1733023"/>
                <a:gd name="connsiteY6" fmla="*/ 302440 h 179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3023" h="1798731">
                  <a:moveTo>
                    <a:pt x="892514" y="1798731"/>
                  </a:moveTo>
                  <a:cubicBezTo>
                    <a:pt x="569241" y="1796421"/>
                    <a:pt x="245968" y="1794112"/>
                    <a:pt x="107423" y="1678658"/>
                  </a:cubicBezTo>
                  <a:cubicBezTo>
                    <a:pt x="-31122" y="1563204"/>
                    <a:pt x="-23426" y="1243010"/>
                    <a:pt x="61241" y="1106004"/>
                  </a:cubicBezTo>
                  <a:cubicBezTo>
                    <a:pt x="145908" y="968998"/>
                    <a:pt x="475338" y="1029034"/>
                    <a:pt x="615423" y="856622"/>
                  </a:cubicBezTo>
                  <a:cubicBezTo>
                    <a:pt x="755508" y="684210"/>
                    <a:pt x="753968" y="203919"/>
                    <a:pt x="901750" y="71531"/>
                  </a:cubicBezTo>
                  <a:cubicBezTo>
                    <a:pt x="1049532" y="-60857"/>
                    <a:pt x="1363569" y="23810"/>
                    <a:pt x="1502114" y="62295"/>
                  </a:cubicBezTo>
                  <a:cubicBezTo>
                    <a:pt x="1640659" y="100780"/>
                    <a:pt x="1686841" y="201610"/>
                    <a:pt x="1733023" y="3024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09E94F8-DCD1-4E02-B8E9-491CF2E1107A}"/>
                </a:ext>
              </a:extLst>
            </p:cNvPr>
            <p:cNvSpPr/>
            <p:nvPr/>
          </p:nvSpPr>
          <p:spPr>
            <a:xfrm>
              <a:off x="5448181" y="3120427"/>
              <a:ext cx="98520" cy="106111"/>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270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xEl>
                                              <p:pRg st="6" end="6"/>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uiExpand="1" build="p" animBg="1"/>
      <p:bldP spid="5" grpId="0"/>
      <p:bldP spid="19"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Objects as Representations</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A class is a blueprint for objects</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Outline shared states and behaviors for instances</a:t>
            </a:r>
            <a:endParaRPr sz="20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Values of those states may change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 methods may change the object’s state</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Dog class has a variable “</a:t>
            </a:r>
            <a:r>
              <a:rPr lang="en-US" dirty="0" err="1">
                <a:solidFill>
                  <a:srgbClr val="474C55"/>
                </a:solidFill>
                <a:latin typeface="Arial"/>
                <a:ea typeface="Arial"/>
                <a:cs typeface="Arial"/>
                <a:sym typeface="Arial"/>
              </a:rPr>
              <a:t>isFed</a:t>
            </a:r>
            <a:r>
              <a:rPr lang="en-US" dirty="0">
                <a:solidFill>
                  <a:srgbClr val="474C55"/>
                </a:solidFill>
                <a:latin typeface="Arial"/>
                <a:ea typeface="Arial"/>
                <a:cs typeface="Arial"/>
                <a:sym typeface="Arial"/>
              </a:rPr>
              <a:t>”, an eat() method may change that variable’s value to “true”</a:t>
            </a:r>
            <a:endParaRPr sz="20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An object’s state is unique to itself. Each object operates its own behavior independently.</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With exceptions.</a:t>
            </a:r>
            <a:endParaRPr sz="2000" dirty="0">
              <a:solidFill>
                <a:srgbClr val="474C55"/>
              </a:solidFill>
              <a:latin typeface="Arial"/>
              <a:ea typeface="Arial"/>
              <a:cs typeface="Arial"/>
              <a:sym typeface="Arial"/>
            </a:endParaRPr>
          </a:p>
          <a:p>
            <a:pPr marL="342900" lvl="0" indent="-165100" algn="l" rtl="0">
              <a:spcBef>
                <a:spcPts val="560"/>
              </a:spcBef>
              <a:spcAft>
                <a:spcPts val="0"/>
              </a:spcAft>
              <a:buSzPts val="2800"/>
              <a:buNone/>
            </a:pP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79805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used to create objects. </a:t>
            </a:r>
          </a:p>
          <a:p>
            <a:pPr marL="800100" lvl="1" indent="-342900">
              <a:spcBef>
                <a:spcPts val="0"/>
              </a:spcBef>
              <a:buSzPts val="2380"/>
              <a:buChar char="•"/>
            </a:pPr>
            <a:r>
              <a:rPr lang="en-US" sz="1980" i="1" dirty="0"/>
              <a:t>Instantiating the class </a:t>
            </a:r>
          </a:p>
          <a:p>
            <a:pPr marL="342900" lvl="0" indent="-342900">
              <a:lnSpc>
                <a:spcPct val="80000"/>
              </a:lnSpc>
              <a:spcBef>
                <a:spcPts val="0"/>
              </a:spcBef>
              <a:buSzPts val="2590"/>
            </a:pPr>
            <a:r>
              <a:rPr lang="en-US" sz="2590" dirty="0"/>
              <a:t>When a new object is created from a class, the class’ constructor is run.</a:t>
            </a:r>
            <a:endParaRPr lang="en-US" dirty="0"/>
          </a:p>
          <a:p>
            <a:pPr marL="742950" lvl="1" indent="-285750">
              <a:lnSpc>
                <a:spcPct val="80000"/>
              </a:lnSpc>
              <a:spcBef>
                <a:spcPts val="444"/>
              </a:spcBef>
              <a:buSzPts val="2220"/>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myExample</a:t>
            </a:r>
            <a:r>
              <a:rPr lang="en-US" sz="2220" dirty="0">
                <a:latin typeface="Courier New"/>
                <a:ea typeface="Courier New"/>
                <a:cs typeface="Courier New"/>
                <a:sym typeface="Courier New"/>
              </a:rPr>
              <a:t> = new </a:t>
            </a:r>
            <a:r>
              <a:rPr lang="en-US" sz="2220" dirty="0">
                <a:highlight>
                  <a:srgbClr val="00FFFF"/>
                </a:highlight>
                <a:latin typeface="Courier New"/>
                <a:ea typeface="Courier New"/>
                <a:cs typeface="Courier New"/>
                <a:sym typeface="Courier New"/>
              </a:rPr>
              <a:t>Example();</a:t>
            </a:r>
            <a:endParaRPr lang="en-US" dirty="0"/>
          </a:p>
          <a:p>
            <a:pPr marL="342900" indent="-342900">
              <a:spcBef>
                <a:spcPts val="0"/>
              </a:spcBef>
              <a:buSzPts val="2380"/>
            </a:pPr>
            <a:r>
              <a:rPr lang="en-US" sz="2380" dirty="0"/>
              <a:t>They have no return type and always</a:t>
            </a:r>
            <a:r>
              <a:rPr lang="en-US" sz="2380" i="1" dirty="0"/>
              <a:t> </a:t>
            </a:r>
            <a:r>
              <a:rPr lang="en-US" sz="2380" dirty="0"/>
              <a:t>are </a:t>
            </a:r>
            <a:r>
              <a:rPr lang="en-US" sz="2380" i="1" dirty="0"/>
              <a:t>named with the same name as the class </a:t>
            </a:r>
            <a:r>
              <a:rPr lang="en-US" sz="2380" dirty="0"/>
              <a:t>in which they are defined.</a:t>
            </a:r>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dirty="0"/>
          </a:p>
          <a:p>
            <a:pPr marL="342900" lvl="0" indent="-342900" algn="l" rtl="0">
              <a:spcBef>
                <a:spcPts val="476"/>
              </a:spcBef>
              <a:spcAft>
                <a:spcPts val="0"/>
              </a:spcAft>
              <a:buSzPts val="2380"/>
              <a:buChar char="•"/>
            </a:pPr>
            <a:r>
              <a:rPr lang="en-US" sz="2380" dirty="0"/>
              <a:t>If you don’t provide one, a default no-argument constructor is implicitly provided.</a:t>
            </a:r>
            <a:endParaRPr dirty="0"/>
          </a:p>
          <a:p>
            <a:pPr marL="742950" lvl="1" indent="-285750" algn="l" rtl="0">
              <a:spcBef>
                <a:spcPts val="408"/>
              </a:spcBef>
              <a:spcAft>
                <a:spcPts val="0"/>
              </a:spcAft>
              <a:buSzPts val="2040"/>
              <a:buChar char="–"/>
            </a:pPr>
            <a:r>
              <a:rPr lang="en-US" sz="2040" dirty="0">
                <a:latin typeface="Courier New"/>
                <a:ea typeface="Courier New"/>
                <a:cs typeface="Courier New"/>
                <a:sym typeface="Courier New"/>
              </a:rPr>
              <a:t>public </a:t>
            </a:r>
            <a:r>
              <a:rPr lang="en-US" sz="2040" dirty="0" err="1">
                <a:latin typeface="Courier New"/>
                <a:ea typeface="Courier New"/>
                <a:cs typeface="Courier New"/>
                <a:sym typeface="Courier New"/>
              </a:rPr>
              <a:t>MyClass</a:t>
            </a:r>
            <a:r>
              <a:rPr lang="en-US" sz="20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6627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sz="1400"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one.Dog</a:t>
            </a:r>
            <a:r>
              <a:rPr lang="en-US" sz="1400" dirty="0">
                <a:latin typeface="Courier New" panose="02070309020205020404" pitchFamily="49" charset="0"/>
                <a:cs typeface="Courier New" panose="02070309020205020404" pitchFamily="49" charset="0"/>
              </a:rPr>
              <a:t>; </a:t>
            </a:r>
          </a:p>
          <a:p>
            <a:pPr marL="182880" lvl="1" defTabSz="457200">
              <a:lnSpc>
                <a:spcPct val="90000"/>
              </a:lnSpc>
            </a:pPr>
            <a:endParaRPr lang="en-US" sz="1400" dirty="0">
              <a:latin typeface="Courier New" panose="02070309020205020404" pitchFamily="49" charset="0"/>
              <a:cs typeface="Courier New" panose="02070309020205020404" pitchFamily="49" charset="0"/>
            </a:endParaRPr>
          </a:p>
          <a:p>
            <a:pPr marL="182880" lvl="1" defTabSz="457200">
              <a:lnSpc>
                <a:spcPct val="90000"/>
              </a:lnSpc>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 new Dog();</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dog.setSize</a:t>
            </a:r>
            <a:r>
              <a:rPr lang="en-US" sz="1400" dirty="0">
                <a:latin typeface="Courier New" panose="02070309020205020404" pitchFamily="49" charset="0"/>
                <a:cs typeface="Courier New" panose="02070309020205020404" pitchFamily="49" charset="0"/>
              </a:rPr>
              <a:t>(9.0);</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dog.getSize</a:t>
            </a:r>
            <a:r>
              <a:rPr lang="en-US" sz="1400" dirty="0">
                <a:latin typeface="Courier New" panose="02070309020205020404" pitchFamily="49" charset="0"/>
                <a:cs typeface="Courier New" panose="02070309020205020404" pitchFamily="49" charset="0"/>
              </a:rPr>
              <a:t>());</a:t>
            </a:r>
          </a:p>
          <a:p>
            <a:pPr marL="182880" lvl="1" defTabSz="457200">
              <a:lnSpc>
                <a:spcPct val="90000"/>
              </a:lnSpc>
            </a:pPr>
            <a:r>
              <a:rPr lang="en-US" sz="1400" dirty="0">
                <a:latin typeface="Courier New" panose="02070309020205020404" pitchFamily="49" charset="0"/>
                <a:cs typeface="Courier New" panose="02070309020205020404" pitchFamily="49" charset="0"/>
              </a:rPr>
              <a:t>	}</a:t>
            </a:r>
          </a:p>
          <a:p>
            <a:pPr marL="182880" lvl="1" defTabSz="457200">
              <a:lnSpc>
                <a:spcPct val="90000"/>
              </a:lnSpc>
            </a:pPr>
            <a:r>
              <a:rPr lang="en-US" sz="1400" dirty="0">
                <a:latin typeface="Courier New" panose="02070309020205020404" pitchFamily="49" charset="0"/>
                <a:cs typeface="Courier New" panose="02070309020205020404" pitchFamily="49" charset="0"/>
              </a:rPr>
              <a:t>}</a:t>
            </a:r>
          </a:p>
          <a:p>
            <a:endParaRPr lang="en-US" sz="1400"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92774"/>
            <a:ext cx="6642546" cy="1636479"/>
            <a:chOff x="594290" y="2136641"/>
            <a:chExt cx="664254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94290" y="2490487"/>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903222" y="2590338"/>
              <a:ext cx="1235133" cy="3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65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iterate type="lt">
                                    <p:tmAbs val="0"/>
                                  </p:iterate>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12">
                                            <p:txEl>
                                              <p:pRg st="6" end="6"/>
                                            </p:txEl>
                                          </p:spTgt>
                                        </p:tgtEl>
                                        <p:attrNameLst>
                                          <p:attrName>style.fontWeight</p:attrName>
                                        </p:attrNameLst>
                                      </p:cBhvr>
                                      <p:to>
                                        <p:strVal val="bold"/>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 Overloading</a:t>
            </a:r>
            <a:endParaRPr/>
          </a:p>
        </p:txBody>
      </p:sp>
      <p:sp>
        <p:nvSpPr>
          <p:cNvPr id="274" name="Google Shape;274;p24"/>
          <p:cNvSpPr txBox="1">
            <a:spLocks noGrp="1"/>
          </p:cNvSpPr>
          <p:nvPr>
            <p:ph type="body" idx="1"/>
          </p:nvPr>
        </p:nvSpPr>
        <p:spPr>
          <a:xfrm>
            <a:off x="338634" y="1591580"/>
            <a:ext cx="8383980" cy="4525963"/>
          </a:xfrm>
          <a:prstGeom prst="rect">
            <a:avLst/>
          </a:prstGeom>
          <a:noFill/>
          <a:ln>
            <a:noFill/>
          </a:ln>
        </p:spPr>
        <p:txBody>
          <a:bodyPr spcFirstLastPara="1" wrap="square" lIns="91425" tIns="45700" rIns="91425" bIns="45700" anchor="b" anchorCtr="0">
            <a:noAutofit/>
          </a:bodyPr>
          <a:lstStyle/>
          <a:p>
            <a:pPr marL="342900" lvl="0" indent="-342900" algn="l" rtl="0">
              <a:lnSpc>
                <a:spcPct val="90000"/>
              </a:lnSpc>
              <a:spcBef>
                <a:spcPts val="0"/>
              </a:spcBef>
              <a:spcAft>
                <a:spcPts val="0"/>
              </a:spcAft>
              <a:buSzPts val="2590"/>
              <a:buChar char="•"/>
            </a:pPr>
            <a:r>
              <a:rPr lang="en-US" sz="2550" dirty="0"/>
              <a:t>A class can have multiple constructors, differentiated by their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endParaRPr dirty="0"/>
          </a:p>
          <a:p>
            <a:pPr marL="742950" lvl="1" indent="-285750">
              <a:lnSpc>
                <a:spcPct val="90000"/>
              </a:lnSpc>
              <a:spcBef>
                <a:spcPts val="444"/>
              </a:spcBef>
              <a:buSzPts val="2220"/>
            </a:pPr>
            <a:endParaRPr lang="en-US" sz="2200" dirty="0">
              <a:latin typeface="Courier New"/>
              <a:cs typeface="Courier New"/>
            </a:endParaRPr>
          </a:p>
          <a:p>
            <a:pPr marL="342900" lvl="0" indent="-342900" rtl="0">
              <a:lnSpc>
                <a:spcPct val="90000"/>
              </a:lnSpc>
              <a:spcBef>
                <a:spcPts val="518"/>
              </a:spcBef>
              <a:spcAft>
                <a:spcPts val="0"/>
              </a:spcAft>
              <a:buSzPts val="2590"/>
              <a:buChar char="•"/>
            </a:pPr>
            <a:r>
              <a:rPr lang="en-US" sz="2550" dirty="0"/>
              <a:t>Calling a specific constructor is a matter of passing in the right types/numbers of parameters.</a:t>
            </a:r>
            <a:endParaRPr sz="2550"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0" lvl="0" indent="0" algn="l" rtl="0">
              <a:lnSpc>
                <a:spcPct val="90000"/>
              </a:lnSpc>
              <a:spcBef>
                <a:spcPts val="518"/>
              </a:spcBef>
              <a:spcAft>
                <a:spcPts val="0"/>
              </a:spcAft>
              <a:buSzPts val="2590"/>
              <a:buNone/>
            </a:pPr>
            <a:endParaRPr lang="en-US" sz="2550" dirty="0">
              <a:latin typeface="Courier New"/>
              <a:ea typeface="Courier New"/>
              <a:cs typeface="Courier New"/>
            </a:endParaRP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11590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53</TotalTime>
  <Words>2045</Words>
  <Application>Microsoft Office PowerPoint</Application>
  <PresentationFormat>On-screen Show (4:3)</PresentationFormat>
  <Paragraphs>358</Paragraphs>
  <Slides>30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Courier New</vt:lpstr>
      <vt:lpstr>Segoe Print</vt:lpstr>
      <vt:lpstr>Revature</vt:lpstr>
      <vt:lpstr>Java Continued</vt:lpstr>
      <vt:lpstr>Example</vt:lpstr>
      <vt:lpstr>Dog Class</vt:lpstr>
      <vt:lpstr>Dog</vt:lpstr>
      <vt:lpstr>Using the Dog class…</vt:lpstr>
      <vt:lpstr>Objects as Representations</vt:lpstr>
      <vt:lpstr>Constructors </vt:lpstr>
      <vt:lpstr>Default Constructor</vt:lpstr>
      <vt:lpstr>Constructor Overloading</vt:lpstr>
      <vt:lpstr>this()… </vt:lpstr>
      <vt:lpstr>Background…</vt:lpstr>
      <vt:lpstr>Now this…</vt:lpstr>
      <vt:lpstr>This in action</vt:lpstr>
      <vt:lpstr>Clarifications</vt:lpstr>
      <vt:lpstr>This in action</vt:lpstr>
      <vt:lpstr>Modules</vt:lpstr>
      <vt:lpstr>Module Descriptor </vt:lpstr>
      <vt:lpstr>Package Structure </vt:lpstr>
      <vt:lpstr>Packages Continued…</vt:lpstr>
      <vt:lpstr>Strings</vt:lpstr>
      <vt:lpstr>Let’s take the following program</vt:lpstr>
      <vt:lpstr>Common String Methods</vt:lpstr>
      <vt:lpstr>equals() vs ==</vt:lpstr>
      <vt:lpstr>The Javadoc</vt:lpstr>
      <vt:lpstr>Math</vt:lpstr>
      <vt:lpstr>StringBuilder</vt:lpstr>
      <vt:lpstr>StringBuffer</vt:lpstr>
      <vt:lpstr>Input/Output Streams</vt:lpstr>
      <vt:lpstr>Scanner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Daniel Felleman</cp:lastModifiedBy>
  <cp:revision>3</cp:revision>
  <dcterms:created xsi:type="dcterms:W3CDTF">2021-05-10T12:23:39Z</dcterms:created>
  <dcterms:modified xsi:type="dcterms:W3CDTF">2021-05-19T19:58:58Z</dcterms:modified>
</cp:coreProperties>
</file>