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4"/>
    <p:sldMasterId id="2147483706" r:id="rId5"/>
  </p:sldMasterIdLst>
  <p:notesMasterIdLst>
    <p:notesMasterId r:id="rId52"/>
  </p:notesMasterIdLst>
  <p:sldIdLst>
    <p:sldId id="256" r:id="rId6"/>
    <p:sldId id="332" r:id="rId7"/>
    <p:sldId id="335" r:id="rId8"/>
    <p:sldId id="354" r:id="rId9"/>
    <p:sldId id="353" r:id="rId10"/>
    <p:sldId id="355" r:id="rId11"/>
    <p:sldId id="333" r:id="rId12"/>
    <p:sldId id="334" r:id="rId13"/>
    <p:sldId id="336" r:id="rId14"/>
    <p:sldId id="337" r:id="rId15"/>
    <p:sldId id="339" r:id="rId16"/>
    <p:sldId id="338" r:id="rId17"/>
    <p:sldId id="357" r:id="rId18"/>
    <p:sldId id="356" r:id="rId19"/>
    <p:sldId id="343" r:id="rId20"/>
    <p:sldId id="341" r:id="rId21"/>
    <p:sldId id="344" r:id="rId22"/>
    <p:sldId id="257" r:id="rId23"/>
    <p:sldId id="349" r:id="rId24"/>
    <p:sldId id="290" r:id="rId25"/>
    <p:sldId id="350" r:id="rId26"/>
    <p:sldId id="291" r:id="rId27"/>
    <p:sldId id="340" r:id="rId28"/>
    <p:sldId id="345" r:id="rId29"/>
    <p:sldId id="342" r:id="rId30"/>
    <p:sldId id="347" r:id="rId31"/>
    <p:sldId id="348" r:id="rId32"/>
    <p:sldId id="307" r:id="rId33"/>
    <p:sldId id="288" r:id="rId34"/>
    <p:sldId id="289" r:id="rId35"/>
    <p:sldId id="351" r:id="rId36"/>
    <p:sldId id="352" r:id="rId37"/>
    <p:sldId id="269" r:id="rId38"/>
    <p:sldId id="286" r:id="rId39"/>
    <p:sldId id="274" r:id="rId40"/>
    <p:sldId id="330" r:id="rId41"/>
    <p:sldId id="331" r:id="rId42"/>
    <p:sldId id="294" r:id="rId43"/>
    <p:sldId id="262" r:id="rId44"/>
    <p:sldId id="259" r:id="rId45"/>
    <p:sldId id="273" r:id="rId46"/>
    <p:sldId id="276" r:id="rId47"/>
    <p:sldId id="292" r:id="rId48"/>
    <p:sldId id="293" r:id="rId49"/>
    <p:sldId id="295" r:id="rId50"/>
    <p:sldId id="258" r:id="rId5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85139" autoAdjust="0"/>
  </p:normalViewPr>
  <p:slideViewPr>
    <p:cSldViewPr snapToGrid="0">
      <p:cViewPr varScale="1">
        <p:scale>
          <a:sx n="96" d="100"/>
          <a:sy n="96" d="100"/>
        </p:scale>
        <p:origin x="1296" y="78"/>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1T17:16:20.594"/>
    </inkml:context>
    <inkml:brush xml:id="br0">
      <inkml:brushProperty name="width" value="0.05" units="cm"/>
      <inkml:brushProperty name="height" value="0.05" units="cm"/>
      <inkml:brushProperty name="ignorePressure" value="1"/>
    </inkml:brush>
  </inkml:definitions>
  <inkml:trace contextRef="#ctx0" brushRef="#br0">2307 771,'-1'-30,"-1"12,-1 0,0 0,-2 0,0 0,-1 1,-4-7,-15-30,-11-16,14 31,-1 1,-2 1,-2 1,-1 1,-1 2,-2 1,-2 1,-25-18,32 29,-1 2,-1 1,0 1,-1 2,-1 1,0 1,0 1,-2 2,1 1,-1 2,0 0,-12 2,9 2,-1 3,1 1,-1 1,1 2,0 2,1 1,0 2,0 1,1 1,-20 11,24-8,0 0,1 2,0 1,2 1,0 1,1 2,1 0,2 1,0 2,1 0,-10 17,19-22,1 1,0 0,2 1,0 0,2 1,0-1,1 2,3-7,0 1,0-1,2 1,0 0,2 0,-1-1,2 1,1-1,3 14,-9-27,1-1,-1-1,0 1,0 0,0-1,0 1,0-1,0 0,-1 0,-2 1,-1 1,-12 9,-177 118,150-97,2 2,1 3,-4 7,10-6,2 1,1 2,2 2,3 0,1 3,3 0,1 1,2 5,11-23,1 0,2 1,1 0,1 1,2-1,1 17,2-24,2 0,1 0,1 0,1-1,1 1,2-1,0 0,10 22,-9-28,2 0,0-1,1 0,0-1,1 0,1 0,1-2,0 1,1-2,0 0,1-1,1 0,0-2,0 1,1-2,6 2,0-2,0 0,0-1,0-2,1 0,0-2,0-1,0-1,0-1,1-1,-1-1,0-1,22-5,-23 39,-4-10,1 0,1-1,1-2,1 0,13 7,7 2,2-2,36 15,-68-35,0-1,0 0,1 0,0-1,0-1,0-1,0 0,0-1,0-1,1 0,12-2,-9-1,0-1,-1-1,0 0,0-2,-1 0,0-1,0 0,0-2,5-4,10-8,-1-1,-1-1,-1-1,-2-2,0-1,-2-2,17-25,-21 73,31 18,3-3,0-2,2-2,1-3,1-3,1-2,1-2,31 3,-54-15,1-1,-1-2,1-2,0-1,0-2,0-2,-1-1,1-2,-1-2,-1-2,1-1,-2-1,0-3,15-8,-35 15,0-1,-1-1,0 0,0-1,-1-1,-1 0,0-1,-1-1,0 0,2-4,-6 7,-1-2,0 1,-1-1,0 0,-1 0,-1-1,0 1,-1-1,0 0,-1 0,-1 0,0-1,-1-4,-1-3,-1 0,-1 0,-1 1,-1-1,-1 1,-1 0,0 0,-2 1,-1 0,0 1,-1 0,-6-7,9 15,0 1,-1 0,0 1,0-1,-1 2,0 0,-1 0,0 1,0 0,-1 0,3 3,0 0,1 1,-1 0,-1 1,1 0,0 0,-1 1,1 0,0 1,-1 0,1 0,-1 1,1 0,-6 2,35-20,0 0,-1-1,13-17,-6 7,-2-2,0 0,-3-2,0 0,-2-2,-2 0,3-10,-12 26,-2-1,0 0,-2 0,0 0,0 0,-2-1,-1 0,0 1,-2-1,0 0,-1 1,-1-1,0 1,-2 0,-1-2,0 0,-2 1,0 0,-2 1,0 0,0 0,-2 1,-1 0,0 1,-1 1,0 0,-2 1,0 0,0 1,-2 1,1 1,-2 0,1 2,-2 0,1 1,-1 1,-1 0,1 2,-18-3,5 4,1 1,-1 2,0 2,1 0,-21 5,-18 5,1 3,-4 4,72-13,1-2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1T17:18:25.877"/>
    </inkml:context>
    <inkml:brush xml:id="br0">
      <inkml:brushProperty name="width" value="0.05" units="cm"/>
      <inkml:brushProperty name="height" value="0.05" units="cm"/>
      <inkml:brushProperty name="ignorePressure" value="1"/>
    </inkml:brush>
  </inkml:definitions>
  <inkml:trace contextRef="#ctx0" brushRef="#br0">947 771,'0'0,"0"0,0 0,0 0,0 0,-8-8,-7-4,0 1,-1 0,-1 2,0-1,0 2,-1 1,-5-2,-5 0,-1 0,0 2,0 2,-12-1,15 4,1 1,-1 2,0 0,0 2,0 0,1 2,0 1,0 1,0 1,1 1,0 2,1 0,0 1,1 1,1 2,-6 4,8-4,0 0,1 2,1 0,1 1,0 1,1 0,2 2,-1-1,2 1,1 1,1 0,1 1,0 0,2 0,1 1,1-1,-1 10,5-22,0-1,0 1,1 0,0-1,1 1,0 0,1 0,0-1,0 1,1-1,1 0,0 0,0 0,1 0,0-1,1 0,0 0,0 0,1-1,0 0,0 0,1-1,0 0,1 0,-1-1,1 0,0 0,1-1,0 0,-1-1,1 0,1 0,-1-1,7 0,40 4,-58-4,1 0,-1-1,0 1,0 0,0 0,0 0,0-1,-2 3,2-3,-32 70,3 1,3 2,-16 76,34-111,1 0,3 1,1 0,2 0,2 1,1-1,2 0,6 23,-5-44,1 0,0-1,2 0,0 0,1-1,1 0,0 0,2-1,0 0,1 0,0-2,1 0,1 0,1-1,0-1,0 0,2-1,-1-1,1 0,1-1,0-1,0-1,1-1,0 0,0-1,15 2,4-2,0-1,0-2,0-1,0-2,1-2,-1-2,0-1,-1-1,0-3,0-1,0-1,-1-3,-1 0,0-3,-2 0,0-3,20-14,-53 33,0 1,1 0,-1-1,0 1,0 0,1-1,-1 1,1 0,-1-1,0 1,1 0,-1 0,1 0,-1-1,0 1,1 0,-1 0,1 0,-1 0,1 0,-1 0,1-1,-1 1,0 0,1 0,-1 1,1-1,-1 0,1 0,-1 0,1 0,-2 14,-1-1,0 11,1 1,0-1,2 0,1 1,1-1,1 0,3 6,-4-18,1 0,1-1,0 1,0-1,1-1,1 1,0-1,0 0,1 0,0-1,0 0,1-1,1 1,-1-2,6 4,8 3,1-1,1-1,0-1,0-1,1-1,1-1,-1-1,1-2,18 2,-2-3,0-2,0-1,1-2,-1-3,34-6,-44 3,0-2,0-1,-1-2,-1-1,0-1,-1-2,0-1,-1-1,-1-1,-1-2,-1-1,-1-1,0-1,3-7,3-5,-2-1,-2-1,-1-2,-2 0,-2-2,-2 0,-1-2,-3 0,-1-1,-2-3,-10 38,9-49,-11 54,-1 1,1-1,-1 0,0 0,-1 0,1 1,-1-1,0 0,0 1,-1-4,-3 8,14-2,16-12,-1 0,0-2,-1-1,-1 0,-1-2,0-1,-2 0,0-1,-1-1,-2-1,0 0,-1-2,-1 1,3-11,-7 10,0 0,-2 0,0-1,-2 0,-1 0,-1-1,-2 1,0-1,-2 0,0 0,-2 1,-1-1,-2 1,0 0,-3-5,-2 1,-1 0,-1 1,-2 1,-1 0,-1 1,-1 1,-2 0,0 1,-2 1,0 2,-18-15,23 23,-1 1,0 1,0 1,-1 1,-1 0,0 1,0 1,-11-3,16 7,-1 1,1 0,-1 1,0 0,0 1,0 1,0 0,0 2,0-1,1 2,-1 0,-3 1,-27 12,43-15,-1 0,1 0,0 0,-1 0,1 1,0-1,0 1,0 0,0-1,0 1,0 0,0 0,1 0,-1 1,-1 1,4-4,-1 0,0 1,0-1,1 0,-1 0,0 0,1 0,-1 0,0 1,0-1,1 0,-1 0,0 0,1 0,-1 0,0 0,1 0,-1 0,0 0,1 0,-1 0,0 0,1-1,-1 1,0 0,1 0,-1 0,0 0,0 0,1-1,-1 1,0 0,0 0,1 0,-1-1,0 1,0 0,0 0,1-1,-1 1,17-11,-6 0,0-2,-1 1,0-2,-1 1,0-1,-1-1,0 1,-2-1,1-1,2-10,0-1,-1 0,-2 0,3-27,-7 33,-1-1,0 0,-2 1,0-1,-2 1,0-1,-1 1,-1 0,-3-4,5 16,0-1,-1 1,0 0,-1 0,0 1,0 0,-1 0,0 0,-1 0,1 1,-2 0,1 0,0 1,-1 0,-1 0,1 1,-1 0,1 1,-1 0,-1 0,1 1,-6-1,1 0,-1 2,0 0,0 1,0 0,-8 1,-92 12,78-7,35-6,0 1,0 0,1-1,-1 1,0-1,0 0,0 0,0 1,1-1,-1 0,1 0,-1-1,0 1,1 0,0 0,-1-1,1 1,0-1,0 1,0-1,0 0,0 1,0-1,0 0,0 0,0-1,-7-11,-7-7,-1 1,-1 0,-1 1,-1 1,0 1,-2 0,1 2,-2 0,-16-7,20 12,0 1,0 1,-1 1,-1 0,1 1,-1 2,0 0,0 1,0 0,-1 2,1 1,-15 1,4 4,0 1,0 2,1 1,0 1,1 1,0 2,1 1,0 1,-19 15,2 1,1 2,2 3,1 1,2 1,-6 11,24-24,0 1,2 1,1 1,1 1,2 0,1 1,1 0,-1 8,3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1T17:19:47.552"/>
    </inkml:context>
    <inkml:brush xml:id="br0">
      <inkml:brushProperty name="width" value="0.05" units="cm"/>
      <inkml:brushProperty name="height" value="0.05" units="cm"/>
      <inkml:brushProperty name="color" value="#F36A25"/>
      <inkml:brushProperty name="ignorePressure" value="1"/>
    </inkml:brush>
  </inkml:definitions>
  <inkml:trace contextRef="#ctx0" brushRef="#br0">467 202,'82'74,"3"-4,3-4,16 5,145 112,-214-158,-35-25</inkml:trace>
  <inkml:trace contextRef="#ctx0" brushRef="#br0" timeOffset="1383.86">1249 1,'0'0,"0"0,0 0,0 0,-17 8,-38 30,2 2,1 3,3 2,-4 7,-73 66,-18-4,48-41,86-65,4-4,1 0,0 0,0 0,0 1,1 0,0 0,-4 4,8-8,1 0,-1 0,0 0,0 0,0 0,0 0,-1 0,1 0,0 0,0 0,-1 0,1 0,0 0,-1 0,1 0,-1 0,1 0,-1-1,1 1,-1 0,0 0,1-1,-1 1,0 0,0 0,-12 10,13-11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9C41E336-FA77-4937-9F43-09B79C1702B9}" type="datetimeFigureOut">
              <a:rPr lang="en-US" smtClean="0"/>
              <a:t>5/19/2021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A93CEE16-B673-4D07-B4A7-401FE2B4F98E}" type="slidenum">
              <a:rPr lang="en-US" smtClean="0"/>
              <a:t>‹#›</a:t>
            </a:fld>
            <a:endParaRPr lang="en-US"/>
          </a:p>
        </p:txBody>
      </p:sp>
    </p:spTree>
    <p:extLst>
      <p:ext uri="{BB962C8B-B14F-4D97-AF65-F5344CB8AC3E}">
        <p14:creationId xmlns:p14="http://schemas.microsoft.com/office/powerpoint/2010/main" val="181278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8744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8454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0" name="Google Shape;250;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0564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9" name="Google Shape;229;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1136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5620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723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8073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5005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0" name="Google Shape;300;p1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9356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37118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349378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Only" type="titleOnly">
  <p:cSld name="1_Title 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1073817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3353254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29143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70626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653652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6607992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17002581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133142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3728746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768892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2543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1961137281"/>
      </p:ext>
    </p:extLst>
  </p:cSld>
  <p:clrMap bg1="lt1" tx1="dk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80.png"/><Relationship Id="rId5" Type="http://schemas.openxmlformats.org/officeDocument/2006/relationships/customXml" Target="../ink/ink2.xml"/><Relationship Id="rId4" Type="http://schemas.openxmlformats.org/officeDocument/2006/relationships/image" Target="../media/image7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2DC7-3F0A-4899-A812-183445288269}"/>
              </a:ext>
            </a:extLst>
          </p:cNvPr>
          <p:cNvSpPr>
            <a:spLocks noGrp="1"/>
          </p:cNvSpPr>
          <p:nvPr>
            <p:ph type="ctrTitle"/>
          </p:nvPr>
        </p:nvSpPr>
        <p:spPr/>
        <p:txBody>
          <a:bodyPr/>
          <a:lstStyle/>
          <a:p>
            <a:r>
              <a:rPr lang="en-US" dirty="0"/>
              <a:t>Encapsulation, Algorithms and Complexity</a:t>
            </a:r>
          </a:p>
        </p:txBody>
      </p:sp>
    </p:spTree>
    <p:extLst>
      <p:ext uri="{BB962C8B-B14F-4D97-AF65-F5344CB8AC3E}">
        <p14:creationId xmlns:p14="http://schemas.microsoft.com/office/powerpoint/2010/main" val="3178709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Linear Search</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Searching algorithms are methods used to find an element within some collection or list. </a:t>
            </a:r>
          </a:p>
          <a:p>
            <a:r>
              <a:rPr lang="en-US" dirty="0"/>
              <a:t>Linear search is the most basic searching algorithm, which functions by checking each element of a collection in sequence until a match is found or until the whole list has been searched.</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9</a:t>
            </a:fld>
            <a:endParaRPr lang="en-US" dirty="0"/>
          </a:p>
        </p:txBody>
      </p:sp>
    </p:spTree>
    <p:extLst>
      <p:ext uri="{BB962C8B-B14F-4D97-AF65-F5344CB8AC3E}">
        <p14:creationId xmlns:p14="http://schemas.microsoft.com/office/powerpoint/2010/main" val="1123113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Linear Search</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10</a:t>
            </a:fld>
            <a:endParaRPr lang="en-US" dirty="0"/>
          </a:p>
        </p:txBody>
      </p:sp>
      <p:sp>
        <p:nvSpPr>
          <p:cNvPr id="5" name="Google Shape;219;p16">
            <a:extLst>
              <a:ext uri="{FF2B5EF4-FFF2-40B4-BE49-F238E27FC236}">
                <a16:creationId xmlns:a16="http://schemas.microsoft.com/office/drawing/2014/main" id="{9F294DD1-DBAE-4993-99EA-D7AF4FB210AB}"/>
              </a:ext>
            </a:extLst>
          </p:cNvPr>
          <p:cNvSpPr txBox="1">
            <a:spLocks/>
          </p:cNvSpPr>
          <p:nvPr/>
        </p:nvSpPr>
        <p:spPr>
          <a:xfrm>
            <a:off x="977317" y="2145484"/>
            <a:ext cx="7189365" cy="2567031"/>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public static int </a:t>
            </a:r>
            <a:r>
              <a:rPr lang="en-US" sz="1400" dirty="0" err="1">
                <a:latin typeface="Courier New" panose="02070309020205020404" pitchFamily="49" charset="0"/>
                <a:cs typeface="Courier New" panose="02070309020205020404" pitchFamily="49" charset="0"/>
              </a:rPr>
              <a:t>linearSearch</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target,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collection)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index = -1;</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collection.length</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(collection[</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target)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index =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index;</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4135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Binary Search</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lnSpcReduction="10000"/>
          </a:bodyPr>
          <a:lstStyle/>
          <a:p>
            <a:r>
              <a:rPr lang="en-US" dirty="0"/>
              <a:t>A Binary Search (a.k.a. half-interval search) is another common algorithm used to find elements within a </a:t>
            </a:r>
            <a:r>
              <a:rPr lang="en-US" b="1" u="sng" dirty="0"/>
              <a:t>sorted</a:t>
            </a:r>
            <a:r>
              <a:rPr lang="en-US" dirty="0"/>
              <a:t> collection.</a:t>
            </a:r>
          </a:p>
          <a:p>
            <a:r>
              <a:rPr lang="en-US" dirty="0"/>
              <a:t>Binary search finds the position of an element by looking at the element halfway between the recognized minimum and maximum value and eliminating half of the remaining elements if the target value is less than or greater than this halfway point.</a:t>
            </a:r>
          </a:p>
          <a:p>
            <a:r>
              <a:rPr lang="en-US" dirty="0"/>
              <a:t>The algorithm ends after finding the target value is found or all elements have been eliminated.</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11</a:t>
            </a:fld>
            <a:endParaRPr lang="en-US" dirty="0"/>
          </a:p>
        </p:txBody>
      </p:sp>
    </p:spTree>
    <p:extLst>
      <p:ext uri="{BB962C8B-B14F-4D97-AF65-F5344CB8AC3E}">
        <p14:creationId xmlns:p14="http://schemas.microsoft.com/office/powerpoint/2010/main" val="3935118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Binary Search</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12</a:t>
            </a:fld>
            <a:endParaRPr lang="en-US" dirty="0"/>
          </a:p>
        </p:txBody>
      </p:sp>
      <p:sp>
        <p:nvSpPr>
          <p:cNvPr id="6" name="Google Shape;219;p16">
            <a:extLst>
              <a:ext uri="{FF2B5EF4-FFF2-40B4-BE49-F238E27FC236}">
                <a16:creationId xmlns:a16="http://schemas.microsoft.com/office/drawing/2014/main" id="{67FF274D-A4D6-4376-AD54-0F49C413B8FD}"/>
              </a:ext>
            </a:extLst>
          </p:cNvPr>
          <p:cNvSpPr txBox="1">
            <a:spLocks/>
          </p:cNvSpPr>
          <p:nvPr/>
        </p:nvSpPr>
        <p:spPr>
          <a:xfrm>
            <a:off x="977317" y="1635854"/>
            <a:ext cx="7189365" cy="4488110"/>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public static int </a:t>
            </a:r>
            <a:r>
              <a:rPr lang="en-US" sz="1400" dirty="0" err="1">
                <a:latin typeface="Courier New" panose="02070309020205020404" pitchFamily="49" charset="0"/>
                <a:cs typeface="Courier New" panose="02070309020205020404" pitchFamily="49" charset="0"/>
              </a:rPr>
              <a:t>binarySearch</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target,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collection)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left = 0;</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right = collection.length-1;</a:t>
            </a:r>
          </a:p>
          <a:p>
            <a:pPr marL="182880" lvl="1" indent="0" defTabSz="457200">
              <a:lnSpc>
                <a:spcPct val="90000"/>
              </a:lnSpc>
              <a:spcBef>
                <a:spcPts val="480"/>
              </a:spcBef>
              <a:buSzPts val="2400"/>
              <a:buFont typeface="Arial" panose="020B0604020202020204" pitchFamily="34" charset="0"/>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while</a:t>
            </a:r>
            <a:r>
              <a:rPr lang="en-US" sz="1400" dirty="0">
                <a:latin typeface="Courier New" panose="02070309020205020404" pitchFamily="49" charset="0"/>
                <a:cs typeface="Courier New" panose="02070309020205020404" pitchFamily="49" charset="0"/>
              </a:rPr>
              <a:t> (left &lt;= right)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mid = (</a:t>
            </a:r>
            <a:r>
              <a:rPr lang="en-US" sz="1400" dirty="0" err="1">
                <a:latin typeface="Courier New" panose="02070309020205020404" pitchFamily="49" charset="0"/>
                <a:cs typeface="Courier New" panose="02070309020205020404" pitchFamily="49" charset="0"/>
              </a:rPr>
              <a:t>right+left</a:t>
            </a:r>
            <a:r>
              <a:rPr lang="en-US" sz="1400" dirty="0">
                <a:latin typeface="Courier New" panose="02070309020205020404" pitchFamily="49" charset="0"/>
                <a:cs typeface="Courier New" panose="02070309020205020404" pitchFamily="49" charset="0"/>
              </a:rPr>
              <a:t>)/2</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(target &lt; collection[mid])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right = mid - 1;</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else</a:t>
            </a:r>
            <a:r>
              <a:rPr lang="en-US" sz="1400" dirty="0">
                <a:latin typeface="Courier New" panose="02070309020205020404" pitchFamily="49" charset="0"/>
                <a:cs typeface="Courier New" panose="02070309020205020404" pitchFamily="49" charset="0"/>
              </a:rPr>
              <a:t> if (target &gt; collection[mid])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left = mid + 1;</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else</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mid;</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index;</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2747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14" end="1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Bubble Sort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Bubble Sort is one of the simplest sorting algorithms, used to organize elements of a collection into a particular order.</a:t>
            </a:r>
          </a:p>
          <a:p>
            <a:r>
              <a:rPr lang="en-US" dirty="0"/>
              <a:t>Bubble Sort organizes elements by repeatedly comparing and swapping adjacent elements if they are in the wrong order.</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13</a:t>
            </a:fld>
            <a:endParaRPr lang="en-US" dirty="0"/>
          </a:p>
        </p:txBody>
      </p:sp>
    </p:spTree>
    <p:extLst>
      <p:ext uri="{BB962C8B-B14F-4D97-AF65-F5344CB8AC3E}">
        <p14:creationId xmlns:p14="http://schemas.microsoft.com/office/powerpoint/2010/main" val="2674076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Bubble Sort</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14</a:t>
            </a:fld>
            <a:endParaRPr lang="en-US" dirty="0"/>
          </a:p>
        </p:txBody>
      </p:sp>
      <p:sp>
        <p:nvSpPr>
          <p:cNvPr id="5" name="Google Shape;219;p16">
            <a:extLst>
              <a:ext uri="{FF2B5EF4-FFF2-40B4-BE49-F238E27FC236}">
                <a16:creationId xmlns:a16="http://schemas.microsoft.com/office/drawing/2014/main" id="{F0D3A583-2923-4AC2-898C-2A70B7A6F4BB}"/>
              </a:ext>
            </a:extLst>
          </p:cNvPr>
          <p:cNvSpPr txBox="1">
            <a:spLocks/>
          </p:cNvSpPr>
          <p:nvPr/>
        </p:nvSpPr>
        <p:spPr>
          <a:xfrm>
            <a:off x="977317" y="1772174"/>
            <a:ext cx="7189365" cy="3313651"/>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public static void </a:t>
            </a:r>
            <a:r>
              <a:rPr lang="en-US" sz="1400" dirty="0" err="1">
                <a:latin typeface="Courier New" panose="02070309020205020404" pitchFamily="49" charset="0"/>
                <a:cs typeface="Courier New" panose="02070309020205020404" pitchFamily="49" charset="0"/>
              </a:rPr>
              <a:t>bubbleSort</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 = </a:t>
            </a:r>
            <a:r>
              <a:rPr lang="en-US" sz="1400" dirty="0" err="1">
                <a:latin typeface="Courier New" panose="02070309020205020404" pitchFamily="49" charset="0"/>
                <a:cs typeface="Courier New" panose="02070309020205020404" pitchFamily="49" charset="0"/>
              </a:rPr>
              <a:t>arr.length</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 </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n – 1;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j = 0; j &lt; n –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- 1; </a:t>
            </a:r>
            <a:r>
              <a:rPr lang="en-US" sz="1400" dirty="0" err="1">
                <a:latin typeface="Courier New" panose="02070309020205020404" pitchFamily="49" charset="0"/>
                <a:cs typeface="Courier New" panose="02070309020205020404" pitchFamily="49" charset="0"/>
              </a:rPr>
              <a:t>j++</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 &gt;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[j+1])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temp =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 =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[j+1]</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[j+1] = temp;</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1177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Selection Sort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Selection Sort is another common sorting algorithm that organizes elements within a collection.</a:t>
            </a:r>
          </a:p>
          <a:p>
            <a:r>
              <a:rPr lang="en-US" dirty="0"/>
              <a:t>The Selection Sort works by repeatedly finding the smallest element of a collection and moving the found element forward by swapping the position of the left-most element, with the smaller.</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15</a:t>
            </a:fld>
            <a:endParaRPr lang="en-US" dirty="0"/>
          </a:p>
        </p:txBody>
      </p:sp>
    </p:spTree>
    <p:extLst>
      <p:ext uri="{BB962C8B-B14F-4D97-AF65-F5344CB8AC3E}">
        <p14:creationId xmlns:p14="http://schemas.microsoft.com/office/powerpoint/2010/main" val="3195877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Selection Sort</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16</a:t>
            </a:fld>
            <a:endParaRPr lang="en-US" dirty="0"/>
          </a:p>
        </p:txBody>
      </p:sp>
      <p:sp>
        <p:nvSpPr>
          <p:cNvPr id="5" name="Google Shape;219;p16">
            <a:extLst>
              <a:ext uri="{FF2B5EF4-FFF2-40B4-BE49-F238E27FC236}">
                <a16:creationId xmlns:a16="http://schemas.microsoft.com/office/drawing/2014/main" id="{2D21D435-BEF9-4016-BEFF-5825BF33BA5C}"/>
              </a:ext>
            </a:extLst>
          </p:cNvPr>
          <p:cNvSpPr txBox="1">
            <a:spLocks/>
          </p:cNvSpPr>
          <p:nvPr/>
        </p:nvSpPr>
        <p:spPr>
          <a:xfrm>
            <a:off x="977317" y="1772174"/>
            <a:ext cx="7189365" cy="3630336"/>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public static void </a:t>
            </a:r>
            <a:r>
              <a:rPr lang="en-US" sz="1400" dirty="0" err="1">
                <a:latin typeface="Courier New" panose="02070309020205020404" pitchFamily="49" charset="0"/>
                <a:cs typeface="Courier New" panose="02070309020205020404" pitchFamily="49" charset="0"/>
              </a:rPr>
              <a:t>selectionSort</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 </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n – 1;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j = minIndex+1; j &lt; </a:t>
            </a:r>
            <a:r>
              <a:rPr lang="en-US" sz="1400" dirty="0" err="1">
                <a:latin typeface="Courier New" panose="02070309020205020404" pitchFamily="49" charset="0"/>
                <a:cs typeface="Courier New" panose="02070309020205020404" pitchFamily="49" charset="0"/>
              </a:rPr>
              <a:t>arr.length</a:t>
            </a:r>
            <a:r>
              <a:rPr lang="en-US" sz="1400" dirty="0">
                <a:latin typeface="Courier New" panose="02070309020205020404" pitchFamily="49" charset="0"/>
                <a:cs typeface="Courier New" panose="02070309020205020404" pitchFamily="49" charset="0"/>
              </a:rPr>
              <a:t> - 1; </a:t>
            </a:r>
            <a:r>
              <a:rPr lang="en-US" sz="1400" dirty="0" err="1">
                <a:latin typeface="Courier New" panose="02070309020205020404" pitchFamily="49" charset="0"/>
                <a:cs typeface="Courier New" panose="02070309020205020404" pitchFamily="49" charset="0"/>
              </a:rPr>
              <a:t>j++</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 &gt;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 = j;</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temp =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 = temp;</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6437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What is Recursion?</a:t>
            </a:r>
            <a:endParaRPr/>
          </a:p>
        </p:txBody>
      </p:sp>
      <p:sp>
        <p:nvSpPr>
          <p:cNvPr id="219" name="Google Shape;219;p16"/>
          <p:cNvSpPr txBox="1">
            <a:spLocks noGrp="1"/>
          </p:cNvSpPr>
          <p:nvPr>
            <p:ph type="body" idx="1"/>
          </p:nvPr>
        </p:nvSpPr>
        <p:spPr>
          <a:xfrm>
            <a:off x="380010" y="3513220"/>
            <a:ext cx="8383980" cy="293791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sz="2400" dirty="0"/>
              <a:t>A recursive function is a function that calls itself, and returns the output</a:t>
            </a:r>
          </a:p>
          <a:p>
            <a:pPr marL="800100" lvl="1" indent="-342900">
              <a:spcBef>
                <a:spcPts val="0"/>
              </a:spcBef>
              <a:buSzPts val="2800"/>
              <a:buChar char="•"/>
            </a:pPr>
            <a:r>
              <a:rPr lang="en-US" sz="2000" dirty="0"/>
              <a:t>Successive executions are added to the execution stack</a:t>
            </a:r>
            <a:endParaRPr sz="2000" dirty="0"/>
          </a:p>
          <a:p>
            <a:pPr marL="342900" lvl="0" indent="-342900" algn="l" rtl="0">
              <a:spcBef>
                <a:spcPts val="560"/>
              </a:spcBef>
              <a:spcAft>
                <a:spcPts val="0"/>
              </a:spcAft>
              <a:buSzPts val="2800"/>
              <a:buChar char="•"/>
            </a:pPr>
            <a:r>
              <a:rPr lang="en-US" sz="2400" dirty="0"/>
              <a:t>There must exist a </a:t>
            </a:r>
            <a:r>
              <a:rPr lang="en-US" sz="2400" i="1" dirty="0"/>
              <a:t>base case</a:t>
            </a:r>
            <a:r>
              <a:rPr lang="en-US" sz="2400" dirty="0"/>
              <a:t> at which the recursion stops, otherwise you will get a </a:t>
            </a:r>
            <a:r>
              <a:rPr lang="en-US" sz="2400" i="1" dirty="0"/>
              <a:t>stack overflow</a:t>
            </a:r>
            <a:endParaRPr sz="2400" dirty="0"/>
          </a:p>
          <a:p>
            <a:pPr marL="342900" lvl="0" indent="-342900" algn="l" rtl="0">
              <a:spcBef>
                <a:spcPts val="560"/>
              </a:spcBef>
              <a:spcAft>
                <a:spcPts val="0"/>
              </a:spcAft>
              <a:buSzPts val="2800"/>
              <a:buChar char="•"/>
            </a:pPr>
            <a:r>
              <a:rPr lang="en-US" sz="2400" dirty="0"/>
              <a:t>When the base case is found, values are returned down the execution stack, potentially being transformed along the way.</a:t>
            </a:r>
            <a:endParaRPr sz="2400" dirty="0"/>
          </a:p>
        </p:txBody>
      </p:sp>
      <p:pic>
        <p:nvPicPr>
          <p:cNvPr id="220" name="Google Shape;220;p16"/>
          <p:cNvPicPr preferRelativeResize="0"/>
          <p:nvPr/>
        </p:nvPicPr>
        <p:blipFill rotWithShape="1">
          <a:blip r:embed="rId3">
            <a:alphaModFix/>
          </a:blip>
          <a:srcRect/>
          <a:stretch/>
        </p:blipFill>
        <p:spPr>
          <a:xfrm>
            <a:off x="1395412" y="1458829"/>
            <a:ext cx="6353175" cy="1885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7C1B9-9E67-45EB-8B51-ABFFF6EF6C18}"/>
              </a:ext>
            </a:extLst>
          </p:cNvPr>
          <p:cNvSpPr>
            <a:spLocks noGrp="1"/>
          </p:cNvSpPr>
          <p:nvPr>
            <p:ph type="title"/>
          </p:nvPr>
        </p:nvSpPr>
        <p:spPr/>
        <p:txBody>
          <a:bodyPr/>
          <a:lstStyle/>
          <a:p>
            <a:r>
              <a:rPr lang="en-US" dirty="0"/>
              <a:t>Simple Recursion – </a:t>
            </a:r>
            <a:r>
              <a:rPr lang="en-US" dirty="0" err="1"/>
              <a:t>Peano</a:t>
            </a:r>
            <a:r>
              <a:rPr lang="en-US" dirty="0"/>
              <a:t> Addition</a:t>
            </a:r>
          </a:p>
        </p:txBody>
      </p:sp>
      <p:sp>
        <p:nvSpPr>
          <p:cNvPr id="3" name="Text Placeholder 2">
            <a:extLst>
              <a:ext uri="{FF2B5EF4-FFF2-40B4-BE49-F238E27FC236}">
                <a16:creationId xmlns:a16="http://schemas.microsoft.com/office/drawing/2014/main" id="{9CF854F7-9EA6-4601-8C18-897F59AEF03B}"/>
              </a:ext>
            </a:extLst>
          </p:cNvPr>
          <p:cNvSpPr>
            <a:spLocks noGrp="1"/>
          </p:cNvSpPr>
          <p:nvPr>
            <p:ph type="body" idx="1"/>
          </p:nvPr>
        </p:nvSpPr>
        <p:spPr>
          <a:xfrm>
            <a:off x="380010" y="1481446"/>
            <a:ext cx="8383980" cy="5041078"/>
          </a:xfrm>
        </p:spPr>
        <p:txBody>
          <a:bodyPr/>
          <a:lstStyle/>
          <a:p>
            <a:pPr marL="50800" indent="0">
              <a:buNone/>
            </a:pPr>
            <a:r>
              <a:rPr lang="en-US" sz="1800" dirty="0">
                <a:latin typeface="Courier New" panose="02070309020205020404" pitchFamily="49" charset="0"/>
                <a:cs typeface="Courier New" panose="02070309020205020404" pitchFamily="49" charset="0"/>
              </a:rPr>
              <a:t>function </a:t>
            </a:r>
            <a:r>
              <a:rPr lang="en-US" sz="1800" dirty="0" err="1">
                <a:latin typeface="Courier New" panose="02070309020205020404" pitchFamily="49" charset="0"/>
                <a:cs typeface="Courier New" panose="02070309020205020404" pitchFamily="49" charset="0"/>
              </a:rPr>
              <a:t>peanoAddition</a:t>
            </a:r>
            <a:r>
              <a:rPr lang="en-US" sz="1800" dirty="0">
                <a:latin typeface="Courier New" panose="02070309020205020404" pitchFamily="49" charset="0"/>
                <a:cs typeface="Courier New" panose="02070309020205020404" pitchFamily="49" charset="0"/>
              </a:rPr>
              <a:t>(x, y) {</a:t>
            </a:r>
          </a:p>
          <a:p>
            <a:pPr marL="0" indent="0">
              <a:buNone/>
            </a:pPr>
            <a:r>
              <a:rPr lang="en-US" sz="1800" dirty="0">
                <a:latin typeface="Courier New" panose="02070309020205020404" pitchFamily="49" charset="0"/>
                <a:cs typeface="Courier New" panose="02070309020205020404" pitchFamily="49" charset="0"/>
              </a:rPr>
              <a:t>    if (x === 0)</a:t>
            </a:r>
          </a:p>
          <a:p>
            <a:pPr marL="0" indent="0">
              <a:buNone/>
            </a:pPr>
            <a:r>
              <a:rPr lang="en-US" sz="1800" dirty="0">
                <a:latin typeface="Courier New" panose="02070309020205020404" pitchFamily="49" charset="0"/>
                <a:cs typeface="Courier New" panose="02070309020205020404" pitchFamily="49" charset="0"/>
              </a:rPr>
              <a:t>      return y;</a:t>
            </a:r>
          </a:p>
          <a:p>
            <a:pPr marL="0" indent="0">
              <a:buNone/>
            </a:pPr>
            <a:r>
              <a:rPr lang="en-US" sz="1800" dirty="0">
                <a:latin typeface="Courier New" panose="02070309020205020404" pitchFamily="49" charset="0"/>
                <a:cs typeface="Courier New" panose="02070309020205020404" pitchFamily="49" charset="0"/>
              </a:rPr>
              <a:t>    else</a:t>
            </a:r>
          </a:p>
          <a:p>
            <a:pPr marL="0" indent="0">
              <a:buNone/>
            </a:pPr>
            <a:r>
              <a:rPr lang="en-US" sz="1800" dirty="0">
                <a:latin typeface="Courier New" panose="02070309020205020404" pitchFamily="49" charset="0"/>
                <a:cs typeface="Courier New" panose="02070309020205020404" pitchFamily="49" charset="0"/>
              </a:rPr>
              <a:t>      return </a:t>
            </a:r>
            <a:r>
              <a:rPr lang="en-US" sz="1800" dirty="0" err="1">
                <a:latin typeface="Courier New" panose="02070309020205020404" pitchFamily="49" charset="0"/>
                <a:cs typeface="Courier New" panose="02070309020205020404" pitchFamily="49" charset="0"/>
              </a:rPr>
              <a:t>peanoAddition</a:t>
            </a:r>
            <a:r>
              <a:rPr lang="en-US" sz="1800" dirty="0">
                <a:latin typeface="Courier New" panose="02070309020205020404" pitchFamily="49" charset="0"/>
                <a:cs typeface="Courier New" panose="02070309020205020404" pitchFamily="49" charset="0"/>
              </a:rPr>
              <a:t>(--x, ++y);</a:t>
            </a:r>
          </a:p>
          <a:p>
            <a:pPr marL="0" indent="0">
              <a:buNone/>
            </a:pPr>
            <a:r>
              <a:rPr lang="en-US" sz="1800" dirty="0">
                <a:latin typeface="Courier New" panose="02070309020205020404" pitchFamily="49" charset="0"/>
                <a:cs typeface="Courier New" panose="02070309020205020404" pitchFamily="49" charset="0"/>
              </a:rPr>
              <a:t>  }</a:t>
            </a:r>
          </a:p>
          <a:p>
            <a:endParaRPr lang="en-US" dirty="0"/>
          </a:p>
        </p:txBody>
      </p:sp>
      <p:sp>
        <p:nvSpPr>
          <p:cNvPr id="4" name="Slide Number Placeholder 3">
            <a:extLst>
              <a:ext uri="{FF2B5EF4-FFF2-40B4-BE49-F238E27FC236}">
                <a16:creationId xmlns:a16="http://schemas.microsoft.com/office/drawing/2014/main" id="{B9AAA6C3-3417-4FB2-AB99-8524B9552F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pic>
        <p:nvPicPr>
          <p:cNvPr id="6" name="Picture 5">
            <a:extLst>
              <a:ext uri="{FF2B5EF4-FFF2-40B4-BE49-F238E27FC236}">
                <a16:creationId xmlns:a16="http://schemas.microsoft.com/office/drawing/2014/main" id="{24E7F366-B424-4EE8-AA1F-C49C3773778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93777" y="3429000"/>
            <a:ext cx="6628980" cy="3093524"/>
          </a:xfrm>
          <a:prstGeom prst="rect">
            <a:avLst/>
          </a:prstGeom>
        </p:spPr>
      </p:pic>
    </p:spTree>
    <p:extLst>
      <p:ext uri="{BB962C8B-B14F-4D97-AF65-F5344CB8AC3E}">
        <p14:creationId xmlns:p14="http://schemas.microsoft.com/office/powerpoint/2010/main" val="1459519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Algorithms</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fontScale="92500" lnSpcReduction="20000"/>
          </a:bodyPr>
          <a:lstStyle/>
          <a:p>
            <a:r>
              <a:rPr lang="en-US" dirty="0"/>
              <a:t>An algorithm is just a step-by-step approach to solving a problem.</a:t>
            </a:r>
          </a:p>
          <a:p>
            <a:r>
              <a:rPr lang="en-US" dirty="0"/>
              <a:t>You have an array of numbers, and you want to sort them from lowest to highest. How do you do it?</a:t>
            </a:r>
          </a:p>
          <a:p>
            <a:pPr lvl="1"/>
            <a:r>
              <a:rPr lang="en-US" dirty="0"/>
              <a:t>There is no programming tricks here. Talk it out, like your explaining it to a child.</a:t>
            </a:r>
          </a:p>
          <a:p>
            <a:pPr lvl="1"/>
            <a:r>
              <a:rPr lang="en-US" dirty="0"/>
              <a:t>Do you…</a:t>
            </a:r>
          </a:p>
          <a:p>
            <a:pPr lvl="2"/>
            <a:r>
              <a:rPr lang="en-US" dirty="0"/>
              <a:t>Search for the lowest value first</a:t>
            </a:r>
          </a:p>
          <a:p>
            <a:pPr lvl="2"/>
            <a:r>
              <a:rPr lang="en-US" dirty="0"/>
              <a:t>Move it to the front</a:t>
            </a:r>
          </a:p>
          <a:p>
            <a:pPr lvl="2"/>
            <a:r>
              <a:rPr lang="en-US" dirty="0"/>
              <a:t>Repeat for the remainder?</a:t>
            </a:r>
          </a:p>
          <a:p>
            <a:pPr lvl="1"/>
            <a:r>
              <a:rPr lang="en-US" dirty="0"/>
              <a:t>Or do you…</a:t>
            </a:r>
          </a:p>
          <a:p>
            <a:pPr lvl="2"/>
            <a:r>
              <a:rPr lang="en-US" dirty="0"/>
              <a:t>Check every two adjacent elements</a:t>
            </a:r>
          </a:p>
          <a:p>
            <a:pPr lvl="2"/>
            <a:r>
              <a:rPr lang="en-US" dirty="0"/>
              <a:t>Swap them if the right is smaller than the left</a:t>
            </a:r>
          </a:p>
          <a:p>
            <a:pPr lvl="2"/>
            <a:r>
              <a:rPr lang="en-US" dirty="0"/>
              <a:t>Repeat until done?</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a:t>
            </a:fld>
            <a:endParaRPr lang="en-US" dirty="0"/>
          </a:p>
        </p:txBody>
      </p:sp>
    </p:spTree>
    <p:extLst>
      <p:ext uri="{BB962C8B-B14F-4D97-AF65-F5344CB8AC3E}">
        <p14:creationId xmlns:p14="http://schemas.microsoft.com/office/powerpoint/2010/main" val="1404278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6927D-1361-46B0-9AC3-60B9D3598BA6}"/>
              </a:ext>
            </a:extLst>
          </p:cNvPr>
          <p:cNvSpPr>
            <a:spLocks noGrp="1"/>
          </p:cNvSpPr>
          <p:nvPr>
            <p:ph type="title"/>
          </p:nvPr>
        </p:nvSpPr>
        <p:spPr/>
        <p:txBody>
          <a:bodyPr/>
          <a:lstStyle/>
          <a:p>
            <a:r>
              <a:rPr lang="en-US" dirty="0"/>
              <a:t>Recursion – Finding Prime Numbers</a:t>
            </a:r>
          </a:p>
        </p:txBody>
      </p:sp>
      <p:sp>
        <p:nvSpPr>
          <p:cNvPr id="3" name="Text Placeholder 2">
            <a:extLst>
              <a:ext uri="{FF2B5EF4-FFF2-40B4-BE49-F238E27FC236}">
                <a16:creationId xmlns:a16="http://schemas.microsoft.com/office/drawing/2014/main" id="{96600CE1-8CA1-4E18-8DCD-E54EAE30B3C2}"/>
              </a:ext>
            </a:extLst>
          </p:cNvPr>
          <p:cNvSpPr>
            <a:spLocks noGrp="1"/>
          </p:cNvSpPr>
          <p:nvPr>
            <p:ph type="body" idx="1"/>
          </p:nvPr>
        </p:nvSpPr>
        <p:spPr>
          <a:xfrm>
            <a:off x="380010" y="1481446"/>
            <a:ext cx="8383980" cy="5020954"/>
          </a:xfrm>
        </p:spPr>
        <p:txBody>
          <a:bodyPr/>
          <a:lstStyle/>
          <a:p>
            <a:pPr marL="342900" lvl="0" indent="-342900">
              <a:spcBef>
                <a:spcPts val="0"/>
              </a:spcBef>
            </a:pPr>
            <a:r>
              <a:rPr lang="en-US" sz="2400" dirty="0"/>
              <a:t>The Fibonacci sequence is a series of numbers that starts “0, 1, …” and every subsequent number is the sum of the prior two.     (</a:t>
            </a:r>
            <a:r>
              <a:rPr lang="en-US" sz="2000" dirty="0"/>
              <a:t>0, 1, 1, 2, 3, 5, 8, 13, 21…)</a:t>
            </a:r>
          </a:p>
          <a:p>
            <a:pPr marL="342900" lvl="0" indent="-342900"/>
            <a:r>
              <a:rPr lang="en-US" sz="2400" dirty="0"/>
              <a:t>Goal: Calculate the nth index of the Fibonacci sequence.</a:t>
            </a:r>
          </a:p>
          <a:p>
            <a:pPr marL="742950" lvl="1" indent="-285750"/>
            <a:r>
              <a:rPr lang="en-US" sz="2000" dirty="0"/>
              <a:t>Base case: n === 0 -&gt; 0</a:t>
            </a:r>
          </a:p>
          <a:p>
            <a:pPr marL="742950" lvl="1" indent="-285750"/>
            <a:r>
              <a:rPr lang="en-US" sz="2000" dirty="0"/>
              <a:t>Base case: n === 1 -&gt; 1</a:t>
            </a:r>
          </a:p>
          <a:p>
            <a:pPr marL="742950" lvl="1" indent="-285750"/>
            <a:r>
              <a:rPr lang="en-US" sz="2000" dirty="0"/>
              <a:t>Otherwise: fib(n-2)+fib(n-1)</a:t>
            </a:r>
            <a:endParaRPr lang="en-US" sz="1200" dirty="0"/>
          </a:p>
          <a:p>
            <a:pPr marL="50800" indent="0">
              <a:buNone/>
            </a:pPr>
            <a:endParaRPr lang="en-US" dirty="0"/>
          </a:p>
        </p:txBody>
      </p:sp>
      <p:sp>
        <p:nvSpPr>
          <p:cNvPr id="4" name="Slide Number Placeholder 3">
            <a:extLst>
              <a:ext uri="{FF2B5EF4-FFF2-40B4-BE49-F238E27FC236}">
                <a16:creationId xmlns:a16="http://schemas.microsoft.com/office/drawing/2014/main" id="{D03F6EF2-BEAA-489A-BCFF-32C471FB18C6}"/>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srgbClr val="A0A1A0"/>
              </a:solidFill>
              <a:effectLst/>
              <a:uLnTx/>
              <a:uFillTx/>
              <a:latin typeface="Arial"/>
              <a:cs typeface="Arial"/>
              <a:sym typeface="Arial"/>
            </a:endParaRPr>
          </a:p>
        </p:txBody>
      </p:sp>
      <p:sp>
        <p:nvSpPr>
          <p:cNvPr id="6" name="TextBox 5">
            <a:extLst>
              <a:ext uri="{FF2B5EF4-FFF2-40B4-BE49-F238E27FC236}">
                <a16:creationId xmlns:a16="http://schemas.microsoft.com/office/drawing/2014/main" id="{BCCA46AC-D405-450D-ADEF-27C9CC707A5F}"/>
              </a:ext>
            </a:extLst>
          </p:cNvPr>
          <p:cNvSpPr txBox="1"/>
          <p:nvPr/>
        </p:nvSpPr>
        <p:spPr>
          <a:xfrm>
            <a:off x="1539107" y="4394262"/>
            <a:ext cx="6065786" cy="1969450"/>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function fib( n) {</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90000"/>
              </a:lnSpc>
              <a:spcBef>
                <a:spcPts val="48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if (n &lt;= 0)</a:t>
            </a:r>
          </a:p>
          <a:p>
            <a:pPr marL="0" marR="0" lvl="0" indent="0" algn="l" defTabSz="914400" rtl="0" eaLnBrk="1" fontAlgn="auto" latinLnBrk="0" hangingPunct="1">
              <a:lnSpc>
                <a:spcPct val="90000"/>
              </a:lnSpc>
              <a:spcBef>
                <a:spcPts val="48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return 0;</a:t>
            </a:r>
            <a:b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b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else if (n === 1)</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90000"/>
              </a:lnSpc>
              <a:spcBef>
                <a:spcPts val="48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return 1;</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90000"/>
              </a:lnSpc>
              <a:spcBef>
                <a:spcPts val="48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else</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90000"/>
              </a:lnSpc>
              <a:spcBef>
                <a:spcPts val="48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return (fib(n-2) + fib(n-1));</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62624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6927D-1361-46B0-9AC3-60B9D3598BA6}"/>
              </a:ext>
            </a:extLst>
          </p:cNvPr>
          <p:cNvSpPr>
            <a:spLocks noGrp="1"/>
          </p:cNvSpPr>
          <p:nvPr>
            <p:ph type="title"/>
          </p:nvPr>
        </p:nvSpPr>
        <p:spPr/>
        <p:txBody>
          <a:bodyPr/>
          <a:lstStyle/>
          <a:p>
            <a:r>
              <a:rPr lang="en-US" dirty="0"/>
              <a:t>Recursion - Fibonacci Sequence</a:t>
            </a:r>
          </a:p>
        </p:txBody>
      </p:sp>
      <p:sp>
        <p:nvSpPr>
          <p:cNvPr id="3" name="Text Placeholder 2">
            <a:extLst>
              <a:ext uri="{FF2B5EF4-FFF2-40B4-BE49-F238E27FC236}">
                <a16:creationId xmlns:a16="http://schemas.microsoft.com/office/drawing/2014/main" id="{96600CE1-8CA1-4E18-8DCD-E54EAE30B3C2}"/>
              </a:ext>
            </a:extLst>
          </p:cNvPr>
          <p:cNvSpPr>
            <a:spLocks noGrp="1"/>
          </p:cNvSpPr>
          <p:nvPr>
            <p:ph type="body" idx="1"/>
          </p:nvPr>
        </p:nvSpPr>
        <p:spPr>
          <a:xfrm>
            <a:off x="380010" y="1481446"/>
            <a:ext cx="8383980" cy="5020954"/>
          </a:xfrm>
        </p:spPr>
        <p:txBody>
          <a:bodyPr/>
          <a:lstStyle/>
          <a:p>
            <a:pPr marL="342900" lvl="0" indent="-342900">
              <a:spcBef>
                <a:spcPts val="0"/>
              </a:spcBef>
            </a:pPr>
            <a:r>
              <a:rPr lang="en-US" sz="2400" dirty="0"/>
              <a:t>The Fibonacci sequence is a series of numbers that starts “0, 1, …” and every subsequent number is the sum of the prior two.     (</a:t>
            </a:r>
            <a:r>
              <a:rPr lang="en-US" sz="2000" dirty="0"/>
              <a:t>0, 1, 1, 2, 3, 5, 8, 13, 21…)</a:t>
            </a:r>
          </a:p>
          <a:p>
            <a:pPr marL="342900" lvl="0" indent="-342900"/>
            <a:r>
              <a:rPr lang="en-US" sz="2400" dirty="0"/>
              <a:t>Goal: Calculate the nth index of the Fibonacci sequence.</a:t>
            </a:r>
          </a:p>
          <a:p>
            <a:pPr marL="742950" lvl="1" indent="-285750"/>
            <a:r>
              <a:rPr lang="en-US" sz="2000" dirty="0"/>
              <a:t>Base case: n === 0 -&gt; 0</a:t>
            </a:r>
          </a:p>
          <a:p>
            <a:pPr marL="742950" lvl="1" indent="-285750"/>
            <a:r>
              <a:rPr lang="en-US" sz="2000" dirty="0"/>
              <a:t>Base case: n === 1 -&gt; 1</a:t>
            </a:r>
          </a:p>
          <a:p>
            <a:pPr marL="742950" lvl="1" indent="-285750"/>
            <a:r>
              <a:rPr lang="en-US" sz="2000" dirty="0"/>
              <a:t>Otherwise: fib(n-2)+fib(n-1)</a:t>
            </a:r>
            <a:endParaRPr lang="en-US" sz="1200" dirty="0"/>
          </a:p>
          <a:p>
            <a:pPr marL="50800" indent="0">
              <a:buNone/>
            </a:pPr>
            <a:endParaRPr lang="en-US" dirty="0"/>
          </a:p>
        </p:txBody>
      </p:sp>
      <p:sp>
        <p:nvSpPr>
          <p:cNvPr id="4" name="Slide Number Placeholder 3">
            <a:extLst>
              <a:ext uri="{FF2B5EF4-FFF2-40B4-BE49-F238E27FC236}">
                <a16:creationId xmlns:a16="http://schemas.microsoft.com/office/drawing/2014/main" id="{D03F6EF2-BEAA-489A-BCFF-32C471FB18C6}"/>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srgbClr val="A0A1A0"/>
              </a:solidFill>
              <a:effectLst/>
              <a:uLnTx/>
              <a:uFillTx/>
              <a:latin typeface="Arial"/>
              <a:cs typeface="Arial"/>
              <a:sym typeface="Arial"/>
            </a:endParaRPr>
          </a:p>
        </p:txBody>
      </p:sp>
      <p:sp>
        <p:nvSpPr>
          <p:cNvPr id="6" name="TextBox 5">
            <a:extLst>
              <a:ext uri="{FF2B5EF4-FFF2-40B4-BE49-F238E27FC236}">
                <a16:creationId xmlns:a16="http://schemas.microsoft.com/office/drawing/2014/main" id="{BCCA46AC-D405-450D-ADEF-27C9CC707A5F}"/>
              </a:ext>
            </a:extLst>
          </p:cNvPr>
          <p:cNvSpPr txBox="1"/>
          <p:nvPr/>
        </p:nvSpPr>
        <p:spPr>
          <a:xfrm>
            <a:off x="1539107" y="4394262"/>
            <a:ext cx="6065786" cy="1969450"/>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function fib( n) {</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90000"/>
              </a:lnSpc>
              <a:spcBef>
                <a:spcPts val="48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if (n &lt;= 0)</a:t>
            </a:r>
          </a:p>
          <a:p>
            <a:pPr marL="0" marR="0" lvl="0" indent="0" algn="l" defTabSz="914400" rtl="0" eaLnBrk="1" fontAlgn="auto" latinLnBrk="0" hangingPunct="1">
              <a:lnSpc>
                <a:spcPct val="90000"/>
              </a:lnSpc>
              <a:spcBef>
                <a:spcPts val="48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return 0;</a:t>
            </a:r>
            <a:b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b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else if (n === 1)</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90000"/>
              </a:lnSpc>
              <a:spcBef>
                <a:spcPts val="48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return 1;</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90000"/>
              </a:lnSpc>
              <a:spcBef>
                <a:spcPts val="48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else</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90000"/>
              </a:lnSpc>
              <a:spcBef>
                <a:spcPts val="48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return (fib(n-2) + fib(n-1));</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257278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FC6977-F60B-40FE-B492-9FA2979F846D}"/>
              </a:ext>
            </a:extLst>
          </p:cNvPr>
          <p:cNvSpPr>
            <a:spLocks noGrp="1"/>
          </p:cNvSpPr>
          <p:nvPr>
            <p:ph type="title"/>
          </p:nvPr>
        </p:nvSpPr>
        <p:spPr/>
        <p:txBody>
          <a:bodyPr/>
          <a:lstStyle/>
          <a:p>
            <a:r>
              <a:rPr lang="en-US" dirty="0"/>
              <a:t>Fib(5)</a:t>
            </a:r>
          </a:p>
        </p:txBody>
      </p:sp>
      <p:sp>
        <p:nvSpPr>
          <p:cNvPr id="4" name="Slide Number Placeholder 3">
            <a:extLst>
              <a:ext uri="{FF2B5EF4-FFF2-40B4-BE49-F238E27FC236}">
                <a16:creationId xmlns:a16="http://schemas.microsoft.com/office/drawing/2014/main" id="{88133AD4-565D-42EB-8A62-B6150CFAC648}"/>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srgbClr val="A0A1A0"/>
              </a:solidFill>
              <a:effectLst/>
              <a:uLnTx/>
              <a:uFillTx/>
              <a:latin typeface="Arial"/>
              <a:cs typeface="Arial"/>
              <a:sym typeface="Arial"/>
            </a:endParaRPr>
          </a:p>
        </p:txBody>
      </p:sp>
      <p:pic>
        <p:nvPicPr>
          <p:cNvPr id="9" name="Picture 8" descr="A close up of a map&#10;&#10;Description automatically generated">
            <a:extLst>
              <a:ext uri="{FF2B5EF4-FFF2-40B4-BE49-F238E27FC236}">
                <a16:creationId xmlns:a16="http://schemas.microsoft.com/office/drawing/2014/main" id="{06766209-D188-4C77-9E95-6B136E4A13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60476"/>
            <a:ext cx="9133668" cy="3877594"/>
          </a:xfrm>
          <a:prstGeom prst="rect">
            <a:avLst/>
          </a:prstGeom>
        </p:spPr>
      </p:pic>
    </p:spTree>
    <p:extLst>
      <p:ext uri="{BB962C8B-B14F-4D97-AF65-F5344CB8AC3E}">
        <p14:creationId xmlns:p14="http://schemas.microsoft.com/office/powerpoint/2010/main" val="89205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Merge Sort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The Merge Sort is a more complex sorting algorithm that organizes elements of a collection by dividing continually dividing a collection into two halves, and then merging the split collections back together in sorted order.</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22</a:t>
            </a:fld>
            <a:endParaRPr lang="en-US" dirty="0"/>
          </a:p>
        </p:txBody>
      </p:sp>
    </p:spTree>
    <p:extLst>
      <p:ext uri="{BB962C8B-B14F-4D97-AF65-F5344CB8AC3E}">
        <p14:creationId xmlns:p14="http://schemas.microsoft.com/office/powerpoint/2010/main" val="978653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Merge Sort</a:t>
            </a:r>
          </a:p>
        </p:txBody>
      </p:sp>
      <p:pic>
        <p:nvPicPr>
          <p:cNvPr id="6" name="Content Placeholder 5" descr="Diagram, schematic&#10;&#10;Description automatically generated">
            <a:extLst>
              <a:ext uri="{FF2B5EF4-FFF2-40B4-BE49-F238E27FC236}">
                <a16:creationId xmlns:a16="http://schemas.microsoft.com/office/drawing/2014/main" id="{1FEFFF60-BA74-4AE4-886A-67EC26EB12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1543" y="1481138"/>
            <a:ext cx="4700915" cy="4525962"/>
          </a:xfrm>
        </p:spPr>
      </p:pic>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23</a:t>
            </a:fld>
            <a:endParaRPr lang="en-US" dirty="0"/>
          </a:p>
        </p:txBody>
      </p:sp>
    </p:spTree>
    <p:extLst>
      <p:ext uri="{BB962C8B-B14F-4D97-AF65-F5344CB8AC3E}">
        <p14:creationId xmlns:p14="http://schemas.microsoft.com/office/powerpoint/2010/main" val="750020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Quick Sort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Similarly, to the Merge Sort, the Quick Sort is a more complex sorting algorithm that organizes elements of a collection by dividing elements into smaller collections.</a:t>
            </a:r>
          </a:p>
          <a:p>
            <a:r>
              <a:rPr lang="en-US" dirty="0"/>
              <a:t>A Quick Sort works by selecting a ‘pivot’ element and then iterating through a collection moving elements lower than the pivot value to the left, and elements higher than the pivot value to the right.</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24</a:t>
            </a:fld>
            <a:endParaRPr lang="en-US" dirty="0"/>
          </a:p>
        </p:txBody>
      </p:sp>
    </p:spTree>
    <p:extLst>
      <p:ext uri="{BB962C8B-B14F-4D97-AF65-F5344CB8AC3E}">
        <p14:creationId xmlns:p14="http://schemas.microsoft.com/office/powerpoint/2010/main" val="2381982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Quick Sort</a:t>
            </a:r>
          </a:p>
        </p:txBody>
      </p:sp>
      <p:pic>
        <p:nvPicPr>
          <p:cNvPr id="6" name="Content Placeholder 5" descr="Diagram&#10;&#10;Description automatically generated">
            <a:extLst>
              <a:ext uri="{FF2B5EF4-FFF2-40B4-BE49-F238E27FC236}">
                <a16:creationId xmlns:a16="http://schemas.microsoft.com/office/drawing/2014/main" id="{1C16F808-7182-4018-BDB0-091FAD23C4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0058" y="1652889"/>
            <a:ext cx="8003883" cy="3552221"/>
          </a:xfrm>
        </p:spPr>
      </p:pic>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25</a:t>
            </a:fld>
            <a:endParaRPr lang="en-US" dirty="0"/>
          </a:p>
        </p:txBody>
      </p:sp>
    </p:spTree>
    <p:extLst>
      <p:ext uri="{BB962C8B-B14F-4D97-AF65-F5344CB8AC3E}">
        <p14:creationId xmlns:p14="http://schemas.microsoft.com/office/powerpoint/2010/main" val="1582098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Algorithms can be Complex…</a:t>
            </a:r>
            <a:endParaRPr dirty="0"/>
          </a:p>
        </p:txBody>
      </p:sp>
      <p:sp>
        <p:nvSpPr>
          <p:cNvPr id="226" name="Google Shape;226;p17"/>
          <p:cNvSpPr txBox="1">
            <a:spLocks noGrp="1"/>
          </p:cNvSpPr>
          <p:nvPr>
            <p:ph type="body" idx="1"/>
          </p:nvPr>
        </p:nvSpPr>
        <p:spPr>
          <a:xfrm>
            <a:off x="380010" y="1481446"/>
            <a:ext cx="8383980" cy="5053578"/>
          </a:xfrm>
          <a:prstGeom prst="rect">
            <a:avLst/>
          </a:prstGeom>
          <a:noFill/>
          <a:ln>
            <a:noFill/>
          </a:ln>
        </p:spPr>
        <p:txBody>
          <a:bodyPr spcFirstLastPara="1" wrap="square" lIns="91425" tIns="45700" rIns="91425" bIns="45700" anchor="t" anchorCtr="0">
            <a:noAutofit/>
          </a:bodyPr>
          <a:lstStyle/>
          <a:p>
            <a:r>
              <a:rPr lang="en-US" dirty="0"/>
              <a:t>Previously, we stated that “Flow control statements can balloon the execution time of a program.”, because you are continuously executing lines of code, sometimes multiplicatively (recursively).</a:t>
            </a:r>
          </a:p>
          <a:p>
            <a:r>
              <a:rPr lang="en-US" dirty="0"/>
              <a:t>We measure the rate of increase in number of inputs and call this measurement “complexity”.</a:t>
            </a:r>
          </a:p>
          <a:p>
            <a:pPr lvl="1"/>
            <a:r>
              <a:rPr lang="en-US" dirty="0"/>
              <a:t>More inputs/time = more complex.</a:t>
            </a:r>
          </a:p>
          <a:p>
            <a:r>
              <a:rPr lang="en-US" dirty="0"/>
              <a:t>We can then express this complexity as an equation, referred to as Big-O notation.</a:t>
            </a:r>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26</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Big O Notation</a:t>
            </a:r>
            <a:endParaRPr dirty="0"/>
          </a:p>
        </p:txBody>
      </p:sp>
      <p:sp>
        <p:nvSpPr>
          <p:cNvPr id="226" name="Google Shape;226;p17"/>
          <p:cNvSpPr txBox="1">
            <a:spLocks noGrp="1"/>
          </p:cNvSpPr>
          <p:nvPr>
            <p:ph type="body" idx="1"/>
          </p:nvPr>
        </p:nvSpPr>
        <p:spPr>
          <a:xfrm>
            <a:off x="380010" y="1481446"/>
            <a:ext cx="8383980" cy="5053578"/>
          </a:xfrm>
          <a:prstGeom prst="rect">
            <a:avLst/>
          </a:prstGeom>
          <a:noFill/>
          <a:ln>
            <a:noFill/>
          </a:ln>
        </p:spPr>
        <p:txBody>
          <a:bodyPr spcFirstLastPara="1" wrap="square" lIns="91425" tIns="45700" rIns="91425" bIns="45700" anchor="t" anchorCtr="0">
            <a:normAutofit fontScale="77500" lnSpcReduction="20000"/>
          </a:bodyPr>
          <a:lstStyle/>
          <a:p>
            <a:pPr indent="-457200">
              <a:lnSpc>
                <a:spcPct val="110000"/>
              </a:lnSpc>
              <a:spcBef>
                <a:spcPts val="0"/>
              </a:spcBef>
              <a:buSzPts val="2590"/>
            </a:pPr>
            <a:r>
              <a:rPr lang="en-US" dirty="0"/>
              <a:t>O(1) – Constant scaling</a:t>
            </a:r>
          </a:p>
          <a:p>
            <a:pPr indent="-457200">
              <a:lnSpc>
                <a:spcPct val="110000"/>
              </a:lnSpc>
              <a:spcBef>
                <a:spcPts val="0"/>
              </a:spcBef>
              <a:buSzPts val="2590"/>
            </a:pPr>
            <a:r>
              <a:rPr lang="en-US" dirty="0"/>
              <a:t>O(n) – Linear scaling</a:t>
            </a:r>
          </a:p>
          <a:p>
            <a:pPr marL="800100" lvl="1" indent="-342900">
              <a:lnSpc>
                <a:spcPct val="110000"/>
              </a:lnSpc>
              <a:spcBef>
                <a:spcPts val="0"/>
              </a:spcBef>
              <a:buSzPts val="2590"/>
            </a:pPr>
            <a:r>
              <a:rPr lang="en-US" dirty="0"/>
              <a:t>1 input = 1ms, 2 input = 2ms, </a:t>
            </a:r>
            <a:r>
              <a:rPr lang="en-US" dirty="0" err="1"/>
              <a:t>etc</a:t>
            </a:r>
            <a:r>
              <a:rPr lang="en-US" dirty="0"/>
              <a:t>…</a:t>
            </a:r>
          </a:p>
          <a:p>
            <a:pPr indent="-457200">
              <a:lnSpc>
                <a:spcPct val="110000"/>
              </a:lnSpc>
              <a:spcBef>
                <a:spcPts val="0"/>
              </a:spcBef>
              <a:buSzPts val="2590"/>
            </a:pPr>
            <a:r>
              <a:rPr lang="en-US" dirty="0"/>
              <a:t>O(log(n)) – Logarithmic scaling</a:t>
            </a:r>
          </a:p>
          <a:p>
            <a:pPr lvl="1" indent="-457200">
              <a:lnSpc>
                <a:spcPct val="110000"/>
              </a:lnSpc>
              <a:spcBef>
                <a:spcPts val="0"/>
              </a:spcBef>
              <a:buSzPts val="2590"/>
            </a:pPr>
            <a:r>
              <a:rPr lang="en-US" dirty="0"/>
              <a:t>Generally base-2</a:t>
            </a:r>
          </a:p>
          <a:p>
            <a:pPr indent="-457200">
              <a:lnSpc>
                <a:spcPct val="110000"/>
              </a:lnSpc>
              <a:spcBef>
                <a:spcPts val="0"/>
              </a:spcBef>
              <a:buSzPts val="2590"/>
            </a:pPr>
            <a:r>
              <a:rPr lang="en-US" dirty="0"/>
              <a:t>O(n * log(n)) – Quasilinear scaling</a:t>
            </a:r>
          </a:p>
          <a:p>
            <a:pPr lvl="1" indent="-457200">
              <a:lnSpc>
                <a:spcPct val="110000"/>
              </a:lnSpc>
              <a:spcBef>
                <a:spcPts val="0"/>
              </a:spcBef>
              <a:buSzPts val="2590"/>
            </a:pPr>
            <a:r>
              <a:rPr lang="en-US" dirty="0"/>
              <a:t>log(n) steps for each input</a:t>
            </a:r>
          </a:p>
          <a:p>
            <a:pPr indent="-457200">
              <a:lnSpc>
                <a:spcPct val="110000"/>
              </a:lnSpc>
              <a:spcBef>
                <a:spcPts val="0"/>
              </a:spcBef>
              <a:buSzPts val="2590"/>
            </a:pPr>
            <a:r>
              <a:rPr lang="en-US" dirty="0"/>
              <a:t>O(</a:t>
            </a:r>
            <a:r>
              <a:rPr lang="en-US" dirty="0" err="1"/>
              <a:t>n^k</a:t>
            </a:r>
            <a:r>
              <a:rPr lang="en-US" dirty="0"/>
              <a:t>) – Polynomial scaling</a:t>
            </a:r>
          </a:p>
          <a:p>
            <a:pPr lvl="1" indent="-457200">
              <a:lnSpc>
                <a:spcPct val="110000"/>
              </a:lnSpc>
              <a:spcBef>
                <a:spcPts val="0"/>
              </a:spcBef>
              <a:buSzPts val="2590"/>
            </a:pPr>
            <a:r>
              <a:rPr lang="en-US" dirty="0"/>
              <a:t>K number of nested loops</a:t>
            </a:r>
          </a:p>
          <a:p>
            <a:pPr indent="-457200">
              <a:lnSpc>
                <a:spcPct val="110000"/>
              </a:lnSpc>
              <a:spcBef>
                <a:spcPts val="0"/>
              </a:spcBef>
              <a:buSzPts val="2590"/>
            </a:pPr>
            <a:r>
              <a:rPr lang="en-US" dirty="0"/>
              <a:t>O(</a:t>
            </a:r>
            <a:r>
              <a:rPr lang="en-US" dirty="0" err="1"/>
              <a:t>k^n</a:t>
            </a:r>
            <a:r>
              <a:rPr lang="en-US" dirty="0"/>
              <a:t>) – Exponential scaling</a:t>
            </a:r>
          </a:p>
          <a:p>
            <a:pPr lvl="1" indent="-457200">
              <a:lnSpc>
                <a:spcPct val="110000"/>
              </a:lnSpc>
              <a:spcBef>
                <a:spcPts val="0"/>
              </a:spcBef>
              <a:buSzPts val="2590"/>
            </a:pPr>
            <a:r>
              <a:rPr lang="en-US" dirty="0" err="1"/>
              <a:t>Recusively</a:t>
            </a:r>
            <a:r>
              <a:rPr lang="en-US" dirty="0"/>
              <a:t> called k times.</a:t>
            </a:r>
          </a:p>
          <a:p>
            <a:pPr indent="-457200">
              <a:lnSpc>
                <a:spcPct val="110000"/>
              </a:lnSpc>
              <a:spcBef>
                <a:spcPts val="0"/>
              </a:spcBef>
              <a:buSzPts val="2590"/>
            </a:pPr>
            <a:r>
              <a:rPr lang="en-US" dirty="0"/>
              <a:t>O(n!) – Factorial scaling</a:t>
            </a:r>
          </a:p>
          <a:p>
            <a:pPr lvl="1" indent="-457200">
              <a:lnSpc>
                <a:spcPct val="110000"/>
              </a:lnSpc>
              <a:spcBef>
                <a:spcPts val="0"/>
              </a:spcBef>
              <a:buSzPts val="2590"/>
            </a:pPr>
            <a:r>
              <a:rPr lang="en-US" dirty="0"/>
              <a:t>Every permutation of every input (might as well guess at this point)</a:t>
            </a:r>
          </a:p>
          <a:p>
            <a:pPr marL="800100" lvl="1" indent="-342900">
              <a:lnSpc>
                <a:spcPct val="110000"/>
              </a:lnSpc>
              <a:spcBef>
                <a:spcPts val="0"/>
              </a:spcBef>
              <a:buSzPts val="2590"/>
            </a:pPr>
            <a:endParaRPr lang="en-US" dirty="0"/>
          </a:p>
          <a:p>
            <a:pPr marL="342900" indent="-342900">
              <a:lnSpc>
                <a:spcPct val="110000"/>
              </a:lnSpc>
              <a:spcBef>
                <a:spcPts val="0"/>
              </a:spcBef>
              <a:buSzPts val="2590"/>
            </a:pPr>
            <a:r>
              <a:rPr lang="en-US" dirty="0"/>
              <a:t>Notice there are no concrete units in these equations…that is because program execution is reliant on hardware and other factors.</a:t>
            </a:r>
          </a:p>
          <a:p>
            <a:pPr marL="800100" lvl="1" indent="-342900">
              <a:lnSpc>
                <a:spcPct val="80000"/>
              </a:lnSpc>
              <a:spcBef>
                <a:spcPts val="0"/>
              </a:spcBef>
              <a:buSzPts val="2590"/>
              <a:buChar char="•"/>
            </a:pPr>
            <a:endParaRPr lang="en-US" dirty="0"/>
          </a:p>
          <a:p>
            <a:pPr marL="342900" indent="-342900">
              <a:lnSpc>
                <a:spcPct val="80000"/>
              </a:lnSpc>
              <a:spcBef>
                <a:spcPts val="0"/>
              </a:spcBef>
              <a:buSzPts val="2590"/>
            </a:pPr>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27</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1667972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Memory Structure</a:t>
            </a:r>
            <a:endParaRPr/>
          </a:p>
        </p:txBody>
      </p:sp>
      <p:sp>
        <p:nvSpPr>
          <p:cNvPr id="226" name="Google Shape;226;p17"/>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dirty="0"/>
              <a:t>Variables are stored in memory</a:t>
            </a:r>
            <a:endParaRPr dirty="0"/>
          </a:p>
          <a:p>
            <a:pPr marL="342900" lvl="0" indent="-342900" algn="l" rtl="0">
              <a:lnSpc>
                <a:spcPct val="90000"/>
              </a:lnSpc>
              <a:spcBef>
                <a:spcPts val="560"/>
              </a:spcBef>
              <a:spcAft>
                <a:spcPts val="0"/>
              </a:spcAft>
              <a:buSzPts val="2800"/>
              <a:buChar char="•"/>
            </a:pPr>
            <a:r>
              <a:rPr lang="en-US" dirty="0"/>
              <a:t>A specific location in memory is called an “address”</a:t>
            </a:r>
            <a:endParaRPr dirty="0"/>
          </a:p>
          <a:p>
            <a:pPr marL="742950" lvl="1" indent="-285750" algn="l" rtl="0">
              <a:lnSpc>
                <a:spcPct val="90000"/>
              </a:lnSpc>
              <a:spcBef>
                <a:spcPts val="480"/>
              </a:spcBef>
              <a:spcAft>
                <a:spcPts val="0"/>
              </a:spcAft>
              <a:buSzPts val="2400"/>
              <a:buChar char="–"/>
            </a:pPr>
            <a:r>
              <a:rPr lang="en-US" dirty="0"/>
              <a:t>Each address stores a single byte of data</a:t>
            </a:r>
            <a:endParaRPr dirty="0"/>
          </a:p>
          <a:p>
            <a:pPr marL="742950" lvl="1" indent="-285750" algn="l" rtl="0">
              <a:lnSpc>
                <a:spcPct val="90000"/>
              </a:lnSpc>
              <a:spcBef>
                <a:spcPts val="480"/>
              </a:spcBef>
              <a:spcAft>
                <a:spcPts val="0"/>
              </a:spcAft>
              <a:buSzPts val="2400"/>
              <a:buChar char="–"/>
            </a:pPr>
            <a:r>
              <a:rPr lang="en-US" dirty="0"/>
              <a:t>Most variables then occupy multiple addresses</a:t>
            </a:r>
            <a:endParaRPr dirty="0"/>
          </a:p>
          <a:p>
            <a:pPr marL="342900" lvl="0" indent="-342900" algn="l" rtl="0">
              <a:lnSpc>
                <a:spcPct val="90000"/>
              </a:lnSpc>
              <a:spcBef>
                <a:spcPts val="560"/>
              </a:spcBef>
              <a:spcAft>
                <a:spcPts val="0"/>
              </a:spcAft>
              <a:buSzPts val="2800"/>
              <a:buChar char="•"/>
            </a:pPr>
            <a:r>
              <a:rPr lang="en-US" dirty="0"/>
              <a:t>The number of addresses reserved for a single variable is determined by the variable’s type</a:t>
            </a:r>
            <a:endParaRPr dirty="0"/>
          </a:p>
          <a:p>
            <a:pPr marL="742950" lvl="1" indent="-285750" algn="l" rtl="0">
              <a:lnSpc>
                <a:spcPct val="90000"/>
              </a:lnSpc>
              <a:spcBef>
                <a:spcPts val="480"/>
              </a:spcBef>
              <a:spcAft>
                <a:spcPts val="0"/>
              </a:spcAft>
              <a:buSzPts val="2400"/>
              <a:buChar char="–"/>
            </a:pPr>
            <a:r>
              <a:rPr lang="en-US" dirty="0"/>
              <a:t>An int always reserves 4 bytes</a:t>
            </a:r>
            <a:endParaRPr dirty="0"/>
          </a:p>
          <a:p>
            <a:pPr marL="342900" lvl="0" indent="-342900" algn="l" rtl="0">
              <a:lnSpc>
                <a:spcPct val="90000"/>
              </a:lnSpc>
              <a:spcBef>
                <a:spcPts val="560"/>
              </a:spcBef>
              <a:spcAft>
                <a:spcPts val="0"/>
              </a:spcAft>
              <a:buSzPts val="2800"/>
              <a:buChar char="•"/>
            </a:pPr>
            <a:r>
              <a:rPr lang="en-US" dirty="0"/>
              <a:t>The number of addresses/bytes reserved determines value range (because binary)</a:t>
            </a:r>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fontScale="92500" lnSpcReduction="10000"/>
          </a:bodyPr>
          <a:lstStyle/>
          <a:p>
            <a:r>
              <a:rPr lang="en-US" dirty="0"/>
              <a:t>Planning and organization are key to creating efficient algorithms. To plan the logic for an algorithm, </a:t>
            </a:r>
            <a:r>
              <a:rPr lang="en-US" b="1" i="1" u="sng" dirty="0">
                <a:latin typeface="Courier New" panose="02070309020205020404" pitchFamily="49" charset="0"/>
                <a:cs typeface="Courier New" panose="02070309020205020404" pitchFamily="49" charset="0"/>
              </a:rPr>
              <a:t>pseudocode</a:t>
            </a:r>
            <a:r>
              <a:rPr lang="en-US" dirty="0"/>
              <a:t> is often used.</a:t>
            </a:r>
          </a:p>
          <a:p>
            <a:r>
              <a:rPr lang="en-US" dirty="0"/>
              <a:t>Pseudocode is an informal, artificial, text-based, and self-descriptive language that is used to describe the steps of an algorithm prior to the actual implementation. </a:t>
            </a:r>
          </a:p>
          <a:p>
            <a:r>
              <a:rPr lang="en-US" dirty="0"/>
              <a:t>In other words, pseudocode is used to explain the steps of an algorithm without worrying about the specific programmatic syntax/grammar (pseudocode cannot be compiled or executed).</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2</a:t>
            </a:fld>
            <a:endParaRPr lang="en-US" dirty="0"/>
          </a:p>
        </p:txBody>
      </p:sp>
    </p:spTree>
    <p:extLst>
      <p:ext uri="{BB962C8B-B14F-4D97-AF65-F5344CB8AC3E}">
        <p14:creationId xmlns:p14="http://schemas.microsoft.com/office/powerpoint/2010/main" val="3494466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Reference Variables…</a:t>
            </a:r>
            <a:endParaRPr dirty="0"/>
          </a:p>
        </p:txBody>
      </p:sp>
      <p:sp>
        <p:nvSpPr>
          <p:cNvPr id="254" name="Google Shape;254;p21"/>
          <p:cNvSpPr txBox="1">
            <a:spLocks noGrp="1"/>
          </p:cNvSpPr>
          <p:nvPr>
            <p:ph type="body" idx="1"/>
          </p:nvPr>
        </p:nvSpPr>
        <p:spPr>
          <a:xfrm>
            <a:off x="380010" y="1470104"/>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518"/>
              </a:spcBef>
              <a:spcAft>
                <a:spcPts val="0"/>
              </a:spcAft>
              <a:buSzPts val="2590"/>
              <a:buChar char="•"/>
            </a:pPr>
            <a:r>
              <a:rPr lang="en-US" sz="2590" dirty="0"/>
              <a:t>Reference variables store the memory address or </a:t>
            </a:r>
            <a:r>
              <a:rPr lang="en-US" sz="2590" i="1" dirty="0"/>
              <a:t>reference</a:t>
            </a:r>
            <a:r>
              <a:rPr lang="en-US" sz="2590" dirty="0"/>
              <a:t> to an object in memory.</a:t>
            </a:r>
            <a:endParaRPr dirty="0"/>
          </a:p>
          <a:p>
            <a:pPr marL="342900" lvl="0" indent="-342900" algn="l" rtl="0">
              <a:spcBef>
                <a:spcPts val="518"/>
              </a:spcBef>
              <a:spcAft>
                <a:spcPts val="0"/>
              </a:spcAft>
              <a:buSzPts val="2590"/>
              <a:buChar char="•"/>
            </a:pPr>
            <a:r>
              <a:rPr lang="en-US" sz="2590" dirty="0"/>
              <a:t>Objects have to reserve enough memory to hold all the variables stored for that single object.</a:t>
            </a:r>
            <a:endParaRPr dirty="0"/>
          </a:p>
          <a:p>
            <a:pPr marL="742950" lvl="1" indent="-285750" algn="l" rtl="0">
              <a:spcBef>
                <a:spcPts val="444"/>
              </a:spcBef>
              <a:spcAft>
                <a:spcPts val="0"/>
              </a:spcAft>
              <a:buSzPts val="2220"/>
              <a:buChar char="–"/>
            </a:pPr>
            <a:r>
              <a:rPr lang="en-US" sz="2220" dirty="0"/>
              <a:t>The memory reserved for an object might contain references to other objects in memory, which contain their own objects…</a:t>
            </a:r>
            <a:endParaRPr dirty="0"/>
          </a:p>
          <a:p>
            <a:pPr marL="342900" lvl="0" indent="-342900" algn="l" rtl="0">
              <a:spcBef>
                <a:spcPts val="518"/>
              </a:spcBef>
              <a:spcAft>
                <a:spcPts val="0"/>
              </a:spcAft>
              <a:buSzPts val="2590"/>
              <a:buChar char="•"/>
            </a:pPr>
            <a:r>
              <a:rPr lang="en-US" sz="2590" dirty="0"/>
              <a:t>This confusion and messiness is why Java lets you ignore memory management.</a:t>
            </a:r>
          </a:p>
          <a:p>
            <a:pPr marL="342900" indent="-342900">
              <a:spcBef>
                <a:spcPts val="518"/>
              </a:spcBef>
              <a:buSzPts val="2590"/>
            </a:pPr>
            <a:r>
              <a:rPr lang="en-US" sz="2400" dirty="0"/>
              <a:t>The reference variable is not the object, it’s the door through which the object is accessed</a:t>
            </a:r>
          </a:p>
          <a:p>
            <a:pPr marL="342900" lvl="0" indent="-342900" algn="l" rtl="0">
              <a:spcBef>
                <a:spcPts val="518"/>
              </a:spcBef>
              <a:spcAft>
                <a:spcPts val="0"/>
              </a:spcAft>
              <a:buSzPts val="2590"/>
              <a:buChar char="•"/>
            </a:pPr>
            <a:endParaRPr lang="en-US" sz="2590"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Tree>
    <p:extLst>
      <p:ext uri="{BB962C8B-B14F-4D97-AF65-F5344CB8AC3E}">
        <p14:creationId xmlns:p14="http://schemas.microsoft.com/office/powerpoint/2010/main" val="104725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5" name="Cloud 24">
            <a:extLst>
              <a:ext uri="{FF2B5EF4-FFF2-40B4-BE49-F238E27FC236}">
                <a16:creationId xmlns:a16="http://schemas.microsoft.com/office/drawing/2014/main" id="{A87EC355-369C-4979-8A1B-FC8A6FAE576B}"/>
              </a:ext>
            </a:extLst>
          </p:cNvPr>
          <p:cNvSpPr/>
          <p:nvPr/>
        </p:nvSpPr>
        <p:spPr>
          <a:xfrm>
            <a:off x="5387446" y="3686477"/>
            <a:ext cx="3465720" cy="3042360"/>
          </a:xfrm>
          <a:prstGeom prst="cloud">
            <a:avLst/>
          </a:prstGeom>
          <a:solidFill>
            <a:srgbClr val="F36A25">
              <a:alpha val="5000"/>
            </a:srgbClr>
          </a:solidFill>
          <a:ln w="18000">
            <a:solidFill>
              <a:srgbClr val="F36A2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algn="ctr"/>
            <a:endParaRPr lang="en-US" baseline="-25000" dirty="0">
              <a:solidFill>
                <a:srgbClr val="F36A25"/>
              </a:solidFill>
            </a:endParaRPr>
          </a:p>
        </p:txBody>
      </p:sp>
      <p:sp>
        <p:nvSpPr>
          <p:cNvPr id="218" name="Google Shape;218;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Let’s take the following program</a:t>
            </a:r>
            <a:endParaRPr dirty="0"/>
          </a:p>
        </p:txBody>
      </p:sp>
      <p:sp>
        <p:nvSpPr>
          <p:cNvPr id="219" name="Google Shape;219;p16"/>
          <p:cNvSpPr txBox="1">
            <a:spLocks noGrp="1"/>
          </p:cNvSpPr>
          <p:nvPr>
            <p:ph type="body" idx="1"/>
          </p:nvPr>
        </p:nvSpPr>
        <p:spPr>
          <a:xfrm>
            <a:off x="177554" y="1481446"/>
            <a:ext cx="4850374" cy="3920113"/>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182880" lvl="1" indent="0" algn="l" defTabSz="457200" rtl="0">
              <a:lnSpc>
                <a:spcPct val="90000"/>
              </a:lnSpc>
              <a:spcBef>
                <a:spcPts val="480"/>
              </a:spcBef>
              <a:spcAft>
                <a:spcPts val="0"/>
              </a:spcAft>
              <a:buSzPts val="2400"/>
              <a:buNone/>
            </a:pPr>
            <a:r>
              <a:rPr lang="en-US" sz="1400" b="1" dirty="0">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Dog {</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//instance variable- state of a Dog object </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double</a:t>
            </a:r>
            <a:r>
              <a:rPr lang="en-US" sz="1400" dirty="0">
                <a:latin typeface="Courier New" panose="02070309020205020404" pitchFamily="49" charset="0"/>
                <a:cs typeface="Courier New" panose="02070309020205020404" pitchFamily="49" charset="0"/>
              </a:rPr>
              <a:t> size = 6.5; </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a:t>
            </a:r>
          </a:p>
          <a:p>
            <a:pPr marL="182880" lvl="1" indent="0" algn="l" defTabSz="457200" rtl="0">
              <a:lnSpc>
                <a:spcPct val="90000"/>
              </a:lnSpc>
              <a:spcBef>
                <a:spcPts val="480"/>
              </a:spcBef>
              <a:spcAft>
                <a:spcPts val="0"/>
              </a:spcAft>
              <a:buSzPts val="2400"/>
              <a:buNone/>
            </a:pPr>
            <a:endParaRPr lang="en-US" sz="1400" dirty="0">
              <a:latin typeface="Courier New" panose="02070309020205020404" pitchFamily="49" charset="0"/>
              <a:cs typeface="Courier New" panose="02070309020205020404" pitchFamily="49" charset="0"/>
            </a:endParaRPr>
          </a:p>
          <a:p>
            <a:pPr marL="182880" lvl="1" indent="0" algn="l" defTabSz="457200" rtl="0">
              <a:lnSpc>
                <a:spcPct val="90000"/>
              </a:lnSpc>
              <a:spcBef>
                <a:spcPts val="480"/>
              </a:spcBef>
              <a:spcAft>
                <a:spcPts val="0"/>
              </a:spcAft>
              <a:buSzPts val="2400"/>
              <a:buNone/>
            </a:pPr>
            <a:r>
              <a:rPr lang="en-US" sz="1400" b="1"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void </a:t>
            </a:r>
            <a:r>
              <a:rPr lang="en-US" sz="1400" dirty="0">
                <a:latin typeface="Courier New" panose="02070309020205020404" pitchFamily="49" charset="0"/>
                <a:cs typeface="Courier New" panose="02070309020205020404" pitchFamily="49" charset="0"/>
              </a:rPr>
              <a:t>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number = 9; </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Dog </a:t>
            </a:r>
            <a:r>
              <a:rPr lang="en-US" sz="1400" dirty="0" err="1">
                <a:latin typeface="Courier New" panose="02070309020205020404" pitchFamily="49" charset="0"/>
                <a:cs typeface="Courier New" panose="02070309020205020404" pitchFamily="49" charset="0"/>
              </a:rPr>
              <a:t>dog</a:t>
            </a:r>
            <a:r>
              <a:rPr lang="en-US" sz="1400" dirty="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Dog();</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Dog dog2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Dog();</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dog2.size = 40.0;</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a:t>
            </a:r>
          </a:p>
        </p:txBody>
      </p:sp>
      <p:sp>
        <p:nvSpPr>
          <p:cNvPr id="220" name="Google Shape;220;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
        <p:nvSpPr>
          <p:cNvPr id="7" name="Rectangle 6">
            <a:extLst>
              <a:ext uri="{FF2B5EF4-FFF2-40B4-BE49-F238E27FC236}">
                <a16:creationId xmlns:a16="http://schemas.microsoft.com/office/drawing/2014/main" id="{2406FDC6-310C-4ED5-B6A4-B1918E33C934}"/>
              </a:ext>
            </a:extLst>
          </p:cNvPr>
          <p:cNvSpPr/>
          <p:nvPr/>
        </p:nvSpPr>
        <p:spPr>
          <a:xfrm>
            <a:off x="5212298" y="2031734"/>
            <a:ext cx="1272619" cy="1654743"/>
          </a:xfrm>
          <a:prstGeom prst="rect">
            <a:avLst/>
          </a:prstGeom>
          <a:solidFill>
            <a:srgbClr val="FEF7F4"/>
          </a:solidFill>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dog2</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dog</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number = 9</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main</a:t>
            </a:r>
          </a:p>
        </p:txBody>
      </p:sp>
      <p:grpSp>
        <p:nvGrpSpPr>
          <p:cNvPr id="206" name="Group 205">
            <a:extLst>
              <a:ext uri="{FF2B5EF4-FFF2-40B4-BE49-F238E27FC236}">
                <a16:creationId xmlns:a16="http://schemas.microsoft.com/office/drawing/2014/main" id="{C5EE3AD0-901B-4C7F-9A73-D669428D0442}"/>
              </a:ext>
            </a:extLst>
          </p:cNvPr>
          <p:cNvGrpSpPr/>
          <p:nvPr/>
        </p:nvGrpSpPr>
        <p:grpSpPr>
          <a:xfrm>
            <a:off x="5800546" y="4427852"/>
            <a:ext cx="1064880" cy="901080"/>
            <a:chOff x="5800546" y="4427852"/>
            <a:chExt cx="1064880" cy="901080"/>
          </a:xfrm>
        </p:grpSpPr>
        <mc:AlternateContent xmlns:mc="http://schemas.openxmlformats.org/markup-compatibility/2006" xmlns:p14="http://schemas.microsoft.com/office/powerpoint/2010/main">
          <mc:Choice Requires="p14">
            <p:contentPart p14:bwMode="auto" r:id="rId3">
              <p14:nvContentPartPr>
                <p14:cNvPr id="32" name="Ink 31">
                  <a:extLst>
                    <a:ext uri="{FF2B5EF4-FFF2-40B4-BE49-F238E27FC236}">
                      <a16:creationId xmlns:a16="http://schemas.microsoft.com/office/drawing/2014/main" id="{219D0911-127C-4B86-B534-D89F5913B4A5}"/>
                    </a:ext>
                  </a:extLst>
                </p14:cNvPr>
                <p14:cNvContentPartPr/>
                <p14:nvPr/>
              </p14:nvContentPartPr>
              <p14:xfrm>
                <a:off x="5800546" y="4427852"/>
                <a:ext cx="1064880" cy="901080"/>
              </p14:xfrm>
            </p:contentPart>
          </mc:Choice>
          <mc:Fallback xmlns="">
            <p:pic>
              <p:nvPicPr>
                <p:cNvPr id="32" name="Ink 31">
                  <a:extLst>
                    <a:ext uri="{FF2B5EF4-FFF2-40B4-BE49-F238E27FC236}">
                      <a16:creationId xmlns:a16="http://schemas.microsoft.com/office/drawing/2014/main" id="{219D0911-127C-4B86-B534-D89F5913B4A5}"/>
                    </a:ext>
                  </a:extLst>
                </p:cNvPr>
                <p:cNvPicPr/>
                <p:nvPr/>
              </p:nvPicPr>
              <p:blipFill>
                <a:blip r:embed="rId4"/>
                <a:stretch>
                  <a:fillRect/>
                </a:stretch>
              </p:blipFill>
              <p:spPr>
                <a:xfrm>
                  <a:off x="5791546" y="4418852"/>
                  <a:ext cx="1082520" cy="918720"/>
                </a:xfrm>
                <a:prstGeom prst="rect">
                  <a:avLst/>
                </a:prstGeom>
              </p:spPr>
            </p:pic>
          </mc:Fallback>
        </mc:AlternateContent>
        <p:sp>
          <p:nvSpPr>
            <p:cNvPr id="33" name="TextBox 32">
              <a:extLst>
                <a:ext uri="{FF2B5EF4-FFF2-40B4-BE49-F238E27FC236}">
                  <a16:creationId xmlns:a16="http://schemas.microsoft.com/office/drawing/2014/main" id="{D21C5086-75F5-46F3-8650-F70E81AD1908}"/>
                </a:ext>
              </a:extLst>
            </p:cNvPr>
            <p:cNvSpPr txBox="1"/>
            <p:nvPr/>
          </p:nvSpPr>
          <p:spPr>
            <a:xfrm>
              <a:off x="5872377" y="4792911"/>
              <a:ext cx="987771" cy="307777"/>
            </a:xfrm>
            <a:prstGeom prst="rect">
              <a:avLst/>
            </a:prstGeom>
            <a:noFill/>
          </p:spPr>
          <p:txBody>
            <a:bodyPr wrap="none" rtlCol="0">
              <a:spAutoFit/>
            </a:bodyPr>
            <a:lstStyle/>
            <a:p>
              <a:r>
                <a:rPr lang="en-US" dirty="0">
                  <a:latin typeface="Segoe Print" panose="02000600000000000000" pitchFamily="2" charset="0"/>
                </a:rPr>
                <a:t>size =6.5</a:t>
              </a:r>
            </a:p>
          </p:txBody>
        </p:sp>
      </p:grpSp>
      <p:grpSp>
        <p:nvGrpSpPr>
          <p:cNvPr id="205" name="Group 204">
            <a:extLst>
              <a:ext uri="{FF2B5EF4-FFF2-40B4-BE49-F238E27FC236}">
                <a16:creationId xmlns:a16="http://schemas.microsoft.com/office/drawing/2014/main" id="{C3D60AEE-B7CA-4C83-A02A-EB71FAF55E6E}"/>
              </a:ext>
            </a:extLst>
          </p:cNvPr>
          <p:cNvGrpSpPr/>
          <p:nvPr/>
        </p:nvGrpSpPr>
        <p:grpSpPr>
          <a:xfrm>
            <a:off x="7120306" y="4017812"/>
            <a:ext cx="1050514" cy="1059840"/>
            <a:chOff x="7120306" y="4017812"/>
            <a:chExt cx="1050514" cy="1059840"/>
          </a:xfrm>
        </p:grpSpPr>
        <mc:AlternateContent xmlns:mc="http://schemas.openxmlformats.org/markup-compatibility/2006" xmlns:p14="http://schemas.microsoft.com/office/powerpoint/2010/main">
          <mc:Choice Requires="p14">
            <p:contentPart p14:bwMode="auto" r:id="rId5">
              <p14:nvContentPartPr>
                <p14:cNvPr id="43" name="Ink 42">
                  <a:extLst>
                    <a:ext uri="{FF2B5EF4-FFF2-40B4-BE49-F238E27FC236}">
                      <a16:creationId xmlns:a16="http://schemas.microsoft.com/office/drawing/2014/main" id="{91688215-0828-4746-8680-C4ECAFCF511E}"/>
                    </a:ext>
                  </a:extLst>
                </p14:cNvPr>
                <p14:cNvContentPartPr/>
                <p14:nvPr/>
              </p14:nvContentPartPr>
              <p14:xfrm>
                <a:off x="7120306" y="4017812"/>
                <a:ext cx="1042920" cy="1059840"/>
              </p14:xfrm>
            </p:contentPart>
          </mc:Choice>
          <mc:Fallback xmlns="">
            <p:pic>
              <p:nvPicPr>
                <p:cNvPr id="43" name="Ink 42">
                  <a:extLst>
                    <a:ext uri="{FF2B5EF4-FFF2-40B4-BE49-F238E27FC236}">
                      <a16:creationId xmlns:a16="http://schemas.microsoft.com/office/drawing/2014/main" id="{91688215-0828-4746-8680-C4ECAFCF511E}"/>
                    </a:ext>
                  </a:extLst>
                </p:cNvPr>
                <p:cNvPicPr/>
                <p:nvPr/>
              </p:nvPicPr>
              <p:blipFill>
                <a:blip r:embed="rId6"/>
                <a:stretch>
                  <a:fillRect/>
                </a:stretch>
              </p:blipFill>
              <p:spPr>
                <a:xfrm>
                  <a:off x="7111666" y="4009172"/>
                  <a:ext cx="1060560" cy="1077480"/>
                </a:xfrm>
                <a:prstGeom prst="rect">
                  <a:avLst/>
                </a:prstGeom>
              </p:spPr>
            </p:pic>
          </mc:Fallback>
        </mc:AlternateContent>
        <p:sp>
          <p:nvSpPr>
            <p:cNvPr id="44" name="TextBox 43">
              <a:extLst>
                <a:ext uri="{FF2B5EF4-FFF2-40B4-BE49-F238E27FC236}">
                  <a16:creationId xmlns:a16="http://schemas.microsoft.com/office/drawing/2014/main" id="{4AE4353D-B8C8-4FF1-AE2F-955BAEB1D6FB}"/>
                </a:ext>
              </a:extLst>
            </p:cNvPr>
            <p:cNvSpPr txBox="1"/>
            <p:nvPr/>
          </p:nvSpPr>
          <p:spPr>
            <a:xfrm>
              <a:off x="7183049" y="4395089"/>
              <a:ext cx="987771" cy="307777"/>
            </a:xfrm>
            <a:prstGeom prst="rect">
              <a:avLst/>
            </a:prstGeom>
            <a:noFill/>
          </p:spPr>
          <p:txBody>
            <a:bodyPr wrap="none" rtlCol="0">
              <a:spAutoFit/>
            </a:bodyPr>
            <a:lstStyle/>
            <a:p>
              <a:r>
                <a:rPr lang="en-US" dirty="0">
                  <a:latin typeface="Segoe Print" panose="02000600000000000000" pitchFamily="2" charset="0"/>
                </a:rPr>
                <a:t>size =6.5</a:t>
              </a:r>
            </a:p>
          </p:txBody>
        </p:sp>
      </p:grpSp>
      <p:grpSp>
        <p:nvGrpSpPr>
          <p:cNvPr id="207" name="Group 206">
            <a:extLst>
              <a:ext uri="{FF2B5EF4-FFF2-40B4-BE49-F238E27FC236}">
                <a16:creationId xmlns:a16="http://schemas.microsoft.com/office/drawing/2014/main" id="{31B4D08D-FABE-4E0C-98F4-94753B68FACB}"/>
              </a:ext>
            </a:extLst>
          </p:cNvPr>
          <p:cNvGrpSpPr/>
          <p:nvPr/>
        </p:nvGrpSpPr>
        <p:grpSpPr>
          <a:xfrm>
            <a:off x="7417095" y="4412012"/>
            <a:ext cx="589171" cy="606643"/>
            <a:chOff x="7417095" y="4412012"/>
            <a:chExt cx="589171" cy="606643"/>
          </a:xfrm>
        </p:grpSpPr>
        <mc:AlternateContent xmlns:mc="http://schemas.openxmlformats.org/markup-compatibility/2006" xmlns:p14="http://schemas.microsoft.com/office/powerpoint/2010/main">
          <mc:Choice Requires="p14">
            <p:contentPart p14:bwMode="auto" r:id="rId7">
              <p14:nvContentPartPr>
                <p14:cNvPr id="52" name="Ink 51">
                  <a:extLst>
                    <a:ext uri="{FF2B5EF4-FFF2-40B4-BE49-F238E27FC236}">
                      <a16:creationId xmlns:a16="http://schemas.microsoft.com/office/drawing/2014/main" id="{D8E648CF-714C-485C-ADD8-B4379F2A2DB9}"/>
                    </a:ext>
                  </a:extLst>
                </p14:cNvPr>
                <p14:cNvContentPartPr/>
                <p14:nvPr/>
              </p14:nvContentPartPr>
              <p14:xfrm>
                <a:off x="7724386" y="4412012"/>
                <a:ext cx="281880" cy="249120"/>
              </p14:xfrm>
            </p:contentPart>
          </mc:Choice>
          <mc:Fallback xmlns="">
            <p:pic>
              <p:nvPicPr>
                <p:cNvPr id="52" name="Ink 51">
                  <a:extLst>
                    <a:ext uri="{FF2B5EF4-FFF2-40B4-BE49-F238E27FC236}">
                      <a16:creationId xmlns:a16="http://schemas.microsoft.com/office/drawing/2014/main" id="{D8E648CF-714C-485C-ADD8-B4379F2A2DB9}"/>
                    </a:ext>
                  </a:extLst>
                </p:cNvPr>
                <p:cNvPicPr/>
                <p:nvPr/>
              </p:nvPicPr>
              <p:blipFill>
                <a:blip r:embed="rId8"/>
                <a:stretch>
                  <a:fillRect/>
                </a:stretch>
              </p:blipFill>
              <p:spPr>
                <a:xfrm>
                  <a:off x="7715386" y="4402999"/>
                  <a:ext cx="299520" cy="266786"/>
                </a:xfrm>
                <a:prstGeom prst="rect">
                  <a:avLst/>
                </a:prstGeom>
              </p:spPr>
            </p:pic>
          </mc:Fallback>
        </mc:AlternateContent>
        <p:sp>
          <p:nvSpPr>
            <p:cNvPr id="37" name="TextBox 36">
              <a:extLst>
                <a:ext uri="{FF2B5EF4-FFF2-40B4-BE49-F238E27FC236}">
                  <a16:creationId xmlns:a16="http://schemas.microsoft.com/office/drawing/2014/main" id="{3FE0A5DD-9C90-4C04-A829-93ED66CECB72}"/>
                </a:ext>
              </a:extLst>
            </p:cNvPr>
            <p:cNvSpPr txBox="1"/>
            <p:nvPr/>
          </p:nvSpPr>
          <p:spPr>
            <a:xfrm>
              <a:off x="7417095" y="4618545"/>
              <a:ext cx="559770" cy="400110"/>
            </a:xfrm>
            <a:prstGeom prst="rect">
              <a:avLst/>
            </a:prstGeom>
            <a:noFill/>
          </p:spPr>
          <p:txBody>
            <a:bodyPr wrap="none" rtlCol="0" anchor="ctr" anchorCtr="1">
              <a:spAutoFit/>
            </a:bodyPr>
            <a:lstStyle/>
            <a:p>
              <a:pPr algn="ctr"/>
              <a:r>
                <a:rPr lang="en-US" sz="2000" dirty="0">
                  <a:solidFill>
                    <a:schemeClr val="accent1"/>
                  </a:solidFill>
                  <a:latin typeface="Segoe Print" panose="02000600000000000000" pitchFamily="2" charset="0"/>
                </a:rPr>
                <a:t>40</a:t>
              </a:r>
            </a:p>
          </p:txBody>
        </p:sp>
      </p:grpSp>
      <p:sp>
        <p:nvSpPr>
          <p:cNvPr id="30" name="TextBox 29">
            <a:extLst>
              <a:ext uri="{FF2B5EF4-FFF2-40B4-BE49-F238E27FC236}">
                <a16:creationId xmlns:a16="http://schemas.microsoft.com/office/drawing/2014/main" id="{5E1C9952-1AB9-4404-B283-62C359136717}"/>
              </a:ext>
            </a:extLst>
          </p:cNvPr>
          <p:cNvSpPr txBox="1"/>
          <p:nvPr/>
        </p:nvSpPr>
        <p:spPr>
          <a:xfrm>
            <a:off x="4957982" y="1429856"/>
            <a:ext cx="1718740" cy="738664"/>
          </a:xfrm>
          <a:prstGeom prst="rect">
            <a:avLst/>
          </a:prstGeom>
          <a:noFill/>
        </p:spPr>
        <p:txBody>
          <a:bodyPr wrap="none" rtlCol="0" anchor="ctr" anchorCtr="1">
            <a:spAutoFit/>
          </a:bodyPr>
          <a:lstStyle/>
          <a:p>
            <a:pPr algn="ctr"/>
            <a:r>
              <a:rPr lang="en-US" sz="4200" dirty="0">
                <a:ln w="0"/>
                <a:solidFill>
                  <a:schemeClr val="accent1"/>
                </a:solidFill>
                <a:latin typeface="Segoe Print" panose="02000600000000000000" pitchFamily="2" charset="0"/>
              </a:rPr>
              <a:t>Stack</a:t>
            </a:r>
          </a:p>
        </p:txBody>
      </p:sp>
      <p:sp>
        <p:nvSpPr>
          <p:cNvPr id="35" name="TextBox 34">
            <a:extLst>
              <a:ext uri="{FF2B5EF4-FFF2-40B4-BE49-F238E27FC236}">
                <a16:creationId xmlns:a16="http://schemas.microsoft.com/office/drawing/2014/main" id="{85577769-DA3E-4CBD-A7A0-2F9E02157F75}"/>
              </a:ext>
            </a:extLst>
          </p:cNvPr>
          <p:cNvSpPr txBox="1"/>
          <p:nvPr/>
        </p:nvSpPr>
        <p:spPr>
          <a:xfrm>
            <a:off x="6676722" y="5282708"/>
            <a:ext cx="1563248" cy="738664"/>
          </a:xfrm>
          <a:prstGeom prst="rect">
            <a:avLst/>
          </a:prstGeom>
          <a:noFill/>
        </p:spPr>
        <p:txBody>
          <a:bodyPr wrap="none" rtlCol="0" anchor="ctr" anchorCtr="1">
            <a:spAutoFit/>
          </a:bodyPr>
          <a:lstStyle/>
          <a:p>
            <a:pPr algn="ctr"/>
            <a:r>
              <a:rPr lang="en-US" sz="4200" dirty="0">
                <a:solidFill>
                  <a:srgbClr val="F36A25"/>
                </a:solidFill>
                <a:latin typeface="Segoe Print" panose="02000600000000000000" pitchFamily="2" charset="0"/>
              </a:rPr>
              <a:t>Heap</a:t>
            </a:r>
          </a:p>
        </p:txBody>
      </p:sp>
      <p:sp>
        <p:nvSpPr>
          <p:cNvPr id="198" name="Freeform: Shape 197">
            <a:extLst>
              <a:ext uri="{FF2B5EF4-FFF2-40B4-BE49-F238E27FC236}">
                <a16:creationId xmlns:a16="http://schemas.microsoft.com/office/drawing/2014/main" id="{3511BE75-C00D-45AB-AD8C-CA9F46156CE9}"/>
              </a:ext>
            </a:extLst>
          </p:cNvPr>
          <p:cNvSpPr/>
          <p:nvPr/>
        </p:nvSpPr>
        <p:spPr>
          <a:xfrm>
            <a:off x="5641124" y="3096472"/>
            <a:ext cx="987771" cy="1722128"/>
          </a:xfrm>
          <a:custGeom>
            <a:avLst/>
            <a:gdLst>
              <a:gd name="connsiteX0" fmla="*/ 0 w 934740"/>
              <a:gd name="connsiteY0" fmla="*/ 43021 h 1645578"/>
              <a:gd name="connsiteX1" fmla="*/ 848412 w 934740"/>
              <a:gd name="connsiteY1" fmla="*/ 80729 h 1645578"/>
              <a:gd name="connsiteX2" fmla="*/ 886120 w 934740"/>
              <a:gd name="connsiteY2" fmla="*/ 778312 h 1645578"/>
              <a:gd name="connsiteX3" fmla="*/ 669303 w 934740"/>
              <a:gd name="connsiteY3" fmla="*/ 1494749 h 1645578"/>
              <a:gd name="connsiteX4" fmla="*/ 631596 w 934740"/>
              <a:gd name="connsiteY4" fmla="*/ 1645578 h 1645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740" h="1645578">
                <a:moveTo>
                  <a:pt x="0" y="43021"/>
                </a:moveTo>
                <a:cubicBezTo>
                  <a:pt x="350362" y="601"/>
                  <a:pt x="700725" y="-41819"/>
                  <a:pt x="848412" y="80729"/>
                </a:cubicBezTo>
                <a:cubicBezTo>
                  <a:pt x="996099" y="203277"/>
                  <a:pt x="915971" y="542642"/>
                  <a:pt x="886120" y="778312"/>
                </a:cubicBezTo>
                <a:cubicBezTo>
                  <a:pt x="856269" y="1013982"/>
                  <a:pt x="711724" y="1350205"/>
                  <a:pt x="669303" y="1494749"/>
                </a:cubicBezTo>
                <a:cubicBezTo>
                  <a:pt x="626882" y="1639293"/>
                  <a:pt x="629239" y="1642435"/>
                  <a:pt x="631596" y="1645578"/>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1" name="Freeform: Shape 200">
            <a:extLst>
              <a:ext uri="{FF2B5EF4-FFF2-40B4-BE49-F238E27FC236}">
                <a16:creationId xmlns:a16="http://schemas.microsoft.com/office/drawing/2014/main" id="{5AEEE274-6168-4DBA-AE38-0F2D52F29D48}"/>
              </a:ext>
            </a:extLst>
          </p:cNvPr>
          <p:cNvSpPr/>
          <p:nvPr/>
        </p:nvSpPr>
        <p:spPr>
          <a:xfrm>
            <a:off x="6277929" y="4736770"/>
            <a:ext cx="88333" cy="81830"/>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04" name="Group 203">
            <a:extLst>
              <a:ext uri="{FF2B5EF4-FFF2-40B4-BE49-F238E27FC236}">
                <a16:creationId xmlns:a16="http://schemas.microsoft.com/office/drawing/2014/main" id="{2910588B-147F-4D77-A3E4-10400B680FDC}"/>
              </a:ext>
            </a:extLst>
          </p:cNvPr>
          <p:cNvGrpSpPr/>
          <p:nvPr/>
        </p:nvGrpSpPr>
        <p:grpSpPr>
          <a:xfrm>
            <a:off x="5745480" y="2929853"/>
            <a:ext cx="1931454" cy="1323300"/>
            <a:chOff x="5745480" y="2929853"/>
            <a:chExt cx="1931454" cy="1323300"/>
          </a:xfrm>
        </p:grpSpPr>
        <p:sp>
          <p:nvSpPr>
            <p:cNvPr id="77" name="Freeform: Shape 76">
              <a:extLst>
                <a:ext uri="{FF2B5EF4-FFF2-40B4-BE49-F238E27FC236}">
                  <a16:creationId xmlns:a16="http://schemas.microsoft.com/office/drawing/2014/main" id="{88F566E5-9BA9-4DE9-937E-6028E73AF06F}"/>
                </a:ext>
              </a:extLst>
            </p:cNvPr>
            <p:cNvSpPr/>
            <p:nvPr/>
          </p:nvSpPr>
          <p:spPr>
            <a:xfrm rot="19302310">
              <a:off x="7588601" y="4171323"/>
              <a:ext cx="88333" cy="81830"/>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3" name="Freeform: Shape 202">
              <a:extLst>
                <a:ext uri="{FF2B5EF4-FFF2-40B4-BE49-F238E27FC236}">
                  <a16:creationId xmlns:a16="http://schemas.microsoft.com/office/drawing/2014/main" id="{A9A6015C-720F-4D48-988E-623382767FA5}"/>
                </a:ext>
              </a:extLst>
            </p:cNvPr>
            <p:cNvSpPr/>
            <p:nvPr/>
          </p:nvSpPr>
          <p:spPr>
            <a:xfrm>
              <a:off x="5745480" y="2929853"/>
              <a:ext cx="1874520" cy="1257337"/>
            </a:xfrm>
            <a:custGeom>
              <a:avLst/>
              <a:gdLst>
                <a:gd name="connsiteX0" fmla="*/ 0 w 1874520"/>
                <a:gd name="connsiteY0" fmla="*/ 41947 h 1257337"/>
                <a:gd name="connsiteX1" fmla="*/ 1051560 w 1874520"/>
                <a:gd name="connsiteY1" fmla="*/ 148627 h 1257337"/>
                <a:gd name="connsiteX2" fmla="*/ 1874520 w 1874520"/>
                <a:gd name="connsiteY2" fmla="*/ 1257337 h 1257337"/>
              </a:gdLst>
              <a:ahLst/>
              <a:cxnLst>
                <a:cxn ang="0">
                  <a:pos x="connsiteX0" y="connsiteY0"/>
                </a:cxn>
                <a:cxn ang="0">
                  <a:pos x="connsiteX1" y="connsiteY1"/>
                </a:cxn>
                <a:cxn ang="0">
                  <a:pos x="connsiteX2" y="connsiteY2"/>
                </a:cxn>
              </a:cxnLst>
              <a:rect l="l" t="t" r="r" b="b"/>
              <a:pathLst>
                <a:path w="1874520" h="1257337">
                  <a:moveTo>
                    <a:pt x="0" y="41947"/>
                  </a:moveTo>
                  <a:cubicBezTo>
                    <a:pt x="369570" y="-5996"/>
                    <a:pt x="739140" y="-53938"/>
                    <a:pt x="1051560" y="148627"/>
                  </a:cubicBezTo>
                  <a:cubicBezTo>
                    <a:pt x="1363980" y="351192"/>
                    <a:pt x="1619250" y="804264"/>
                    <a:pt x="1874520" y="125733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15140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9">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9">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1" end="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
                                            <p:txEl>
                                              <p:pRg st="0" end="0"/>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0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0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19" grpId="0" uiExpand="1" build="p"/>
      <p:bldP spid="7" grpId="0" animBg="1"/>
      <p:bldP spid="30" grpId="0"/>
      <p:bldP spid="35" grpId="0"/>
      <p:bldP spid="198" grpId="0" animBg="1"/>
      <p:bldP spid="20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Class vs. Object vs. Reference</a:t>
            </a:r>
            <a:endParaRPr/>
          </a:p>
        </p:txBody>
      </p:sp>
      <p:sp>
        <p:nvSpPr>
          <p:cNvPr id="268" name="Google Shape;268;p2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400"/>
              <a:buChar char="•"/>
            </a:pPr>
            <a:r>
              <a:rPr lang="en-US" sz="2400" dirty="0"/>
              <a:t>A </a:t>
            </a:r>
            <a:r>
              <a:rPr lang="en-US" sz="2400" b="1" dirty="0"/>
              <a:t>class </a:t>
            </a:r>
            <a:r>
              <a:rPr lang="en-US" sz="2400" dirty="0"/>
              <a:t>is a template used to instantiate objects. It's also called a </a:t>
            </a:r>
            <a:r>
              <a:rPr lang="en-US" sz="2400" b="1" dirty="0"/>
              <a:t>type </a:t>
            </a:r>
            <a:r>
              <a:rPr lang="en-US" sz="2400" dirty="0"/>
              <a:t>in some circumstances, such as when used with a reference variable.</a:t>
            </a:r>
            <a:endParaRPr dirty="0"/>
          </a:p>
          <a:p>
            <a:pPr marL="342900" lvl="0" indent="-342900" algn="l" rtl="0">
              <a:lnSpc>
                <a:spcPct val="90000"/>
              </a:lnSpc>
              <a:spcBef>
                <a:spcPts val="480"/>
              </a:spcBef>
              <a:spcAft>
                <a:spcPts val="0"/>
              </a:spcAft>
              <a:buSzPts val="2400"/>
              <a:buChar char="•"/>
            </a:pPr>
            <a:r>
              <a:rPr lang="en-US" sz="2400" dirty="0"/>
              <a:t>An </a:t>
            </a:r>
            <a:r>
              <a:rPr lang="en-US" sz="2400" b="1" dirty="0"/>
              <a:t>object</a:t>
            </a:r>
            <a:r>
              <a:rPr lang="en-US" sz="2400" dirty="0"/>
              <a:t> is an instance of a class in memory. Accessed through a </a:t>
            </a:r>
            <a:r>
              <a:rPr lang="en-US" sz="2400" i="1" dirty="0"/>
              <a:t>reference</a:t>
            </a:r>
            <a:r>
              <a:rPr lang="en-US" sz="2400" dirty="0"/>
              <a:t>, not directly.</a:t>
            </a:r>
            <a:endParaRPr dirty="0"/>
          </a:p>
          <a:p>
            <a:pPr marL="342900" lvl="0" indent="-342900" algn="l" rtl="0">
              <a:lnSpc>
                <a:spcPct val="90000"/>
              </a:lnSpc>
              <a:spcBef>
                <a:spcPts val="480"/>
              </a:spcBef>
              <a:spcAft>
                <a:spcPts val="0"/>
              </a:spcAft>
              <a:buSzPts val="2400"/>
              <a:buChar char="•"/>
            </a:pPr>
            <a:r>
              <a:rPr lang="en-US" sz="2400" dirty="0"/>
              <a:t>A </a:t>
            </a:r>
            <a:r>
              <a:rPr lang="en-US" sz="2400" b="1" dirty="0"/>
              <a:t>reference variable</a:t>
            </a:r>
            <a:r>
              <a:rPr lang="en-US" sz="2400" b="1" i="1" dirty="0"/>
              <a:t> </a:t>
            </a:r>
            <a:r>
              <a:rPr lang="en-US" sz="2400" dirty="0"/>
              <a:t>is a variable that stores the </a:t>
            </a:r>
            <a:r>
              <a:rPr lang="en-US" sz="2400" i="1" dirty="0"/>
              <a:t>reference</a:t>
            </a:r>
            <a:r>
              <a:rPr lang="en-US" sz="2400" dirty="0"/>
              <a:t> to an object in memory.</a:t>
            </a:r>
            <a:endParaRPr dirty="0"/>
          </a:p>
          <a:p>
            <a:pPr marL="0" lvl="0" indent="0">
              <a:lnSpc>
                <a:spcPct val="90000"/>
              </a:lnSpc>
              <a:spcBef>
                <a:spcPts val="360"/>
              </a:spcBef>
              <a:buSzPts val="1800"/>
              <a:buNone/>
            </a:pPr>
            <a:r>
              <a:rPr lang="en-US" sz="1800" dirty="0">
                <a:latin typeface="Courier New"/>
                <a:ea typeface="Courier New"/>
                <a:cs typeface="Courier New"/>
                <a:sym typeface="Courier New"/>
              </a:rPr>
              <a:t>        Dog </a:t>
            </a:r>
            <a:r>
              <a:rPr lang="en-US" sz="1800" dirty="0" err="1">
                <a:latin typeface="Courier New"/>
                <a:ea typeface="Courier New"/>
                <a:cs typeface="Courier New"/>
                <a:sym typeface="Courier New"/>
              </a:rPr>
              <a:t>someVar</a:t>
            </a:r>
            <a:r>
              <a:rPr lang="en-US" sz="1800" dirty="0">
                <a:latin typeface="Courier New"/>
                <a:ea typeface="Courier New"/>
                <a:cs typeface="Courier New"/>
                <a:sym typeface="Courier New"/>
              </a:rPr>
              <a:t> = new Dog();</a:t>
            </a:r>
            <a:br>
              <a:rPr lang="en-US" sz="1800" dirty="0">
                <a:latin typeface="Courier New"/>
                <a:ea typeface="Courier New"/>
                <a:cs typeface="Courier New"/>
                <a:sym typeface="Courier New"/>
              </a:rPr>
            </a:br>
            <a:r>
              <a:rPr lang="en-US" sz="1800" dirty="0">
                <a:latin typeface="Courier New"/>
                <a:ea typeface="Courier New"/>
                <a:cs typeface="Courier New"/>
                <a:sym typeface="Courier New"/>
              </a:rPr>
              <a:t>         1    2            3</a:t>
            </a:r>
            <a:endParaRPr dirty="0"/>
          </a:p>
          <a:p>
            <a:pPr marL="342900" lvl="0" indent="-342900" algn="l" rtl="0">
              <a:lnSpc>
                <a:spcPct val="90000"/>
              </a:lnSpc>
              <a:spcBef>
                <a:spcPts val="360"/>
              </a:spcBef>
              <a:spcAft>
                <a:spcPts val="0"/>
              </a:spcAft>
              <a:buSzPts val="1800"/>
              <a:buFont typeface="Arial"/>
              <a:buAutoNum type="arabicPeriod"/>
            </a:pPr>
            <a:r>
              <a:rPr lang="en-US" sz="1800" dirty="0">
                <a:latin typeface="Arial"/>
                <a:ea typeface="Arial"/>
                <a:cs typeface="Arial"/>
                <a:sym typeface="Arial"/>
              </a:rPr>
              <a:t>The class/type of the reference variable</a:t>
            </a:r>
            <a:endParaRPr dirty="0"/>
          </a:p>
          <a:p>
            <a:pPr marL="342900" lvl="0" indent="-342900" algn="l" rtl="0">
              <a:lnSpc>
                <a:spcPct val="90000"/>
              </a:lnSpc>
              <a:spcBef>
                <a:spcPts val="360"/>
              </a:spcBef>
              <a:spcAft>
                <a:spcPts val="0"/>
              </a:spcAft>
              <a:buSzPts val="1800"/>
              <a:buFont typeface="Arial"/>
              <a:buAutoNum type="arabicPeriod"/>
            </a:pPr>
            <a:r>
              <a:rPr lang="en-US" sz="1800" dirty="0">
                <a:latin typeface="Arial"/>
                <a:ea typeface="Arial"/>
                <a:cs typeface="Arial"/>
                <a:sym typeface="Arial"/>
              </a:rPr>
              <a:t>The name of the reference variable</a:t>
            </a:r>
            <a:endParaRPr dirty="0"/>
          </a:p>
          <a:p>
            <a:pPr marL="342900" lvl="0" indent="-342900" algn="l" rtl="0">
              <a:lnSpc>
                <a:spcPct val="90000"/>
              </a:lnSpc>
              <a:spcBef>
                <a:spcPts val="360"/>
              </a:spcBef>
              <a:spcAft>
                <a:spcPts val="0"/>
              </a:spcAft>
              <a:buSzPts val="1800"/>
              <a:buFont typeface="Arial"/>
              <a:buAutoNum type="arabicPeriod"/>
            </a:pPr>
            <a:r>
              <a:rPr lang="en-US" sz="1800" dirty="0">
                <a:latin typeface="Arial"/>
                <a:ea typeface="Arial"/>
                <a:cs typeface="Arial"/>
                <a:sym typeface="Arial"/>
              </a:rPr>
              <a:t>The instantiation of a new object using the "new" keyword to invoke a constructor. A reference to the new object is stored in “</a:t>
            </a:r>
            <a:r>
              <a:rPr lang="en-US" sz="1800" dirty="0" err="1">
                <a:latin typeface="Arial"/>
                <a:ea typeface="Arial"/>
                <a:cs typeface="Arial"/>
                <a:sym typeface="Arial"/>
              </a:rPr>
              <a:t>someVar</a:t>
            </a:r>
            <a:r>
              <a:rPr lang="en-US" sz="1800" dirty="0">
                <a:latin typeface="Arial"/>
                <a:ea typeface="Arial"/>
                <a:cs typeface="Arial"/>
                <a:sym typeface="Arial"/>
              </a:rPr>
              <a:t>”.</a:t>
            </a:r>
            <a:endParaRPr dirty="0"/>
          </a:p>
        </p:txBody>
      </p:sp>
      <p:sp>
        <p:nvSpPr>
          <p:cNvPr id="269" name="Google Shape;269;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Object Class</a:t>
            </a:r>
            <a:endParaRPr/>
          </a:p>
        </p:txBody>
      </p:sp>
      <p:sp>
        <p:nvSpPr>
          <p:cNvPr id="303" name="Google Shape;303;p28"/>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Char char="•"/>
            </a:pPr>
            <a:r>
              <a:rPr lang="en-US" sz="2400" dirty="0"/>
              <a:t>Provides baseline functionality for all objects and classes.</a:t>
            </a:r>
          </a:p>
          <a:p>
            <a:pPr marL="342900" lvl="0" indent="-342900" algn="l" rtl="0">
              <a:spcBef>
                <a:spcPts val="0"/>
              </a:spcBef>
              <a:spcAft>
                <a:spcPts val="0"/>
              </a:spcAft>
              <a:buSzPts val="2800"/>
              <a:buChar char="•"/>
            </a:pPr>
            <a:r>
              <a:rPr lang="en-US" sz="2400" dirty="0"/>
              <a:t>All classes from Java implicitly inherit from the Object class. (we will cover inheritance in more detail later).</a:t>
            </a:r>
            <a:endParaRPr sz="2400" dirty="0"/>
          </a:p>
          <a:p>
            <a:pPr marL="342900" lvl="0" indent="-342900" algn="l" rtl="0">
              <a:spcBef>
                <a:spcPts val="560"/>
              </a:spcBef>
              <a:spcAft>
                <a:spcPts val="0"/>
              </a:spcAft>
              <a:buSzPts val="2800"/>
              <a:buChar char="•"/>
            </a:pPr>
            <a:r>
              <a:rPr lang="en-US" sz="2400" dirty="0"/>
              <a:t>Through inheritance, every class has access to the Object class’ methods.</a:t>
            </a:r>
            <a:endParaRPr sz="2400" dirty="0"/>
          </a:p>
          <a:p>
            <a:pPr marL="342900" lvl="0" indent="-342900" algn="l" rtl="0">
              <a:spcBef>
                <a:spcPts val="560"/>
              </a:spcBef>
              <a:spcAft>
                <a:spcPts val="0"/>
              </a:spcAft>
              <a:buSzPts val="2800"/>
              <a:buChar char="•"/>
            </a:pPr>
            <a:r>
              <a:rPr lang="en-US" sz="2400" dirty="0"/>
              <a:t>Every class can also override these methods to provide a unique implementation (This is an example of polymorphism, which is another topic will examine in more detail later)</a:t>
            </a:r>
            <a:endParaRPr sz="2400" dirty="0"/>
          </a:p>
          <a:p>
            <a:pPr marL="742950" lvl="1" indent="-285750" algn="l" rtl="0">
              <a:spcBef>
                <a:spcPts val="480"/>
              </a:spcBef>
              <a:spcAft>
                <a:spcPts val="0"/>
              </a:spcAft>
              <a:buSzPts val="2400"/>
              <a:buChar char="–"/>
            </a:pPr>
            <a:r>
              <a:rPr lang="en-US" sz="2000" dirty="0"/>
              <a:t>For some methods, this is expected.</a:t>
            </a:r>
            <a:endParaRPr sz="2000" dirty="0"/>
          </a:p>
        </p:txBody>
      </p:sp>
      <p:sp>
        <p:nvSpPr>
          <p:cNvPr id="304" name="Google Shape;304;p2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Tree>
    <p:extLst>
      <p:ext uri="{BB962C8B-B14F-4D97-AF65-F5344CB8AC3E}">
        <p14:creationId xmlns:p14="http://schemas.microsoft.com/office/powerpoint/2010/main" val="2564096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Object Class Methods</a:t>
            </a:r>
            <a:endParaRPr/>
          </a:p>
        </p:txBody>
      </p:sp>
      <p:sp>
        <p:nvSpPr>
          <p:cNvPr id="310" name="Google Shape;310;p29"/>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380"/>
              <a:buChar char="•"/>
            </a:pPr>
            <a:r>
              <a:rPr lang="en-US" sz="2380" dirty="0" err="1">
                <a:latin typeface="Courier New"/>
                <a:ea typeface="Courier New"/>
                <a:cs typeface="Courier New"/>
                <a:sym typeface="Courier New"/>
              </a:rPr>
              <a:t>hashCode</a:t>
            </a:r>
            <a:r>
              <a:rPr lang="en-US" sz="2380" dirty="0">
                <a:latin typeface="Courier New"/>
                <a:ea typeface="Courier New"/>
                <a:cs typeface="Courier New"/>
                <a:sym typeface="Courier New"/>
              </a:rPr>
              <a:t>() </a:t>
            </a:r>
            <a:r>
              <a:rPr lang="en-US" sz="2380" dirty="0"/>
              <a:t>: generates an integer that uniquely identifies an object from all other objects of a class. By default, typically uses the memory address of the object (JVM-specific).</a:t>
            </a:r>
            <a:endParaRPr dirty="0"/>
          </a:p>
          <a:p>
            <a:pPr marL="342900" lvl="0" indent="-342900" algn="l" rtl="0">
              <a:lnSpc>
                <a:spcPct val="80000"/>
              </a:lnSpc>
              <a:spcBef>
                <a:spcPts val="476"/>
              </a:spcBef>
              <a:spcAft>
                <a:spcPts val="0"/>
              </a:spcAft>
              <a:buSzPts val="2380"/>
              <a:buChar char="•"/>
            </a:pPr>
            <a:r>
              <a:rPr lang="en-US" sz="2380" dirty="0">
                <a:latin typeface="Courier New"/>
                <a:ea typeface="Courier New"/>
                <a:cs typeface="Courier New"/>
                <a:sym typeface="Courier New"/>
              </a:rPr>
              <a:t>equals() </a:t>
            </a:r>
            <a:r>
              <a:rPr lang="en-US" sz="2380" dirty="0"/>
              <a:t>: determines if two objects are </a:t>
            </a:r>
            <a:r>
              <a:rPr lang="en-US" sz="2380" i="1" dirty="0"/>
              <a:t>equivalent</a:t>
            </a:r>
            <a:r>
              <a:rPr lang="en-US" sz="2380" dirty="0"/>
              <a:t>, i.e. whether or not they have the same values in every variable. Uses the result of </a:t>
            </a:r>
            <a:r>
              <a:rPr lang="en-US" sz="2380" dirty="0" err="1">
                <a:latin typeface="Courier New"/>
                <a:ea typeface="Courier New"/>
                <a:cs typeface="Courier New"/>
                <a:sym typeface="Courier New"/>
              </a:rPr>
              <a:t>hashCode</a:t>
            </a:r>
            <a:r>
              <a:rPr lang="en-US" sz="2380" dirty="0">
                <a:latin typeface="Courier New"/>
                <a:ea typeface="Courier New"/>
                <a:cs typeface="Courier New"/>
                <a:sym typeface="Courier New"/>
              </a:rPr>
              <a:t>() </a:t>
            </a:r>
            <a:r>
              <a:rPr lang="en-US" sz="2380" dirty="0"/>
              <a:t>by default.</a:t>
            </a:r>
            <a:endParaRPr dirty="0"/>
          </a:p>
          <a:p>
            <a:pPr marL="342900" lvl="0" indent="-342900" algn="l" rtl="0">
              <a:lnSpc>
                <a:spcPct val="80000"/>
              </a:lnSpc>
              <a:spcBef>
                <a:spcPts val="476"/>
              </a:spcBef>
              <a:spcAft>
                <a:spcPts val="0"/>
              </a:spcAft>
              <a:buSzPts val="2380"/>
              <a:buChar char="•"/>
            </a:pPr>
            <a:r>
              <a:rPr lang="en-US" sz="2380" dirty="0" err="1">
                <a:latin typeface="Courier New"/>
                <a:ea typeface="Courier New"/>
                <a:cs typeface="Courier New"/>
                <a:sym typeface="Courier New"/>
              </a:rPr>
              <a:t>toString</a:t>
            </a:r>
            <a:r>
              <a:rPr lang="en-US" sz="2380" dirty="0">
                <a:latin typeface="Courier New"/>
                <a:ea typeface="Courier New"/>
                <a:cs typeface="Courier New"/>
                <a:sym typeface="Courier New"/>
              </a:rPr>
              <a:t>() </a:t>
            </a:r>
            <a:r>
              <a:rPr lang="en-US" sz="2380" dirty="0"/>
              <a:t>: returns a String representation of the object. By default, prints the class name and the memory address of the object.</a:t>
            </a:r>
            <a:endParaRPr dirty="0"/>
          </a:p>
          <a:p>
            <a:pPr marL="342900" lvl="0" indent="-342900" algn="l" rtl="0">
              <a:lnSpc>
                <a:spcPct val="80000"/>
              </a:lnSpc>
              <a:spcBef>
                <a:spcPts val="476"/>
              </a:spcBef>
              <a:spcAft>
                <a:spcPts val="0"/>
              </a:spcAft>
              <a:buSzPts val="2380"/>
              <a:buChar char="•"/>
            </a:pPr>
            <a:r>
              <a:rPr lang="en-US" sz="2380" dirty="0">
                <a:solidFill>
                  <a:srgbClr val="474C55"/>
                </a:solidFill>
                <a:latin typeface="Courier New"/>
                <a:ea typeface="Courier New"/>
                <a:cs typeface="Courier New"/>
                <a:sym typeface="Courier New"/>
              </a:rPr>
              <a:t>finalize() </a:t>
            </a:r>
            <a:r>
              <a:rPr lang="en-US" sz="2380" dirty="0">
                <a:solidFill>
                  <a:srgbClr val="474C55"/>
                </a:solidFill>
                <a:latin typeface="Arial"/>
                <a:ea typeface="Arial"/>
                <a:cs typeface="Arial"/>
                <a:sym typeface="Arial"/>
              </a:rPr>
              <a:t>: called by the garbage collector when there are no more references to the object, just before the instance is destroyed.</a:t>
            </a:r>
            <a:endParaRPr dirty="0"/>
          </a:p>
        </p:txBody>
      </p:sp>
      <p:sp>
        <p:nvSpPr>
          <p:cNvPr id="311" name="Google Shape;311;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Tree>
    <p:extLst>
      <p:ext uri="{BB962C8B-B14F-4D97-AF65-F5344CB8AC3E}">
        <p14:creationId xmlns:p14="http://schemas.microsoft.com/office/powerpoint/2010/main" val="398157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Wrapper Classes</a:t>
            </a:r>
            <a:endParaRPr dirty="0"/>
          </a:p>
        </p:txBody>
      </p:sp>
      <p:sp>
        <p:nvSpPr>
          <p:cNvPr id="268" name="Google Shape;268;p2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400"/>
              <a:buChar char="•"/>
            </a:pPr>
            <a:r>
              <a:rPr lang="en-US" dirty="0"/>
              <a:t>Allow you to treat primitives like objects </a:t>
            </a:r>
          </a:p>
          <a:p>
            <a:pPr marL="342900" lvl="0" indent="-342900" algn="l" rtl="0">
              <a:lnSpc>
                <a:spcPct val="90000"/>
              </a:lnSpc>
              <a:spcBef>
                <a:spcPts val="0"/>
              </a:spcBef>
              <a:spcAft>
                <a:spcPts val="0"/>
              </a:spcAft>
              <a:buSzPts val="2400"/>
              <a:buChar char="•"/>
            </a:pPr>
            <a:r>
              <a:rPr lang="en-US" dirty="0"/>
              <a:t>Each object created from the following classes wraps a single primitive value of the corresponding type</a:t>
            </a:r>
          </a:p>
          <a:p>
            <a:pPr marL="800100" lvl="1" indent="-342900">
              <a:lnSpc>
                <a:spcPct val="90000"/>
              </a:lnSpc>
              <a:spcBef>
                <a:spcPts val="0"/>
              </a:spcBef>
              <a:buChar char="•"/>
            </a:pPr>
            <a:r>
              <a:rPr lang="en-US" dirty="0"/>
              <a:t>Byte</a:t>
            </a:r>
          </a:p>
          <a:p>
            <a:pPr marL="800100" lvl="1" indent="-342900">
              <a:lnSpc>
                <a:spcPct val="90000"/>
              </a:lnSpc>
              <a:spcBef>
                <a:spcPts val="0"/>
              </a:spcBef>
              <a:buFont typeface="Arial"/>
              <a:buChar char="•"/>
            </a:pPr>
            <a:r>
              <a:rPr lang="en-US" dirty="0"/>
              <a:t>Short</a:t>
            </a:r>
          </a:p>
          <a:p>
            <a:pPr marL="800100" lvl="1" indent="-342900">
              <a:lnSpc>
                <a:spcPct val="90000"/>
              </a:lnSpc>
              <a:spcBef>
                <a:spcPts val="0"/>
              </a:spcBef>
              <a:buFont typeface="Arial"/>
              <a:buChar char="•"/>
            </a:pPr>
            <a:r>
              <a:rPr lang="en-US" dirty="0"/>
              <a:t>Integer</a:t>
            </a:r>
          </a:p>
          <a:p>
            <a:pPr marL="800100" lvl="1" indent="-342900">
              <a:lnSpc>
                <a:spcPct val="90000"/>
              </a:lnSpc>
              <a:spcBef>
                <a:spcPts val="0"/>
              </a:spcBef>
              <a:buChar char="•"/>
            </a:pPr>
            <a:r>
              <a:rPr lang="en-US" dirty="0"/>
              <a:t>Float</a:t>
            </a:r>
          </a:p>
          <a:p>
            <a:pPr marL="800100" lvl="1" indent="-342900">
              <a:lnSpc>
                <a:spcPct val="90000"/>
              </a:lnSpc>
              <a:spcBef>
                <a:spcPts val="0"/>
              </a:spcBef>
              <a:buChar char="•"/>
            </a:pPr>
            <a:r>
              <a:rPr lang="en-US" dirty="0"/>
              <a:t>Long</a:t>
            </a:r>
          </a:p>
          <a:p>
            <a:pPr marL="800100" lvl="1" indent="-342900">
              <a:lnSpc>
                <a:spcPct val="90000"/>
              </a:lnSpc>
              <a:spcBef>
                <a:spcPts val="0"/>
              </a:spcBef>
              <a:buChar char="•"/>
            </a:pPr>
            <a:r>
              <a:rPr lang="en-US" dirty="0"/>
              <a:t>Double</a:t>
            </a:r>
          </a:p>
          <a:p>
            <a:pPr marL="800100" lvl="1" indent="-342900">
              <a:lnSpc>
                <a:spcPct val="90000"/>
              </a:lnSpc>
              <a:spcBef>
                <a:spcPts val="0"/>
              </a:spcBef>
              <a:buChar char="•"/>
            </a:pPr>
            <a:r>
              <a:rPr lang="en-US" dirty="0"/>
              <a:t>Boolean</a:t>
            </a:r>
          </a:p>
          <a:p>
            <a:pPr marL="800100" lvl="1" indent="-342900">
              <a:lnSpc>
                <a:spcPct val="90000"/>
              </a:lnSpc>
              <a:spcBef>
                <a:spcPts val="0"/>
              </a:spcBef>
              <a:buChar char="•"/>
            </a:pPr>
            <a:r>
              <a:rPr lang="en-US" dirty="0"/>
              <a:t>Character</a:t>
            </a:r>
          </a:p>
        </p:txBody>
      </p:sp>
      <p:sp>
        <p:nvSpPr>
          <p:cNvPr id="269" name="Google Shape;269;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Tree>
    <p:extLst>
      <p:ext uri="{BB962C8B-B14F-4D97-AF65-F5344CB8AC3E}">
        <p14:creationId xmlns:p14="http://schemas.microsoft.com/office/powerpoint/2010/main" val="64906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033B0-8B2F-4C6D-BF2F-CAAEA7006947}"/>
              </a:ext>
            </a:extLst>
          </p:cNvPr>
          <p:cNvSpPr>
            <a:spLocks noGrp="1"/>
          </p:cNvSpPr>
          <p:nvPr>
            <p:ph type="title"/>
          </p:nvPr>
        </p:nvSpPr>
        <p:spPr/>
        <p:txBody>
          <a:bodyPr/>
          <a:lstStyle/>
          <a:p>
            <a:r>
              <a:rPr lang="en-US" dirty="0"/>
              <a:t>Autoboxing</a:t>
            </a:r>
          </a:p>
        </p:txBody>
      </p:sp>
      <p:sp>
        <p:nvSpPr>
          <p:cNvPr id="4" name="Slide Number Placeholder 3">
            <a:extLst>
              <a:ext uri="{FF2B5EF4-FFF2-40B4-BE49-F238E27FC236}">
                <a16:creationId xmlns:a16="http://schemas.microsoft.com/office/drawing/2014/main" id="{845297BA-1639-446E-BE42-86A0D349C7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35</a:t>
            </a:fld>
            <a:endParaRPr lang="en-US"/>
          </a:p>
        </p:txBody>
      </p:sp>
      <p:sp>
        <p:nvSpPr>
          <p:cNvPr id="7" name="Google Shape;219;p16">
            <a:extLst>
              <a:ext uri="{FF2B5EF4-FFF2-40B4-BE49-F238E27FC236}">
                <a16:creationId xmlns:a16="http://schemas.microsoft.com/office/drawing/2014/main" id="{12482C9E-ECDB-4D4D-91C7-DABB0566AC48}"/>
              </a:ext>
            </a:extLst>
          </p:cNvPr>
          <p:cNvSpPr txBox="1">
            <a:spLocks/>
          </p:cNvSpPr>
          <p:nvPr/>
        </p:nvSpPr>
        <p:spPr>
          <a:xfrm>
            <a:off x="610679" y="1750354"/>
            <a:ext cx="5384260" cy="392011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TestWrapperClasses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void </a:t>
            </a:r>
            <a:r>
              <a:rPr lang="en-US" sz="1400" dirty="0">
                <a:latin typeface="Courier New" panose="02070309020205020404" pitchFamily="49" charset="0"/>
                <a:cs typeface="Courier New" panose="02070309020205020404" pitchFamily="49" charset="0"/>
              </a:rPr>
              <a:t>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number = 9;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//Declare wrapper class variables</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Integer num = number;</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Integer num2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Integer(9);</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Integer num3 = 9;</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printMe</a:t>
            </a:r>
            <a:r>
              <a:rPr lang="en-US" sz="1400" dirty="0">
                <a:latin typeface="Courier New" panose="02070309020205020404" pitchFamily="49" charset="0"/>
                <a:cs typeface="Courier New" panose="02070309020205020404" pitchFamily="49" charset="0"/>
              </a:rPr>
              <a:t>(9);</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void </a:t>
            </a:r>
            <a:r>
              <a:rPr lang="en-US" sz="1400" dirty="0" err="1">
                <a:latin typeface="Courier New" panose="02070309020205020404" pitchFamily="49" charset="0"/>
                <a:cs typeface="Courier New" panose="02070309020205020404" pitchFamily="49" charset="0"/>
              </a:rPr>
              <a:t>printMe</a:t>
            </a:r>
            <a:r>
              <a:rPr lang="en-US" sz="1400" dirty="0">
                <a:latin typeface="Courier New" panose="02070309020205020404" pitchFamily="49" charset="0"/>
                <a:cs typeface="Courier New" panose="02070309020205020404" pitchFamily="49" charset="0"/>
              </a:rPr>
              <a:t>(Object o){</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(o);</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8" name="Group 7">
            <a:extLst>
              <a:ext uri="{FF2B5EF4-FFF2-40B4-BE49-F238E27FC236}">
                <a16:creationId xmlns:a16="http://schemas.microsoft.com/office/drawing/2014/main" id="{843A2EB6-68FB-405E-BA66-7AE03337E91B}"/>
              </a:ext>
            </a:extLst>
          </p:cNvPr>
          <p:cNvGrpSpPr/>
          <p:nvPr/>
        </p:nvGrpSpPr>
        <p:grpSpPr>
          <a:xfrm>
            <a:off x="4088296" y="4994503"/>
            <a:ext cx="4675694" cy="876692"/>
            <a:chOff x="3877898" y="4351293"/>
            <a:chExt cx="4675694" cy="876692"/>
          </a:xfrm>
        </p:grpSpPr>
        <p:sp>
          <p:nvSpPr>
            <p:cNvPr id="9" name="Rectangle 8">
              <a:extLst>
                <a:ext uri="{FF2B5EF4-FFF2-40B4-BE49-F238E27FC236}">
                  <a16:creationId xmlns:a16="http://schemas.microsoft.com/office/drawing/2014/main" id="{CA4B3138-EE9C-451F-AC10-630EE6EA4F18}"/>
                </a:ext>
              </a:extLst>
            </p:cNvPr>
            <p:cNvSpPr/>
            <p:nvPr/>
          </p:nvSpPr>
          <p:spPr>
            <a:xfrm>
              <a:off x="3877898" y="4351293"/>
              <a:ext cx="4675694" cy="876692"/>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ln w="0"/>
                  <a:solidFill>
                    <a:schemeClr val="tx1"/>
                  </a:solidFill>
                  <a:effectLst>
                    <a:outerShdw blurRad="38100" dist="19050" dir="2700000" algn="tl" rotWithShape="0">
                      <a:schemeClr val="dk1">
                        <a:alpha val="40000"/>
                      </a:schemeClr>
                    </a:outerShdw>
                  </a:effectLst>
                </a:rPr>
                <a:t>Console Output: </a:t>
              </a:r>
            </a:p>
            <a:p>
              <a:endParaRPr lang="en-US" sz="1600" dirty="0">
                <a:ln w="0"/>
                <a:solidFill>
                  <a:schemeClr val="tx1"/>
                </a:solidFill>
                <a:effectLst>
                  <a:outerShdw blurRad="38100" dist="19050" dir="2700000" algn="tl" rotWithShape="0">
                    <a:schemeClr val="dk1">
                      <a:alpha val="40000"/>
                    </a:schemeClr>
                  </a:outerShdw>
                </a:effectLst>
              </a:endParaRPr>
            </a:p>
            <a:p>
              <a:r>
                <a:rPr lang="en-US" sz="1600" dirty="0">
                  <a:ln w="0"/>
                  <a:solidFill>
                    <a:schemeClr val="tx1"/>
                  </a:solidFill>
                  <a:effectLst>
                    <a:outerShdw blurRad="38100" dist="19050" dir="2700000" algn="tl" rotWithShape="0">
                      <a:schemeClr val="dk1">
                        <a:alpha val="40000"/>
                      </a:schemeClr>
                    </a:outerShdw>
                  </a:effectLst>
                </a:rPr>
                <a:t>9</a:t>
              </a:r>
            </a:p>
          </p:txBody>
        </p:sp>
        <p:cxnSp>
          <p:nvCxnSpPr>
            <p:cNvPr id="10" name="Straight Connector 9">
              <a:extLst>
                <a:ext uri="{FF2B5EF4-FFF2-40B4-BE49-F238E27FC236}">
                  <a16:creationId xmlns:a16="http://schemas.microsoft.com/office/drawing/2014/main" id="{FB425D83-8087-462E-8F34-A19D604B0350}"/>
                </a:ext>
              </a:extLst>
            </p:cNvPr>
            <p:cNvCxnSpPr/>
            <p:nvPr/>
          </p:nvCxnSpPr>
          <p:spPr>
            <a:xfrm>
              <a:off x="3877898" y="4789639"/>
              <a:ext cx="4675694" cy="0"/>
            </a:xfrm>
            <a:prstGeom prst="line">
              <a:avLst/>
            </a:prstGeom>
            <a:ln/>
          </p:spPr>
          <p:style>
            <a:lnRef idx="1">
              <a:schemeClr val="accent6"/>
            </a:lnRef>
            <a:fillRef idx="0">
              <a:schemeClr val="accent6"/>
            </a:fillRef>
            <a:effectRef idx="0">
              <a:schemeClr val="accent6"/>
            </a:effectRef>
            <a:fontRef idx="minor">
              <a:schemeClr val="tx1"/>
            </a:fontRef>
          </p:style>
        </p:cxnSp>
      </p:grpSp>
      <p:sp>
        <p:nvSpPr>
          <p:cNvPr id="14" name="Rectangle 13">
            <a:extLst>
              <a:ext uri="{FF2B5EF4-FFF2-40B4-BE49-F238E27FC236}">
                <a16:creationId xmlns:a16="http://schemas.microsoft.com/office/drawing/2014/main" id="{BA1D6D53-46C6-4B0C-9371-432FC8AB6632}"/>
              </a:ext>
            </a:extLst>
          </p:cNvPr>
          <p:cNvSpPr/>
          <p:nvPr/>
        </p:nvSpPr>
        <p:spPr>
          <a:xfrm>
            <a:off x="5526853" y="1472284"/>
            <a:ext cx="3457575" cy="1031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NOTE: This is autoboxing.</a:t>
            </a:r>
          </a:p>
        </p:txBody>
      </p:sp>
    </p:spTree>
    <p:extLst>
      <p:ext uri="{BB962C8B-B14F-4D97-AF65-F5344CB8AC3E}">
        <p14:creationId xmlns:p14="http://schemas.microsoft.com/office/powerpoint/2010/main" val="254174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type="lt">
                                    <p:tmAbs val="0"/>
                                  </p:iterate>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0"/>
                                  </p:iterate>
                                  <p:childTnLst>
                                    <p:set>
                                      <p:cBhvr>
                                        <p:cTn id="2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iterate type="lt">
                                    <p:tmAbs val="0"/>
                                  </p:iterate>
                                  <p:childTnLst>
                                    <p:set>
                                      <p:cBhvr>
                                        <p:cTn id="32" dur="1" fill="hold">
                                          <p:stCondLst>
                                            <p:cond delay="0"/>
                                          </p:stCondLst>
                                        </p:cTn>
                                        <p:tgtEl>
                                          <p:spTgt spid="7">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xEl>
                                              <p:pRg st="12" end="1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5" presetClass="emph" presetSubtype="0" nodeType="clickEffect">
                                  <p:stCondLst>
                                    <p:cond delay="0"/>
                                  </p:stCondLst>
                                  <p:iterate type="lt">
                                    <p:tmAbs val="25"/>
                                  </p:iterate>
                                  <p:childTnLst>
                                    <p:set>
                                      <p:cBhvr override="childStyle">
                                        <p:cTn id="52" dur="indefinite"/>
                                        <p:tgtEl>
                                          <p:spTgt spid="7">
                                            <p:txEl>
                                              <p:pRg st="5" end="5"/>
                                            </p:txEl>
                                          </p:spTgt>
                                        </p:tgtEl>
                                        <p:attrNameLst>
                                          <p:attrName>style.fontWeight</p:attrName>
                                        </p:attrNameLst>
                                      </p:cBhvr>
                                      <p:to>
                                        <p:strVal val="bold"/>
                                      </p:to>
                                    </p:set>
                                  </p:childTnLst>
                                </p:cTn>
                              </p:par>
                            </p:childTnLst>
                          </p:cTn>
                        </p:par>
                      </p:childTnLst>
                    </p:cTn>
                  </p:par>
                  <p:par>
                    <p:cTn id="53" fill="hold">
                      <p:stCondLst>
                        <p:cond delay="indefinite"/>
                      </p:stCondLst>
                      <p:childTnLst>
                        <p:par>
                          <p:cTn id="54" fill="hold">
                            <p:stCondLst>
                              <p:cond delay="0"/>
                            </p:stCondLst>
                            <p:childTnLst>
                              <p:par>
                                <p:cTn id="55" presetID="15" presetClass="emph" presetSubtype="0" nodeType="clickEffect">
                                  <p:stCondLst>
                                    <p:cond delay="0"/>
                                  </p:stCondLst>
                                  <p:iterate type="lt">
                                    <p:tmAbs val="25"/>
                                  </p:iterate>
                                  <p:childTnLst>
                                    <p:set>
                                      <p:cBhvr override="childStyle">
                                        <p:cTn id="56" dur="indefinite"/>
                                        <p:tgtEl>
                                          <p:spTgt spid="7">
                                            <p:txEl>
                                              <p:pRg st="7" end="7"/>
                                            </p:txEl>
                                          </p:spTgt>
                                        </p:tgtEl>
                                        <p:attrNameLst>
                                          <p:attrName>style.fontWeight</p:attrName>
                                        </p:attrNameLst>
                                      </p:cBhvr>
                                      <p:to>
                                        <p:strVal val="bold"/>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7">
                                            <p:txEl>
                                              <p:pRg st="8" end="8"/>
                                            </p:txEl>
                                          </p:spTgt>
                                        </p:tgtEl>
                                        <p:attrNameLst>
                                          <p:attrName>style.fontWeight</p:attrName>
                                        </p:attrNameLst>
                                      </p:cBhvr>
                                      <p:to>
                                        <p:strVal val="bold"/>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033B0-8B2F-4C6D-BF2F-CAAEA7006947}"/>
              </a:ext>
            </a:extLst>
          </p:cNvPr>
          <p:cNvSpPr>
            <a:spLocks noGrp="1"/>
          </p:cNvSpPr>
          <p:nvPr>
            <p:ph type="title"/>
          </p:nvPr>
        </p:nvSpPr>
        <p:spPr/>
        <p:txBody>
          <a:bodyPr/>
          <a:lstStyle/>
          <a:p>
            <a:r>
              <a:rPr lang="en-US" dirty="0"/>
              <a:t>Unboxing</a:t>
            </a:r>
          </a:p>
        </p:txBody>
      </p:sp>
      <p:sp>
        <p:nvSpPr>
          <p:cNvPr id="4" name="Slide Number Placeholder 3">
            <a:extLst>
              <a:ext uri="{FF2B5EF4-FFF2-40B4-BE49-F238E27FC236}">
                <a16:creationId xmlns:a16="http://schemas.microsoft.com/office/drawing/2014/main" id="{845297BA-1639-446E-BE42-86A0D349C7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36</a:t>
            </a:fld>
            <a:endParaRPr lang="en-US"/>
          </a:p>
        </p:txBody>
      </p:sp>
      <p:sp>
        <p:nvSpPr>
          <p:cNvPr id="7" name="Google Shape;219;p16">
            <a:extLst>
              <a:ext uri="{FF2B5EF4-FFF2-40B4-BE49-F238E27FC236}">
                <a16:creationId xmlns:a16="http://schemas.microsoft.com/office/drawing/2014/main" id="{12482C9E-ECDB-4D4D-91C7-DABB0566AC48}"/>
              </a:ext>
            </a:extLst>
          </p:cNvPr>
          <p:cNvSpPr txBox="1">
            <a:spLocks/>
          </p:cNvSpPr>
          <p:nvPr/>
        </p:nvSpPr>
        <p:spPr>
          <a:xfrm>
            <a:off x="610679" y="1750354"/>
            <a:ext cx="5384260" cy="392011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TestWrapperClasses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void </a:t>
            </a:r>
            <a:r>
              <a:rPr lang="en-US" sz="1400" dirty="0">
                <a:latin typeface="Courier New" panose="02070309020205020404" pitchFamily="49" charset="0"/>
                <a:cs typeface="Courier New" panose="02070309020205020404" pitchFamily="49" charset="0"/>
              </a:rPr>
              <a:t>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Integer number = 9;</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num = number;</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num2 = unbox(number);</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(num);</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(num2);</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int </a:t>
            </a:r>
            <a:r>
              <a:rPr lang="en-US" sz="1400" dirty="0">
                <a:latin typeface="Courier New" panose="02070309020205020404" pitchFamily="49" charset="0"/>
                <a:cs typeface="Courier New" panose="02070309020205020404" pitchFamily="49" charset="0"/>
              </a:rPr>
              <a:t>unbox(</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i){</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8" name="Group 7">
            <a:extLst>
              <a:ext uri="{FF2B5EF4-FFF2-40B4-BE49-F238E27FC236}">
                <a16:creationId xmlns:a16="http://schemas.microsoft.com/office/drawing/2014/main" id="{843A2EB6-68FB-405E-BA66-7AE03337E91B}"/>
              </a:ext>
            </a:extLst>
          </p:cNvPr>
          <p:cNvGrpSpPr/>
          <p:nvPr/>
        </p:nvGrpSpPr>
        <p:grpSpPr>
          <a:xfrm>
            <a:off x="4088296" y="4994503"/>
            <a:ext cx="4675694" cy="1113334"/>
            <a:chOff x="3877898" y="4351293"/>
            <a:chExt cx="4675694" cy="876692"/>
          </a:xfrm>
        </p:grpSpPr>
        <p:sp>
          <p:nvSpPr>
            <p:cNvPr id="9" name="Rectangle 8">
              <a:extLst>
                <a:ext uri="{FF2B5EF4-FFF2-40B4-BE49-F238E27FC236}">
                  <a16:creationId xmlns:a16="http://schemas.microsoft.com/office/drawing/2014/main" id="{CA4B3138-EE9C-451F-AC10-630EE6EA4F18}"/>
                </a:ext>
              </a:extLst>
            </p:cNvPr>
            <p:cNvSpPr/>
            <p:nvPr/>
          </p:nvSpPr>
          <p:spPr>
            <a:xfrm>
              <a:off x="3877898" y="4351293"/>
              <a:ext cx="4675694" cy="876692"/>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ln w="0"/>
                  <a:solidFill>
                    <a:schemeClr val="tx1"/>
                  </a:solidFill>
                  <a:effectLst>
                    <a:outerShdw blurRad="38100" dist="19050" dir="2700000" algn="tl" rotWithShape="0">
                      <a:schemeClr val="dk1">
                        <a:alpha val="40000"/>
                      </a:schemeClr>
                    </a:outerShdw>
                  </a:effectLst>
                </a:rPr>
                <a:t>Console Output: </a:t>
              </a:r>
            </a:p>
            <a:p>
              <a:endParaRPr lang="en-US" sz="1600" dirty="0">
                <a:ln w="0"/>
                <a:solidFill>
                  <a:schemeClr val="tx1"/>
                </a:solidFill>
                <a:effectLst>
                  <a:outerShdw blurRad="38100" dist="19050" dir="2700000" algn="tl" rotWithShape="0">
                    <a:schemeClr val="dk1">
                      <a:alpha val="40000"/>
                    </a:schemeClr>
                  </a:outerShdw>
                </a:effectLst>
              </a:endParaRPr>
            </a:p>
            <a:p>
              <a:r>
                <a:rPr lang="en-US" sz="1600" dirty="0">
                  <a:ln w="0"/>
                  <a:solidFill>
                    <a:schemeClr val="tx1"/>
                  </a:solidFill>
                  <a:effectLst>
                    <a:outerShdw blurRad="38100" dist="19050" dir="2700000" algn="tl" rotWithShape="0">
                      <a:schemeClr val="dk1">
                        <a:alpha val="40000"/>
                      </a:schemeClr>
                    </a:outerShdw>
                  </a:effectLst>
                </a:rPr>
                <a:t>9</a:t>
              </a:r>
            </a:p>
            <a:p>
              <a:r>
                <a:rPr lang="en-US" sz="1600" dirty="0">
                  <a:ln w="0"/>
                  <a:solidFill>
                    <a:schemeClr val="tx1"/>
                  </a:solidFill>
                  <a:effectLst>
                    <a:outerShdw blurRad="38100" dist="19050" dir="2700000" algn="tl" rotWithShape="0">
                      <a:schemeClr val="dk1">
                        <a:alpha val="40000"/>
                      </a:schemeClr>
                    </a:outerShdw>
                  </a:effectLst>
                </a:rPr>
                <a:t>9</a:t>
              </a:r>
            </a:p>
          </p:txBody>
        </p:sp>
        <p:cxnSp>
          <p:nvCxnSpPr>
            <p:cNvPr id="10" name="Straight Connector 9">
              <a:extLst>
                <a:ext uri="{FF2B5EF4-FFF2-40B4-BE49-F238E27FC236}">
                  <a16:creationId xmlns:a16="http://schemas.microsoft.com/office/drawing/2014/main" id="{FB425D83-8087-462E-8F34-A19D604B0350}"/>
                </a:ext>
              </a:extLst>
            </p:cNvPr>
            <p:cNvCxnSpPr/>
            <p:nvPr/>
          </p:nvCxnSpPr>
          <p:spPr>
            <a:xfrm>
              <a:off x="3877898" y="4698760"/>
              <a:ext cx="4675694" cy="0"/>
            </a:xfrm>
            <a:prstGeom prst="line">
              <a:avLst/>
            </a:prstGeom>
            <a:ln/>
          </p:spPr>
          <p:style>
            <a:lnRef idx="1">
              <a:schemeClr val="accent6"/>
            </a:lnRef>
            <a:fillRef idx="0">
              <a:schemeClr val="accent6"/>
            </a:fillRef>
            <a:effectRef idx="0">
              <a:schemeClr val="accent6"/>
            </a:effectRef>
            <a:fontRef idx="minor">
              <a:schemeClr val="tx1"/>
            </a:fontRef>
          </p:style>
        </p:cxnSp>
      </p:grpSp>
      <p:sp>
        <p:nvSpPr>
          <p:cNvPr id="14" name="Rectangle 13">
            <a:extLst>
              <a:ext uri="{FF2B5EF4-FFF2-40B4-BE49-F238E27FC236}">
                <a16:creationId xmlns:a16="http://schemas.microsoft.com/office/drawing/2014/main" id="{BA1D6D53-46C6-4B0C-9371-432FC8AB6632}"/>
              </a:ext>
            </a:extLst>
          </p:cNvPr>
          <p:cNvSpPr/>
          <p:nvPr/>
        </p:nvSpPr>
        <p:spPr>
          <a:xfrm>
            <a:off x="5526853" y="1472284"/>
            <a:ext cx="3457575" cy="1031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NOTE: This is unboxing.</a:t>
            </a:r>
          </a:p>
        </p:txBody>
      </p:sp>
    </p:spTree>
    <p:extLst>
      <p:ext uri="{BB962C8B-B14F-4D97-AF65-F5344CB8AC3E}">
        <p14:creationId xmlns:p14="http://schemas.microsoft.com/office/powerpoint/2010/main" val="358628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lt">
                                    <p:tmAbs val="0"/>
                                  </p:iterate>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iterate type="lt">
                                    <p:tmAbs val="0"/>
                                  </p:iterate>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5" presetClass="emph" presetSubtype="0" nodeType="clickEffect">
                                  <p:stCondLst>
                                    <p:cond delay="0"/>
                                  </p:stCondLst>
                                  <p:iterate type="lt">
                                    <p:tmAbs val="25"/>
                                  </p:iterate>
                                  <p:childTnLst>
                                    <p:set>
                                      <p:cBhvr override="childStyle">
                                        <p:cTn id="42" dur="indefinite"/>
                                        <p:tgtEl>
                                          <p:spTgt spid="7">
                                            <p:txEl>
                                              <p:pRg st="4" end="4"/>
                                            </p:txEl>
                                          </p:spTgt>
                                        </p:tgtEl>
                                        <p:attrNameLst>
                                          <p:attrName>style.fontWeight</p:attrName>
                                        </p:attrNameLst>
                                      </p:cBhvr>
                                      <p:to>
                                        <p:strVal val="bold"/>
                                      </p:to>
                                    </p:set>
                                  </p:childTnLst>
                                </p:cTn>
                              </p:par>
                              <p:par>
                                <p:cTn id="43" presetID="15" presetClass="emph" presetSubtype="0" nodeType="withEffect">
                                  <p:stCondLst>
                                    <p:cond delay="0"/>
                                  </p:stCondLst>
                                  <p:iterate type="lt">
                                    <p:tmAbs val="25"/>
                                  </p:iterate>
                                  <p:childTnLst>
                                    <p:set>
                                      <p:cBhvr override="childStyle">
                                        <p:cTn id="44" dur="indefinite"/>
                                        <p:tgtEl>
                                          <p:spTgt spid="7">
                                            <p:txEl>
                                              <p:pRg st="5" end="5"/>
                                            </p:txEl>
                                          </p:spTgt>
                                        </p:tgtEl>
                                        <p:attrNameLst>
                                          <p:attrName>style.fontWeight</p:attrName>
                                        </p:attrNameLst>
                                      </p:cBhvr>
                                      <p:to>
                                        <p:strVal val="bold"/>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4 Pillars of Object-Oriented Programming</a:t>
            </a:r>
            <a:endParaRPr dirty="0"/>
          </a:p>
        </p:txBody>
      </p:sp>
      <p:sp>
        <p:nvSpPr>
          <p:cNvPr id="226" name="Google Shape;226;p17"/>
          <p:cNvSpPr txBox="1">
            <a:spLocks noGrp="1"/>
          </p:cNvSpPr>
          <p:nvPr>
            <p:ph type="body" idx="1"/>
          </p:nvPr>
        </p:nvSpPr>
        <p:spPr>
          <a:xfrm>
            <a:off x="380010" y="1313003"/>
            <a:ext cx="8383980" cy="5335447"/>
          </a:xfrm>
          <a:prstGeom prst="rect">
            <a:avLst/>
          </a:prstGeom>
          <a:noFill/>
          <a:ln>
            <a:noFill/>
          </a:ln>
        </p:spPr>
        <p:txBody>
          <a:bodyPr spcFirstLastPara="1" wrap="square" lIns="91425" tIns="45700" rIns="91425" bIns="45700" anchor="t" anchorCtr="0">
            <a:normAutofit/>
          </a:bodyPr>
          <a:lstStyle/>
          <a:p>
            <a:pPr marL="342900" indent="-342900">
              <a:spcBef>
                <a:spcPts val="0"/>
              </a:spcBef>
            </a:pPr>
            <a:r>
              <a:rPr lang="en-US" b="1" i="1" u="sng" dirty="0"/>
              <a:t>A</a:t>
            </a:r>
            <a:r>
              <a:rPr lang="en-US" b="1" i="1" dirty="0"/>
              <a:t>bstraction</a:t>
            </a:r>
            <a:r>
              <a:rPr lang="en-US" dirty="0"/>
              <a:t>: </a:t>
            </a:r>
            <a:r>
              <a:rPr lang="en-US" sz="2400" dirty="0"/>
              <a:t>The process of hiding implementation and processes of an entity to reduce complexity or increase understanding of a system’s properties.</a:t>
            </a:r>
          </a:p>
          <a:p>
            <a:pPr marL="342900" indent="-342900">
              <a:spcBef>
                <a:spcPts val="0"/>
              </a:spcBef>
            </a:pPr>
            <a:r>
              <a:rPr lang="en-US" b="1" i="1" u="sng" dirty="0"/>
              <a:t>P</a:t>
            </a:r>
            <a:r>
              <a:rPr lang="en-US" b="1" i="1" dirty="0"/>
              <a:t>olymorphism</a:t>
            </a:r>
            <a:r>
              <a:rPr lang="en-US" sz="2400" dirty="0"/>
              <a:t>: The ability for objects, classes, variables and/or methods to alter functionality while maintaining structure.</a:t>
            </a:r>
            <a:endParaRPr lang="en-US" sz="2400" b="1" i="1" u="sng" dirty="0"/>
          </a:p>
          <a:p>
            <a:pPr marL="342900" lvl="0" indent="-342900" algn="l" rtl="0">
              <a:spcBef>
                <a:spcPts val="0"/>
              </a:spcBef>
              <a:spcAft>
                <a:spcPts val="0"/>
              </a:spcAft>
              <a:buSzPts val="2800"/>
              <a:buChar char="•"/>
            </a:pPr>
            <a:r>
              <a:rPr lang="en-US" b="1" i="1" u="sng" dirty="0"/>
              <a:t>I</a:t>
            </a:r>
            <a:r>
              <a:rPr lang="en-US" b="1" i="1" dirty="0"/>
              <a:t>nheritance</a:t>
            </a:r>
            <a:r>
              <a:rPr lang="en-US" dirty="0"/>
              <a:t>: </a:t>
            </a:r>
            <a:r>
              <a:rPr lang="en-US" sz="2400" dirty="0"/>
              <a:t>The ability for entities to adopt variables (fields) and/or methods (behavior) from a parent (super) class, allowing for instantiation of child objects from said parent class.</a:t>
            </a:r>
          </a:p>
          <a:p>
            <a:pPr marL="342900" lvl="0" indent="-342900" algn="l" rtl="0">
              <a:spcBef>
                <a:spcPts val="0"/>
              </a:spcBef>
              <a:spcAft>
                <a:spcPts val="0"/>
              </a:spcAft>
              <a:buSzPts val="2800"/>
              <a:buChar char="•"/>
            </a:pPr>
            <a:endParaRPr lang="en-US" sz="800" dirty="0"/>
          </a:p>
          <a:p>
            <a:pPr marL="342900" lvl="0" indent="-342900" algn="l" rtl="0">
              <a:spcBef>
                <a:spcPts val="0"/>
              </a:spcBef>
              <a:spcAft>
                <a:spcPts val="0"/>
              </a:spcAft>
              <a:buSzPts val="2800"/>
              <a:buChar char="•"/>
            </a:pPr>
            <a:r>
              <a:rPr lang="en-US" b="1" i="1" u="sng" dirty="0"/>
              <a:t>E</a:t>
            </a:r>
            <a:r>
              <a:rPr lang="en-US" b="1" i="1" dirty="0"/>
              <a:t>ncapsulation</a:t>
            </a:r>
            <a:r>
              <a:rPr lang="en-US" dirty="0"/>
              <a:t>: </a:t>
            </a:r>
            <a:r>
              <a:rPr lang="en-US" sz="2400" dirty="0"/>
              <a:t>The act of wrapping code into a single unit and then selectively exposing and restricting access to that code based on functionality or use within classes.</a:t>
            </a:r>
          </a:p>
          <a:p>
            <a:pPr marL="342900" lvl="0" indent="-342900" algn="l" rtl="0">
              <a:spcBef>
                <a:spcPts val="0"/>
              </a:spcBef>
              <a:spcAft>
                <a:spcPts val="0"/>
              </a:spcAft>
              <a:buSzPts val="2800"/>
              <a:buChar char="•"/>
            </a:pPr>
            <a:endParaRPr lang="en-US" sz="800" dirty="0"/>
          </a:p>
          <a:p>
            <a:pPr marL="342900" lvl="0" indent="-342900" algn="l" rtl="0">
              <a:spcBef>
                <a:spcPts val="0"/>
              </a:spcBef>
              <a:spcAft>
                <a:spcPts val="0"/>
              </a:spcAft>
              <a:buSzPts val="2800"/>
              <a:buChar char="•"/>
            </a:pPr>
            <a:endParaRPr lang="en-US" sz="80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Tree>
    <p:extLst>
      <p:ext uri="{BB962C8B-B14F-4D97-AF65-F5344CB8AC3E}">
        <p14:creationId xmlns:p14="http://schemas.microsoft.com/office/powerpoint/2010/main" val="25453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Encapsulation</a:t>
            </a:r>
            <a:endParaRPr/>
          </a:p>
        </p:txBody>
      </p:sp>
      <p:sp>
        <p:nvSpPr>
          <p:cNvPr id="253" name="Google Shape;253;p21"/>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Encapsulation: an OOP design principle</a:t>
            </a:r>
            <a:endParaRPr dirty="0"/>
          </a:p>
          <a:p>
            <a:pPr marL="742950" lvl="1" indent="-285750" algn="l" rtl="0">
              <a:spcBef>
                <a:spcPts val="480"/>
              </a:spcBef>
              <a:spcAft>
                <a:spcPts val="0"/>
              </a:spcAft>
              <a:buSzPts val="2400"/>
              <a:buChar char="–"/>
            </a:pPr>
            <a:r>
              <a:rPr lang="en-US" dirty="0"/>
              <a:t>Classes should allow minimum necessary access to their members.</a:t>
            </a:r>
            <a:endParaRPr dirty="0"/>
          </a:p>
          <a:p>
            <a:pPr marL="742950" lvl="1" indent="-285750" algn="l" rtl="0">
              <a:spcBef>
                <a:spcPts val="480"/>
              </a:spcBef>
              <a:spcAft>
                <a:spcPts val="0"/>
              </a:spcAft>
              <a:buSzPts val="2400"/>
              <a:buChar char="–"/>
            </a:pPr>
            <a:r>
              <a:rPr lang="en-US" dirty="0"/>
              <a:t>Access to class variables should be done through methods that can perform validation or are designed specifically to perform mutation or accessing functionality.</a:t>
            </a:r>
          </a:p>
          <a:p>
            <a:pPr lvl="1">
              <a:spcBef>
                <a:spcPts val="480"/>
              </a:spcBef>
              <a:buSzPts val="2400"/>
            </a:pPr>
            <a:r>
              <a:rPr lang="en-US" dirty="0"/>
              <a:t>These methods are commonly referred to as ‘Accessor’ and ‘Mutator’ methods, also known as ‘Getter’ and ‘Setter’ methods, respectively.</a:t>
            </a:r>
            <a:endParaRPr dirty="0"/>
          </a:p>
        </p:txBody>
      </p:sp>
      <p:sp>
        <p:nvSpPr>
          <p:cNvPr id="254" name="Google Shape;254;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Tree>
    <p:extLst>
      <p:ext uri="{BB962C8B-B14F-4D97-AF65-F5344CB8AC3E}">
        <p14:creationId xmlns:p14="http://schemas.microsoft.com/office/powerpoint/2010/main" val="1949356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Pseudocode – How to…</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fontScale="92500"/>
          </a:bodyPr>
          <a:lstStyle/>
          <a:p>
            <a:r>
              <a:rPr lang="en-US" dirty="0"/>
              <a:t>Limit one statement per line</a:t>
            </a:r>
          </a:p>
          <a:p>
            <a:r>
              <a:rPr lang="en-US" dirty="0"/>
              <a:t>All statements showing “dependencies”/”hierarchies” are indented (i.e. flow control statements and their associated blocks of code).</a:t>
            </a:r>
          </a:p>
          <a:p>
            <a:r>
              <a:rPr lang="en-US" dirty="0"/>
              <a:t>Statements are language agnostic (refrain from using keywords specific to a particular programming language)</a:t>
            </a:r>
          </a:p>
          <a:p>
            <a:r>
              <a:rPr lang="en-US" dirty="0"/>
              <a:t>Describe with words rather than programmatic symbols</a:t>
            </a:r>
          </a:p>
          <a:p>
            <a:r>
              <a:rPr lang="en-US" dirty="0"/>
              <a:t>Keep it simple, concise and readable.</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3</a:t>
            </a:fld>
            <a:endParaRPr lang="en-US" dirty="0"/>
          </a:p>
        </p:txBody>
      </p:sp>
    </p:spTree>
    <p:extLst>
      <p:ext uri="{BB962C8B-B14F-4D97-AF65-F5344CB8AC3E}">
        <p14:creationId xmlns:p14="http://schemas.microsoft.com/office/powerpoint/2010/main" val="2385254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Access Modifiers</a:t>
            </a:r>
            <a:endParaRPr/>
          </a:p>
        </p:txBody>
      </p:sp>
      <p:sp>
        <p:nvSpPr>
          <p:cNvPr id="232" name="Google Shape;232;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b="1" dirty="0"/>
              <a:t>Public:</a:t>
            </a:r>
            <a:r>
              <a:rPr lang="en-US" dirty="0"/>
              <a:t> visible to all classes, everywhere</a:t>
            </a:r>
            <a:endParaRPr dirty="0"/>
          </a:p>
          <a:p>
            <a:pPr marL="342900" lvl="0" indent="-342900" algn="l" rtl="0">
              <a:spcBef>
                <a:spcPts val="560"/>
              </a:spcBef>
              <a:spcAft>
                <a:spcPts val="0"/>
              </a:spcAft>
              <a:buSzPts val="2800"/>
              <a:buChar char="•"/>
            </a:pPr>
            <a:r>
              <a:rPr lang="en-US" b="1" dirty="0"/>
              <a:t>Protected:</a:t>
            </a:r>
            <a:r>
              <a:rPr lang="en-US" dirty="0"/>
              <a:t> visible to all classes in the same package, and within subclasses</a:t>
            </a:r>
            <a:endParaRPr dirty="0"/>
          </a:p>
          <a:p>
            <a:pPr marL="342900" lvl="0" indent="-342900" algn="l" rtl="0">
              <a:spcBef>
                <a:spcPts val="560"/>
              </a:spcBef>
              <a:spcAft>
                <a:spcPts val="0"/>
              </a:spcAft>
              <a:buSzPts val="2800"/>
              <a:buChar char="•"/>
            </a:pPr>
            <a:r>
              <a:rPr lang="en-US" b="1" dirty="0"/>
              <a:t>Default (Package-Private):</a:t>
            </a:r>
            <a:r>
              <a:rPr lang="en-US" dirty="0"/>
              <a:t> visible to all classes in the same package</a:t>
            </a:r>
            <a:endParaRPr dirty="0"/>
          </a:p>
          <a:p>
            <a:pPr marL="342900" lvl="0" indent="-342900" algn="l" rtl="0">
              <a:spcBef>
                <a:spcPts val="560"/>
              </a:spcBef>
              <a:spcAft>
                <a:spcPts val="0"/>
              </a:spcAft>
              <a:buSzPts val="2800"/>
              <a:buChar char="•"/>
            </a:pPr>
            <a:r>
              <a:rPr lang="en-US" b="1" dirty="0"/>
              <a:t>Private:</a:t>
            </a:r>
            <a:r>
              <a:rPr lang="en-US" dirty="0"/>
              <a:t> visible only within the current class</a:t>
            </a:r>
            <a:endParaRPr dirty="0"/>
          </a:p>
          <a:p>
            <a:pPr marL="342900" lvl="0" indent="-342900" algn="l" rtl="0">
              <a:spcBef>
                <a:spcPts val="560"/>
              </a:spcBef>
              <a:spcAft>
                <a:spcPts val="0"/>
              </a:spcAft>
              <a:buSzPts val="2800"/>
              <a:buChar char="•"/>
            </a:pPr>
            <a:r>
              <a:rPr lang="en-US" dirty="0"/>
              <a:t>Access modifiers on variables can be bypassed by more-visible methods that return or set their values</a:t>
            </a:r>
            <a:endParaRPr dirty="0"/>
          </a:p>
        </p:txBody>
      </p:sp>
      <p:sp>
        <p:nvSpPr>
          <p:cNvPr id="233" name="Google Shape;233;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Tree>
    <p:extLst>
      <p:ext uri="{BB962C8B-B14F-4D97-AF65-F5344CB8AC3E}">
        <p14:creationId xmlns:p14="http://schemas.microsoft.com/office/powerpoint/2010/main" val="205555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EEA8-D2E3-4126-941D-A48EE43A1AF6}"/>
              </a:ext>
            </a:extLst>
          </p:cNvPr>
          <p:cNvSpPr>
            <a:spLocks noGrp="1"/>
          </p:cNvSpPr>
          <p:nvPr>
            <p:ph type="title"/>
          </p:nvPr>
        </p:nvSpPr>
        <p:spPr/>
        <p:txBody>
          <a:bodyPr/>
          <a:lstStyle/>
          <a:p>
            <a:r>
              <a:rPr lang="en-US" dirty="0"/>
              <a:t>Accessing Class Members </a:t>
            </a:r>
          </a:p>
        </p:txBody>
      </p:sp>
      <p:sp>
        <p:nvSpPr>
          <p:cNvPr id="4" name="Slide Number Placeholder 3">
            <a:extLst>
              <a:ext uri="{FF2B5EF4-FFF2-40B4-BE49-F238E27FC236}">
                <a16:creationId xmlns:a16="http://schemas.microsoft.com/office/drawing/2014/main" id="{D993653F-C61C-4729-9354-7B3E3E3F833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40</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E829E9BF-9413-42A0-8C47-015914656C03}"/>
              </a:ext>
            </a:extLst>
          </p:cNvPr>
          <p:cNvSpPr txBox="1">
            <a:spLocks/>
          </p:cNvSpPr>
          <p:nvPr/>
        </p:nvSpPr>
        <p:spPr>
          <a:xfrm>
            <a:off x="177554" y="1481446"/>
            <a:ext cx="5949869" cy="2072459"/>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one;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6.5;</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myMethod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System.out.println</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(“Running my method.”);</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p:txBody>
      </p:sp>
      <p:sp>
        <p:nvSpPr>
          <p:cNvPr id="6" name="TextBox 5">
            <a:extLst>
              <a:ext uri="{FF2B5EF4-FFF2-40B4-BE49-F238E27FC236}">
                <a16:creationId xmlns:a16="http://schemas.microsoft.com/office/drawing/2014/main" id="{7A312C36-F4D7-411E-A75D-DD61557F8CC4}"/>
              </a:ext>
            </a:extLst>
          </p:cNvPr>
          <p:cNvSpPr txBox="1"/>
          <p:nvPr/>
        </p:nvSpPr>
        <p:spPr>
          <a:xfrm>
            <a:off x="3015022" y="3934047"/>
            <a:ext cx="4834978" cy="2440668"/>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package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two;</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class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TestDog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void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main(String[]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args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new</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//Access size</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10.5;</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//Access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myMethod</a:t>
            </a: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dog.myMethod</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3364DAE7-7EA0-4DC7-9002-051CE41A8C81}"/>
              </a:ext>
            </a:extLst>
          </p:cNvPr>
          <p:cNvSpPr txBox="1"/>
          <p:nvPr/>
        </p:nvSpPr>
        <p:spPr>
          <a:xfrm>
            <a:off x="904974" y="2064471"/>
            <a:ext cx="1013739" cy="290849"/>
          </a:xfrm>
          <a:prstGeom prst="rect">
            <a:avLst/>
          </a:prstGeom>
          <a:noFill/>
        </p:spPr>
        <p:txBody>
          <a:bodyPr wrap="non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public</a:t>
            </a:r>
            <a:endParaRPr kumimoji="0" lang="en-US" sz="1400" b="1" i="0" u="none" strike="noStrike" kern="0" cap="none" spc="0" normalizeH="0" baseline="0" noProof="0" dirty="0">
              <a:ln>
                <a:noFill/>
              </a:ln>
              <a:solidFill>
                <a:srgbClr val="000000"/>
              </a:solidFill>
              <a:effectLst/>
              <a:uLnTx/>
              <a:uFillTx/>
              <a:latin typeface="Arial"/>
              <a:cs typeface="Arial"/>
              <a:sym typeface="Arial"/>
            </a:endParaRPr>
          </a:p>
        </p:txBody>
      </p:sp>
      <p:sp>
        <p:nvSpPr>
          <p:cNvPr id="8" name="TextBox 7">
            <a:extLst>
              <a:ext uri="{FF2B5EF4-FFF2-40B4-BE49-F238E27FC236}">
                <a16:creationId xmlns:a16="http://schemas.microsoft.com/office/drawing/2014/main" id="{B3170C8F-1F0E-4690-8A66-DF8ECF126896}"/>
              </a:ext>
            </a:extLst>
          </p:cNvPr>
          <p:cNvSpPr txBox="1"/>
          <p:nvPr/>
        </p:nvSpPr>
        <p:spPr>
          <a:xfrm>
            <a:off x="904973" y="2285774"/>
            <a:ext cx="1013739" cy="290849"/>
          </a:xfrm>
          <a:prstGeom prst="rect">
            <a:avLst/>
          </a:prstGeom>
          <a:noFill/>
        </p:spPr>
        <p:txBody>
          <a:bodyPr wrap="non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public</a:t>
            </a:r>
            <a:endParaRPr kumimoji="0" lang="en-US" sz="1400" b="1"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20286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5" presetClass="emph" presetSubtype="0" nodeType="clickEffect">
                                  <p:stCondLst>
                                    <p:cond delay="0"/>
                                  </p:stCondLst>
                                  <p:iterate type="lt">
                                    <p:tmAbs val="25"/>
                                  </p:iterate>
                                  <p:childTnLst>
                                    <p:set>
                                      <p:cBhvr override="childStyle">
                                        <p:cTn id="26" dur="indefinite"/>
                                        <p:tgtEl>
                                          <p:spTgt spid="5">
                                            <p:txEl>
                                              <p:pRg st="2" end="2"/>
                                            </p:txEl>
                                          </p:spTgt>
                                        </p:tgtEl>
                                        <p:attrNameLst>
                                          <p:attrName>style.fontWeight</p:attrName>
                                        </p:attrNameLst>
                                      </p:cBhvr>
                                      <p:to>
                                        <p:strVal val="bold"/>
                                      </p:to>
                                    </p:set>
                                  </p:childTnLst>
                                </p:cTn>
                              </p:par>
                            </p:childTnLst>
                          </p:cTn>
                        </p:par>
                      </p:childTnLst>
                    </p:cTn>
                  </p:par>
                  <p:par>
                    <p:cTn id="27" fill="hold">
                      <p:stCondLst>
                        <p:cond delay="indefinite"/>
                      </p:stCondLst>
                      <p:childTnLst>
                        <p:par>
                          <p:cTn id="28" fill="hold">
                            <p:stCondLst>
                              <p:cond delay="0"/>
                            </p:stCondLst>
                            <p:childTnLst>
                              <p:par>
                                <p:cTn id="29" presetID="15" presetClass="emph" presetSubtype="0" nodeType="clickEffect">
                                  <p:stCondLst>
                                    <p:cond delay="0"/>
                                  </p:stCondLst>
                                  <p:iterate type="lt">
                                    <p:tmAbs val="25"/>
                                  </p:iterate>
                                  <p:childTnLst>
                                    <p:set>
                                      <p:cBhvr override="childStyle">
                                        <p:cTn id="30" dur="indefinite"/>
                                        <p:tgtEl>
                                          <p:spTgt spid="7">
                                            <p:txEl>
                                              <p:pRg st="0" end="0"/>
                                            </p:txEl>
                                          </p:spTgt>
                                        </p:tgtEl>
                                        <p:attrNameLst>
                                          <p:attrName>style.fontWeight</p:attrName>
                                        </p:attrNameLst>
                                      </p:cBhvr>
                                      <p:to>
                                        <p:strVal val="bold"/>
                                      </p:to>
                                    </p:set>
                                  </p:childTnLst>
                                </p:cTn>
                              </p:par>
                            </p:childTnLst>
                          </p:cTn>
                        </p:par>
                      </p:childTnLst>
                    </p:cTn>
                  </p:par>
                  <p:par>
                    <p:cTn id="31" fill="hold">
                      <p:stCondLst>
                        <p:cond delay="indefinite"/>
                      </p:stCondLst>
                      <p:childTnLst>
                        <p:par>
                          <p:cTn id="32" fill="hold">
                            <p:stCondLst>
                              <p:cond delay="0"/>
                            </p:stCondLst>
                            <p:childTnLst>
                              <p:par>
                                <p:cTn id="33" presetID="15" presetClass="emph" presetSubtype="0" nodeType="clickEffect">
                                  <p:stCondLst>
                                    <p:cond delay="0"/>
                                  </p:stCondLst>
                                  <p:iterate type="lt">
                                    <p:tmAbs val="25"/>
                                  </p:iterate>
                                  <p:childTnLst>
                                    <p:set>
                                      <p:cBhvr override="childStyle">
                                        <p:cTn id="34" dur="indefinite"/>
                                        <p:tgtEl>
                                          <p:spTgt spid="8">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EEA8-D2E3-4126-941D-A48EE43A1AF6}"/>
              </a:ext>
            </a:extLst>
          </p:cNvPr>
          <p:cNvSpPr>
            <a:spLocks noGrp="1"/>
          </p:cNvSpPr>
          <p:nvPr>
            <p:ph type="title"/>
          </p:nvPr>
        </p:nvSpPr>
        <p:spPr/>
        <p:txBody>
          <a:bodyPr/>
          <a:lstStyle/>
          <a:p>
            <a:r>
              <a:rPr lang="en-US" dirty="0"/>
              <a:t>Accessing Class Members </a:t>
            </a:r>
          </a:p>
        </p:txBody>
      </p:sp>
      <p:sp>
        <p:nvSpPr>
          <p:cNvPr id="4" name="Slide Number Placeholder 3">
            <a:extLst>
              <a:ext uri="{FF2B5EF4-FFF2-40B4-BE49-F238E27FC236}">
                <a16:creationId xmlns:a16="http://schemas.microsoft.com/office/drawing/2014/main" id="{D993653F-C61C-4729-9354-7B3E3E3F833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41</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E829E9BF-9413-42A0-8C47-015914656C03}"/>
              </a:ext>
            </a:extLst>
          </p:cNvPr>
          <p:cNvSpPr txBox="1">
            <a:spLocks/>
          </p:cNvSpPr>
          <p:nvPr/>
        </p:nvSpPr>
        <p:spPr>
          <a:xfrm>
            <a:off x="177554" y="1481446"/>
            <a:ext cx="5949869" cy="2072459"/>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one;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6.5;</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myMethod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System.out.println</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(“Running my method.”);</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p:txBody>
      </p:sp>
      <p:sp>
        <p:nvSpPr>
          <p:cNvPr id="6" name="TextBox 5">
            <a:extLst>
              <a:ext uri="{FF2B5EF4-FFF2-40B4-BE49-F238E27FC236}">
                <a16:creationId xmlns:a16="http://schemas.microsoft.com/office/drawing/2014/main" id="{7A312C36-F4D7-411E-A75D-DD61557F8CC4}"/>
              </a:ext>
            </a:extLst>
          </p:cNvPr>
          <p:cNvSpPr txBox="1"/>
          <p:nvPr/>
        </p:nvSpPr>
        <p:spPr>
          <a:xfrm>
            <a:off x="3015022" y="3934047"/>
            <a:ext cx="4834978" cy="2440668"/>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package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two;</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class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TestDog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void</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main(String[]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args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new</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//Access size</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10.5;</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//Access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myMethod</a:t>
            </a: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dog.myMethod</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grpSp>
        <p:nvGrpSpPr>
          <p:cNvPr id="12" name="Group 11">
            <a:extLst>
              <a:ext uri="{FF2B5EF4-FFF2-40B4-BE49-F238E27FC236}">
                <a16:creationId xmlns:a16="http://schemas.microsoft.com/office/drawing/2014/main" id="{8DA558B9-C086-4B96-9324-027B34FA11E7}"/>
              </a:ext>
            </a:extLst>
          </p:cNvPr>
          <p:cNvGrpSpPr/>
          <p:nvPr/>
        </p:nvGrpSpPr>
        <p:grpSpPr>
          <a:xfrm>
            <a:off x="867266" y="1101304"/>
            <a:ext cx="6721311" cy="1509921"/>
            <a:chOff x="867266" y="1101304"/>
            <a:chExt cx="6721311" cy="1509921"/>
          </a:xfrm>
        </p:grpSpPr>
        <p:sp>
          <p:nvSpPr>
            <p:cNvPr id="3" name="Oval 2">
              <a:extLst>
                <a:ext uri="{FF2B5EF4-FFF2-40B4-BE49-F238E27FC236}">
                  <a16:creationId xmlns:a16="http://schemas.microsoft.com/office/drawing/2014/main" id="{28DE5AB3-96B0-48E6-9579-0205CA58B74B}"/>
                </a:ext>
              </a:extLst>
            </p:cNvPr>
            <p:cNvSpPr/>
            <p:nvPr/>
          </p:nvSpPr>
          <p:spPr>
            <a:xfrm>
              <a:off x="867266" y="1960775"/>
              <a:ext cx="452487" cy="650450"/>
            </a:xfrm>
            <a:prstGeom prst="ellipse">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cxnSp>
          <p:nvCxnSpPr>
            <p:cNvPr id="10" name="Straight Arrow Connector 9">
              <a:extLst>
                <a:ext uri="{FF2B5EF4-FFF2-40B4-BE49-F238E27FC236}">
                  <a16:creationId xmlns:a16="http://schemas.microsoft.com/office/drawing/2014/main" id="{90E918D6-4735-44EE-9714-9B4F9BAC3E50}"/>
                </a:ext>
              </a:extLst>
            </p:cNvPr>
            <p:cNvCxnSpPr>
              <a:stCxn id="3" idx="7"/>
            </p:cNvCxnSpPr>
            <p:nvPr/>
          </p:nvCxnSpPr>
          <p:spPr>
            <a:xfrm flipV="1">
              <a:off x="1253488" y="1696825"/>
              <a:ext cx="3318512" cy="359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6A1C179-3C61-4D6F-916A-886F10B88884}"/>
                </a:ext>
              </a:extLst>
            </p:cNvPr>
            <p:cNvSpPr/>
            <p:nvPr/>
          </p:nvSpPr>
          <p:spPr>
            <a:xfrm>
              <a:off x="4637988" y="1101304"/>
              <a:ext cx="2950589" cy="1066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PACKAGE-PRIVATE</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a:t>
              </a:r>
            </a:p>
          </p:txBody>
        </p:sp>
      </p:grpSp>
      <p:grpSp>
        <p:nvGrpSpPr>
          <p:cNvPr id="23" name="Group 22">
            <a:extLst>
              <a:ext uri="{FF2B5EF4-FFF2-40B4-BE49-F238E27FC236}">
                <a16:creationId xmlns:a16="http://schemas.microsoft.com/office/drawing/2014/main" id="{5BCE7D65-1CF4-4668-9B9D-57E720FBC490}"/>
              </a:ext>
            </a:extLst>
          </p:cNvPr>
          <p:cNvGrpSpPr/>
          <p:nvPr/>
        </p:nvGrpSpPr>
        <p:grpSpPr>
          <a:xfrm>
            <a:off x="3152488" y="2779008"/>
            <a:ext cx="4630120" cy="1615418"/>
            <a:chOff x="3152488" y="2779008"/>
            <a:chExt cx="4630120" cy="1615418"/>
          </a:xfrm>
        </p:grpSpPr>
        <p:grpSp>
          <p:nvGrpSpPr>
            <p:cNvPr id="13" name="Group 12">
              <a:extLst>
                <a:ext uri="{FF2B5EF4-FFF2-40B4-BE49-F238E27FC236}">
                  <a16:creationId xmlns:a16="http://schemas.microsoft.com/office/drawing/2014/main" id="{655F8D46-9D39-4635-AB6E-8B6CBD43BAB8}"/>
                </a:ext>
              </a:extLst>
            </p:cNvPr>
            <p:cNvGrpSpPr/>
            <p:nvPr/>
          </p:nvGrpSpPr>
          <p:grpSpPr>
            <a:xfrm>
              <a:off x="3152488" y="2779008"/>
              <a:ext cx="4630120" cy="1615418"/>
              <a:chOff x="3000088" y="2626608"/>
              <a:chExt cx="4630120" cy="1615418"/>
            </a:xfrm>
          </p:grpSpPr>
          <p:sp>
            <p:nvSpPr>
              <p:cNvPr id="14" name="Oval 13">
                <a:extLst>
                  <a:ext uri="{FF2B5EF4-FFF2-40B4-BE49-F238E27FC236}">
                    <a16:creationId xmlns:a16="http://schemas.microsoft.com/office/drawing/2014/main" id="{95269390-4D6F-4534-BFF1-FD97FDAC40B7}"/>
                  </a:ext>
                </a:extLst>
              </p:cNvPr>
              <p:cNvSpPr/>
              <p:nvPr/>
            </p:nvSpPr>
            <p:spPr>
              <a:xfrm>
                <a:off x="3000088" y="3591576"/>
                <a:ext cx="2022827" cy="650450"/>
              </a:xfrm>
              <a:prstGeom prst="ellipse">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5" name="Straight Arrow Connector 14">
                <a:extLst>
                  <a:ext uri="{FF2B5EF4-FFF2-40B4-BE49-F238E27FC236}">
                    <a16:creationId xmlns:a16="http://schemas.microsoft.com/office/drawing/2014/main" id="{E2EEC7F8-0DCD-46F2-AB87-069F07E40E50}"/>
                  </a:ext>
                </a:extLst>
              </p:cNvPr>
              <p:cNvCxnSpPr>
                <a:cxnSpLocks/>
                <a:stCxn id="14" idx="7"/>
              </p:cNvCxnSpPr>
              <p:nvPr/>
            </p:nvCxnSpPr>
            <p:spPr>
              <a:xfrm flipV="1">
                <a:off x="4726679" y="2961626"/>
                <a:ext cx="964247" cy="725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7D4DDF8-BF8D-4A9D-A286-FA1DD6DB3B50}"/>
                  </a:ext>
                </a:extLst>
              </p:cNvPr>
              <p:cNvSpPr/>
              <p:nvPr/>
            </p:nvSpPr>
            <p:spPr>
              <a:xfrm>
                <a:off x="5690926" y="2626608"/>
                <a:ext cx="1939282" cy="1066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package one;</a:t>
                </a:r>
              </a:p>
            </p:txBody>
          </p:sp>
        </p:grpSp>
        <p:cxnSp>
          <p:nvCxnSpPr>
            <p:cNvPr id="19" name="Straight Connector 18">
              <a:extLst>
                <a:ext uri="{FF2B5EF4-FFF2-40B4-BE49-F238E27FC236}">
                  <a16:creationId xmlns:a16="http://schemas.microsoft.com/office/drawing/2014/main" id="{62958DD9-6D0C-4BB3-BD4D-E54DCE43F5E5}"/>
                </a:ext>
              </a:extLst>
            </p:cNvPr>
            <p:cNvCxnSpPr>
              <a:cxnSpLocks/>
            </p:cNvCxnSpPr>
            <p:nvPr/>
          </p:nvCxnSpPr>
          <p:spPr>
            <a:xfrm>
              <a:off x="3300676" y="4069201"/>
              <a:ext cx="1271324" cy="0"/>
            </a:xfrm>
            <a:prstGeom prst="line">
              <a:avLst/>
            </a:prstGeom>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463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500" fill="hold"/>
                                        <p:tgtEl>
                                          <p:spTgt spid="6">
                                            <p:txEl>
                                              <p:pRg st="8" end="8"/>
                                            </p:txEl>
                                          </p:spTgt>
                                        </p:tgtEl>
                                        <p:attrNameLst>
                                          <p:attrName>style.color</p:attrName>
                                        </p:attrNameLst>
                                      </p:cBhvr>
                                      <p:to>
                                        <a:srgbClr val="F95A49"/>
                                      </p:to>
                                    </p:animClr>
                                  </p:childTnLst>
                                </p:cTn>
                              </p:par>
                              <p:par>
                                <p:cTn id="41" presetID="3" presetClass="emph" presetSubtype="2" fill="hold" nodeType="withEffect">
                                  <p:stCondLst>
                                    <p:cond delay="0"/>
                                  </p:stCondLst>
                                  <p:childTnLst>
                                    <p:animClr clrSpc="rgb" dir="cw">
                                      <p:cBhvr override="childStyle">
                                        <p:cTn id="42" dur="500" fill="hold"/>
                                        <p:tgtEl>
                                          <p:spTgt spid="6">
                                            <p:txEl>
                                              <p:pRg st="6" end="6"/>
                                            </p:txEl>
                                          </p:spTgt>
                                        </p:tgtEl>
                                        <p:attrNameLst>
                                          <p:attrName>style.color</p:attrName>
                                        </p:attrNameLst>
                                      </p:cBhvr>
                                      <p:to>
                                        <a:srgbClr val="F95A49"/>
                                      </p:to>
                                    </p:animClr>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EEA8-D2E3-4126-941D-A48EE43A1AF6}"/>
              </a:ext>
            </a:extLst>
          </p:cNvPr>
          <p:cNvSpPr>
            <a:spLocks noGrp="1"/>
          </p:cNvSpPr>
          <p:nvPr>
            <p:ph type="title"/>
          </p:nvPr>
        </p:nvSpPr>
        <p:spPr/>
        <p:txBody>
          <a:bodyPr/>
          <a:lstStyle/>
          <a:p>
            <a:r>
              <a:rPr lang="en-US" dirty="0"/>
              <a:t>Accessing Class Members </a:t>
            </a:r>
          </a:p>
        </p:txBody>
      </p:sp>
      <p:sp>
        <p:nvSpPr>
          <p:cNvPr id="4" name="Slide Number Placeholder 3">
            <a:extLst>
              <a:ext uri="{FF2B5EF4-FFF2-40B4-BE49-F238E27FC236}">
                <a16:creationId xmlns:a16="http://schemas.microsoft.com/office/drawing/2014/main" id="{D993653F-C61C-4729-9354-7B3E3E3F833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42</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E829E9BF-9413-42A0-8C47-015914656C03}"/>
              </a:ext>
            </a:extLst>
          </p:cNvPr>
          <p:cNvSpPr txBox="1">
            <a:spLocks/>
          </p:cNvSpPr>
          <p:nvPr/>
        </p:nvSpPr>
        <p:spPr>
          <a:xfrm>
            <a:off x="177554" y="1481446"/>
            <a:ext cx="5949869" cy="2072459"/>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one;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private 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6.5;</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private 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myMethod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System.out.println</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(“Running my method.”);</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p:txBody>
      </p:sp>
      <p:sp>
        <p:nvSpPr>
          <p:cNvPr id="6" name="TextBox 5">
            <a:extLst>
              <a:ext uri="{FF2B5EF4-FFF2-40B4-BE49-F238E27FC236}">
                <a16:creationId xmlns:a16="http://schemas.microsoft.com/office/drawing/2014/main" id="{7A312C36-F4D7-411E-A75D-DD61557F8CC4}"/>
              </a:ext>
            </a:extLst>
          </p:cNvPr>
          <p:cNvSpPr txBox="1"/>
          <p:nvPr/>
        </p:nvSpPr>
        <p:spPr>
          <a:xfrm>
            <a:off x="3015022" y="3934047"/>
            <a:ext cx="4834978" cy="2440668"/>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package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one;</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class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TestDog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void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main(String[]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args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new</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//Access size</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10.5;</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//Access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myMethod</a:t>
            </a: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dog.myMethod</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grpSp>
        <p:nvGrpSpPr>
          <p:cNvPr id="12" name="Group 11">
            <a:extLst>
              <a:ext uri="{FF2B5EF4-FFF2-40B4-BE49-F238E27FC236}">
                <a16:creationId xmlns:a16="http://schemas.microsoft.com/office/drawing/2014/main" id="{8DA558B9-C086-4B96-9324-027B34FA11E7}"/>
              </a:ext>
            </a:extLst>
          </p:cNvPr>
          <p:cNvGrpSpPr/>
          <p:nvPr/>
        </p:nvGrpSpPr>
        <p:grpSpPr>
          <a:xfrm>
            <a:off x="867266" y="1101304"/>
            <a:ext cx="6721311" cy="1509921"/>
            <a:chOff x="867266" y="1101304"/>
            <a:chExt cx="6721311" cy="1509921"/>
          </a:xfrm>
        </p:grpSpPr>
        <p:sp>
          <p:nvSpPr>
            <p:cNvPr id="3" name="Oval 2">
              <a:extLst>
                <a:ext uri="{FF2B5EF4-FFF2-40B4-BE49-F238E27FC236}">
                  <a16:creationId xmlns:a16="http://schemas.microsoft.com/office/drawing/2014/main" id="{28DE5AB3-96B0-48E6-9579-0205CA58B74B}"/>
                </a:ext>
              </a:extLst>
            </p:cNvPr>
            <p:cNvSpPr/>
            <p:nvPr/>
          </p:nvSpPr>
          <p:spPr>
            <a:xfrm>
              <a:off x="867266" y="1960775"/>
              <a:ext cx="1272619" cy="650450"/>
            </a:xfrm>
            <a:prstGeom prst="ellipse">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0" name="Straight Arrow Connector 9">
              <a:extLst>
                <a:ext uri="{FF2B5EF4-FFF2-40B4-BE49-F238E27FC236}">
                  <a16:creationId xmlns:a16="http://schemas.microsoft.com/office/drawing/2014/main" id="{90E918D6-4735-44EE-9714-9B4F9BAC3E50}"/>
                </a:ext>
              </a:extLst>
            </p:cNvPr>
            <p:cNvCxnSpPr>
              <a:cxnSpLocks/>
              <a:stCxn id="3" idx="7"/>
            </p:cNvCxnSpPr>
            <p:nvPr/>
          </p:nvCxnSpPr>
          <p:spPr>
            <a:xfrm flipV="1">
              <a:off x="1953514" y="1696825"/>
              <a:ext cx="2618486" cy="359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6A1C179-3C61-4D6F-916A-886F10B88884}"/>
                </a:ext>
              </a:extLst>
            </p:cNvPr>
            <p:cNvSpPr/>
            <p:nvPr/>
          </p:nvSpPr>
          <p:spPr>
            <a:xfrm>
              <a:off x="4637988" y="1101304"/>
              <a:ext cx="2950589" cy="1066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Private</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a:t>
              </a:r>
            </a:p>
          </p:txBody>
        </p:sp>
      </p:grpSp>
    </p:spTree>
    <p:extLst>
      <p:ext uri="{BB962C8B-B14F-4D97-AF65-F5344CB8AC3E}">
        <p14:creationId xmlns:p14="http://schemas.microsoft.com/office/powerpoint/2010/main" val="19167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500" fill="hold"/>
                                        <p:tgtEl>
                                          <p:spTgt spid="6">
                                            <p:txEl>
                                              <p:pRg st="8" end="8"/>
                                            </p:txEl>
                                          </p:spTgt>
                                        </p:tgtEl>
                                        <p:attrNameLst>
                                          <p:attrName>style.color</p:attrName>
                                        </p:attrNameLst>
                                      </p:cBhvr>
                                      <p:to>
                                        <a:srgbClr val="F95A49"/>
                                      </p:to>
                                    </p:animClr>
                                  </p:childTnLst>
                                </p:cTn>
                              </p:par>
                              <p:par>
                                <p:cTn id="41" presetID="3" presetClass="emph" presetSubtype="2" fill="hold" nodeType="withEffect">
                                  <p:stCondLst>
                                    <p:cond delay="0"/>
                                  </p:stCondLst>
                                  <p:childTnLst>
                                    <p:animClr clrSpc="rgb" dir="cw">
                                      <p:cBhvr override="childStyle">
                                        <p:cTn id="42" dur="500" fill="hold"/>
                                        <p:tgtEl>
                                          <p:spTgt spid="6">
                                            <p:txEl>
                                              <p:pRg st="6" end="6"/>
                                            </p:txEl>
                                          </p:spTgt>
                                        </p:tgtEl>
                                        <p:attrNameLst>
                                          <p:attrName>style.color</p:attrName>
                                        </p:attrNameLst>
                                      </p:cBhvr>
                                      <p:to>
                                        <a:srgbClr val="F95A4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EEA8-D2E3-4126-941D-A48EE43A1AF6}"/>
              </a:ext>
            </a:extLst>
          </p:cNvPr>
          <p:cNvSpPr>
            <a:spLocks noGrp="1"/>
          </p:cNvSpPr>
          <p:nvPr>
            <p:ph type="title"/>
          </p:nvPr>
        </p:nvSpPr>
        <p:spPr/>
        <p:txBody>
          <a:bodyPr/>
          <a:lstStyle/>
          <a:p>
            <a:r>
              <a:rPr lang="en-US" dirty="0"/>
              <a:t>Accessing Class Members </a:t>
            </a:r>
          </a:p>
        </p:txBody>
      </p:sp>
      <p:sp>
        <p:nvSpPr>
          <p:cNvPr id="4" name="Slide Number Placeholder 3">
            <a:extLst>
              <a:ext uri="{FF2B5EF4-FFF2-40B4-BE49-F238E27FC236}">
                <a16:creationId xmlns:a16="http://schemas.microsoft.com/office/drawing/2014/main" id="{D993653F-C61C-4729-9354-7B3E3E3F833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43</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E829E9BF-9413-42A0-8C47-015914656C03}"/>
              </a:ext>
            </a:extLst>
          </p:cNvPr>
          <p:cNvSpPr txBox="1">
            <a:spLocks/>
          </p:cNvSpPr>
          <p:nvPr/>
        </p:nvSpPr>
        <p:spPr>
          <a:xfrm>
            <a:off x="177554" y="1481446"/>
            <a:ext cx="5949869" cy="261780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one;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 </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Dog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private double </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size = 6.5;</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getSize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return </a:t>
            </a:r>
            <a:r>
              <a:rPr kumimoji="0" lang="en-US" sz="1400" b="1"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this</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setSize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this</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size;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p:txBody>
      </p:sp>
      <p:sp>
        <p:nvSpPr>
          <p:cNvPr id="6" name="TextBox 5">
            <a:extLst>
              <a:ext uri="{FF2B5EF4-FFF2-40B4-BE49-F238E27FC236}">
                <a16:creationId xmlns:a16="http://schemas.microsoft.com/office/drawing/2014/main" id="{7A312C36-F4D7-411E-A75D-DD61557F8CC4}"/>
              </a:ext>
            </a:extLst>
          </p:cNvPr>
          <p:cNvSpPr txBox="1"/>
          <p:nvPr/>
        </p:nvSpPr>
        <p:spPr>
          <a:xfrm>
            <a:off x="3709934" y="4286758"/>
            <a:ext cx="4834978" cy="205287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package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two;</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class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TestDog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void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main(String[]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args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new</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dog.setSize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(9.0);</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System.out.println</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dog.getSize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grpSp>
        <p:nvGrpSpPr>
          <p:cNvPr id="21" name="Group 20">
            <a:extLst>
              <a:ext uri="{FF2B5EF4-FFF2-40B4-BE49-F238E27FC236}">
                <a16:creationId xmlns:a16="http://schemas.microsoft.com/office/drawing/2014/main" id="{9DF951B8-5763-45FF-A24A-FF346E8771E8}"/>
              </a:ext>
            </a:extLst>
          </p:cNvPr>
          <p:cNvGrpSpPr/>
          <p:nvPr/>
        </p:nvGrpSpPr>
        <p:grpSpPr>
          <a:xfrm>
            <a:off x="904973" y="1539445"/>
            <a:ext cx="7648619" cy="2363251"/>
            <a:chOff x="904973" y="1539445"/>
            <a:chExt cx="7648619" cy="2363251"/>
          </a:xfrm>
        </p:grpSpPr>
        <p:sp>
          <p:nvSpPr>
            <p:cNvPr id="12" name="Rectangle 11">
              <a:extLst>
                <a:ext uri="{FF2B5EF4-FFF2-40B4-BE49-F238E27FC236}">
                  <a16:creationId xmlns:a16="http://schemas.microsoft.com/office/drawing/2014/main" id="{D1AFAA73-884C-4187-A1D3-BE3E93AEC9D8}"/>
                </a:ext>
              </a:extLst>
            </p:cNvPr>
            <p:cNvSpPr/>
            <p:nvPr/>
          </p:nvSpPr>
          <p:spPr>
            <a:xfrm>
              <a:off x="5603003" y="1539445"/>
              <a:ext cx="2950589" cy="1066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This allows us to access the </a:t>
              </a:r>
              <a:r>
                <a:rPr kumimoji="0" lang="en-US" sz="1400" b="0" i="1" u="none" strike="noStrike" kern="0" cap="none" spc="0" normalizeH="0" baseline="0" noProof="0" dirty="0">
                  <a:ln>
                    <a:noFill/>
                  </a:ln>
                  <a:solidFill>
                    <a:srgbClr val="FFFFFF"/>
                  </a:solidFill>
                  <a:effectLst/>
                  <a:uLnTx/>
                  <a:uFillTx/>
                  <a:latin typeface="Arial"/>
                  <a:ea typeface="+mn-ea"/>
                  <a:cs typeface="+mn-cs"/>
                  <a:sym typeface="Arial"/>
                </a:rPr>
                <a:t>private </a:t>
              </a: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field indirectly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a:t>
              </a:r>
            </a:p>
          </p:txBody>
        </p:sp>
        <p:sp>
          <p:nvSpPr>
            <p:cNvPr id="17" name="Rectangle: Rounded Corners 16">
              <a:extLst>
                <a:ext uri="{FF2B5EF4-FFF2-40B4-BE49-F238E27FC236}">
                  <a16:creationId xmlns:a16="http://schemas.microsoft.com/office/drawing/2014/main" id="{980A164A-F6C1-414D-A59A-72B2B130408D}"/>
                </a:ext>
              </a:extLst>
            </p:cNvPr>
            <p:cNvSpPr/>
            <p:nvPr/>
          </p:nvSpPr>
          <p:spPr>
            <a:xfrm>
              <a:off x="904973" y="2360797"/>
              <a:ext cx="3930978" cy="1541899"/>
            </a:xfrm>
            <a:prstGeom prst="roundRect">
              <a:avLst>
                <a:gd name="adj" fmla="val 26792"/>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9" name="Straight Arrow Connector 18">
              <a:extLst>
                <a:ext uri="{FF2B5EF4-FFF2-40B4-BE49-F238E27FC236}">
                  <a16:creationId xmlns:a16="http://schemas.microsoft.com/office/drawing/2014/main" id="{11EE1F59-7DE1-41D2-8759-59DD472CC376}"/>
                </a:ext>
              </a:extLst>
            </p:cNvPr>
            <p:cNvCxnSpPr>
              <a:cxnSpLocks/>
              <a:endCxn id="12" idx="1"/>
            </p:cNvCxnSpPr>
            <p:nvPr/>
          </p:nvCxnSpPr>
          <p:spPr>
            <a:xfrm flipV="1">
              <a:off x="4788816" y="2072876"/>
              <a:ext cx="814187" cy="481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0112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5" presetClass="emph" presetSubtype="0" nodeType="clickEffect">
                                  <p:stCondLst>
                                    <p:cond delay="0"/>
                                  </p:stCondLst>
                                  <p:iterate type="lt">
                                    <p:tmAbs val="25"/>
                                  </p:iterate>
                                  <p:childTnLst>
                                    <p:set>
                                      <p:cBhvr override="childStyle">
                                        <p:cTn id="28" dur="indefinite"/>
                                        <p:tgtEl>
                                          <p:spTgt spid="5">
                                            <p:txEl>
                                              <p:pRg st="2" end="2"/>
                                            </p:txEl>
                                          </p:spTgt>
                                        </p:tgtEl>
                                        <p:attrNameLst>
                                          <p:attrName>style.fontWeight</p:attrName>
                                        </p:attrNameLst>
                                      </p:cBhvr>
                                      <p:to>
                                        <p:strVal val="bold"/>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6">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iterate type="lt">
                                    <p:tmAbs val="0"/>
                                  </p:iterate>
                                  <p:childTnLst>
                                    <p:set>
                                      <p:cBhvr>
                                        <p:cTn id="48" dur="1" fill="hold">
                                          <p:stCondLst>
                                            <p:cond delay="0"/>
                                          </p:stCondLst>
                                        </p:cTn>
                                        <p:tgtEl>
                                          <p:spTgt spid="6">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5" presetClass="emph" presetSubtype="0" nodeType="clickEffect">
                                  <p:stCondLst>
                                    <p:cond delay="0"/>
                                  </p:stCondLst>
                                  <p:iterate type="lt">
                                    <p:tmAbs val="25"/>
                                  </p:iterate>
                                  <p:childTnLst>
                                    <p:set>
                                      <p:cBhvr override="childStyle">
                                        <p:cTn id="56" dur="indefinite"/>
                                        <p:tgtEl>
                                          <p:spTgt spid="6">
                                            <p:txEl>
                                              <p:pRg st="5" end="5"/>
                                            </p:txEl>
                                          </p:spTgt>
                                        </p:tgtEl>
                                        <p:attrNameLst>
                                          <p:attrName>style.fontWeight</p:attrName>
                                        </p:attrNameLst>
                                      </p:cBhvr>
                                      <p:to>
                                        <p:strVal val="bold"/>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6">
                                            <p:txEl>
                                              <p:pRg st="6" end="6"/>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Accessor and Mutator Methods</a:t>
            </a:r>
            <a:endParaRPr dirty="0"/>
          </a:p>
        </p:txBody>
      </p:sp>
      <p:sp>
        <p:nvSpPr>
          <p:cNvPr id="226" name="Google Shape;226;p17"/>
          <p:cNvSpPr txBox="1">
            <a:spLocks noGrp="1"/>
          </p:cNvSpPr>
          <p:nvPr>
            <p:ph type="body" idx="1"/>
          </p:nvPr>
        </p:nvSpPr>
        <p:spPr>
          <a:xfrm>
            <a:off x="380010" y="1313003"/>
            <a:ext cx="8383980" cy="2616101"/>
          </a:xfrm>
          <a:prstGeom prst="rect">
            <a:avLst/>
          </a:prstGeom>
          <a:noFill/>
          <a:ln>
            <a:noFill/>
          </a:ln>
        </p:spPr>
        <p:txBody>
          <a:bodyPr spcFirstLastPara="1" wrap="square" lIns="91425" tIns="45700" rIns="91425" bIns="45700" anchor="t" anchorCtr="0">
            <a:normAutofit fontScale="92500" lnSpcReduction="20000"/>
          </a:bodyPr>
          <a:lstStyle/>
          <a:p>
            <a:pPr>
              <a:spcBef>
                <a:spcPts val="400"/>
              </a:spcBef>
              <a:buSzPts val="2000"/>
            </a:pPr>
            <a:r>
              <a:rPr lang="en-US" dirty="0"/>
              <a:t>As previously stated, the proper convention regarding encapsulation is to provide some form of accessor and/or mutator method(s):</a:t>
            </a:r>
          </a:p>
          <a:p>
            <a:pPr lvl="1">
              <a:spcBef>
                <a:spcPts val="400"/>
              </a:spcBef>
              <a:buSzPts val="2000"/>
            </a:pPr>
            <a:r>
              <a:rPr lang="en-US" dirty="0"/>
              <a:t>Getters and Setters / Accessors and Mutators have the following naming conventions:</a:t>
            </a:r>
          </a:p>
          <a:p>
            <a:pPr lvl="1">
              <a:spcBef>
                <a:spcPts val="400"/>
              </a:spcBef>
              <a:buSzPts val="2000"/>
            </a:pPr>
            <a:r>
              <a:rPr lang="en-US" dirty="0" err="1">
                <a:latin typeface="Arial"/>
                <a:ea typeface="Arial"/>
                <a:cs typeface="Arial"/>
                <a:sym typeface="Arial"/>
              </a:rPr>
              <a:t>getVariableName</a:t>
            </a:r>
            <a:r>
              <a:rPr lang="en-US" dirty="0">
                <a:latin typeface="Arial"/>
                <a:ea typeface="Arial"/>
                <a:cs typeface="Arial"/>
                <a:sym typeface="Arial"/>
              </a:rPr>
              <a:t>() and </a:t>
            </a:r>
            <a:r>
              <a:rPr lang="en-US" dirty="0" err="1">
                <a:latin typeface="Arial"/>
                <a:ea typeface="Arial"/>
                <a:cs typeface="Arial"/>
                <a:sym typeface="Arial"/>
              </a:rPr>
              <a:t>setVariableName</a:t>
            </a:r>
            <a:r>
              <a:rPr lang="en-US" dirty="0">
                <a:latin typeface="Arial"/>
                <a:ea typeface="Arial"/>
                <a:cs typeface="Arial"/>
                <a:sym typeface="Arial"/>
              </a:rPr>
              <a:t>(). Some libraries expect this pattern to be followed.</a:t>
            </a:r>
          </a:p>
          <a:p>
            <a:pPr lvl="1">
              <a:spcBef>
                <a:spcPts val="400"/>
              </a:spcBef>
              <a:buSzPts val="2000"/>
            </a:pPr>
            <a:r>
              <a:rPr lang="en-US" dirty="0">
                <a:latin typeface="Arial"/>
                <a:ea typeface="Arial"/>
                <a:cs typeface="Arial"/>
                <a:sym typeface="Arial"/>
              </a:rPr>
              <a:t>Capitalization and naming of getters/setters is important</a:t>
            </a:r>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44</a:t>
            </a:fld>
            <a:endParaRPr/>
          </a:p>
        </p:txBody>
      </p:sp>
      <p:sp>
        <p:nvSpPr>
          <p:cNvPr id="5" name="TextBox 4">
            <a:extLst>
              <a:ext uri="{FF2B5EF4-FFF2-40B4-BE49-F238E27FC236}">
                <a16:creationId xmlns:a16="http://schemas.microsoft.com/office/drawing/2014/main" id="{45636F96-D0D2-4269-81EA-C2A7D4F33CC0}"/>
              </a:ext>
            </a:extLst>
          </p:cNvPr>
          <p:cNvSpPr txBox="1"/>
          <p:nvPr/>
        </p:nvSpPr>
        <p:spPr>
          <a:xfrm flipH="1">
            <a:off x="1608987" y="4112736"/>
            <a:ext cx="5926025" cy="261610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514350" lvl="1" indent="0">
              <a:spcBef>
                <a:spcPts val="360"/>
              </a:spcBef>
              <a:buSzPts val="1800"/>
              <a:buNone/>
            </a:pPr>
            <a:r>
              <a:rPr lang="en-US" b="1" dirty="0">
                <a:latin typeface="Courier New"/>
                <a:ea typeface="Courier New"/>
                <a:cs typeface="Courier New"/>
                <a:sym typeface="Courier New"/>
              </a:rPr>
              <a:t>private</a:t>
            </a:r>
            <a:r>
              <a:rPr lang="en-US" dirty="0">
                <a:latin typeface="Courier New"/>
                <a:ea typeface="Courier New"/>
                <a:cs typeface="Courier New"/>
                <a:sym typeface="Courier New"/>
              </a:rPr>
              <a:t> </a:t>
            </a:r>
            <a:r>
              <a:rPr lang="en-US" b="1" dirty="0">
                <a:latin typeface="Courier New"/>
                <a:ea typeface="Courier New"/>
                <a:cs typeface="Courier New"/>
                <a:sym typeface="Courier New"/>
              </a:rPr>
              <a:t>int</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someVar</a:t>
            </a:r>
            <a:r>
              <a:rPr lang="en-US" dirty="0">
                <a:latin typeface="Courier New"/>
                <a:ea typeface="Courier New"/>
                <a:cs typeface="Courier New"/>
                <a:sym typeface="Courier New"/>
              </a:rPr>
              <a:t>;</a:t>
            </a:r>
            <a:endParaRPr lang="en-US" dirty="0"/>
          </a:p>
          <a:p>
            <a:pPr marL="514350" lvl="1" indent="0">
              <a:spcBef>
                <a:spcPts val="360"/>
              </a:spcBef>
              <a:buSzPts val="1800"/>
              <a:buNone/>
            </a:pPr>
            <a:r>
              <a:rPr lang="en-US" dirty="0">
                <a:latin typeface="Courier New"/>
                <a:ea typeface="Courier New"/>
                <a:cs typeface="Courier New"/>
                <a:sym typeface="Courier New"/>
              </a:rPr>
              <a:t>// getter</a:t>
            </a:r>
          </a:p>
          <a:p>
            <a:pPr marL="514350" lvl="1" indent="0">
              <a:spcBef>
                <a:spcPts val="360"/>
              </a:spcBef>
              <a:buSzPts val="1800"/>
              <a:buNone/>
            </a:pPr>
            <a:r>
              <a:rPr lang="en-US" b="1" dirty="0">
                <a:latin typeface="Courier New"/>
                <a:ea typeface="Courier New"/>
                <a:cs typeface="Courier New"/>
                <a:sym typeface="Courier New"/>
              </a:rPr>
              <a:t>public</a:t>
            </a:r>
            <a:r>
              <a:rPr lang="en-US" dirty="0">
                <a:latin typeface="Courier New"/>
                <a:ea typeface="Courier New"/>
                <a:cs typeface="Courier New"/>
                <a:sym typeface="Courier New"/>
              </a:rPr>
              <a:t> </a:t>
            </a:r>
            <a:r>
              <a:rPr lang="en-US" b="1" dirty="0">
                <a:latin typeface="Courier New"/>
                <a:ea typeface="Courier New"/>
                <a:cs typeface="Courier New"/>
                <a:sym typeface="Courier New"/>
              </a:rPr>
              <a:t>int</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getSomeVar</a:t>
            </a:r>
            <a:r>
              <a:rPr lang="en-US" dirty="0">
                <a:latin typeface="Courier New"/>
                <a:ea typeface="Courier New"/>
                <a:cs typeface="Courier New"/>
                <a:sym typeface="Courier New"/>
              </a:rPr>
              <a:t>() { </a:t>
            </a:r>
          </a:p>
          <a:p>
            <a:pPr marL="514350" lvl="1" indent="0">
              <a:spcBef>
                <a:spcPts val="360"/>
              </a:spcBef>
              <a:buSzPts val="1800"/>
              <a:buNone/>
            </a:pPr>
            <a:r>
              <a:rPr lang="en-US" dirty="0">
                <a:latin typeface="Courier New"/>
                <a:ea typeface="Courier New"/>
                <a:cs typeface="Courier New"/>
                <a:sym typeface="Courier New"/>
              </a:rPr>
              <a:t>	</a:t>
            </a:r>
            <a:r>
              <a:rPr lang="en-US" b="1" dirty="0">
                <a:latin typeface="Courier New"/>
                <a:ea typeface="Courier New"/>
                <a:cs typeface="Courier New"/>
                <a:sym typeface="Courier New"/>
              </a:rPr>
              <a:t>return</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someVar</a:t>
            </a:r>
            <a:r>
              <a:rPr lang="en-US" dirty="0">
                <a:latin typeface="Courier New"/>
                <a:ea typeface="Courier New"/>
                <a:cs typeface="Courier New"/>
                <a:sym typeface="Courier New"/>
              </a:rPr>
              <a:t>; }</a:t>
            </a:r>
          </a:p>
          <a:p>
            <a:pPr marL="514350" lvl="1" indent="0">
              <a:spcBef>
                <a:spcPts val="360"/>
              </a:spcBef>
              <a:buSzPts val="1800"/>
              <a:buNone/>
            </a:pPr>
            <a:r>
              <a:rPr lang="en-US" dirty="0">
                <a:latin typeface="Courier New"/>
                <a:cs typeface="Courier New"/>
                <a:sym typeface="Courier New"/>
              </a:rPr>
              <a:t>// setter</a:t>
            </a:r>
            <a:endParaRPr lang="en-US" dirty="0"/>
          </a:p>
          <a:p>
            <a:pPr marL="514350" lvl="1" indent="0">
              <a:spcBef>
                <a:spcPts val="360"/>
              </a:spcBef>
              <a:buSzPts val="1800"/>
              <a:buNone/>
            </a:pPr>
            <a:r>
              <a:rPr lang="en-US" b="1" dirty="0">
                <a:latin typeface="Courier New"/>
                <a:ea typeface="Courier New"/>
                <a:cs typeface="Courier New"/>
                <a:sym typeface="Courier New"/>
              </a:rPr>
              <a:t>public</a:t>
            </a:r>
            <a:r>
              <a:rPr lang="en-US" dirty="0">
                <a:latin typeface="Courier New"/>
                <a:ea typeface="Courier New"/>
                <a:cs typeface="Courier New"/>
                <a:sym typeface="Courier New"/>
              </a:rPr>
              <a:t> </a:t>
            </a:r>
            <a:r>
              <a:rPr lang="en-US" b="1" dirty="0">
                <a:latin typeface="Courier New"/>
                <a:ea typeface="Courier New"/>
                <a:cs typeface="Courier New"/>
                <a:sym typeface="Courier New"/>
              </a:rPr>
              <a:t>void</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setSomeVar</a:t>
            </a:r>
            <a:r>
              <a:rPr lang="en-US" dirty="0">
                <a:latin typeface="Courier New"/>
                <a:ea typeface="Courier New"/>
                <a:cs typeface="Courier New"/>
                <a:sym typeface="Courier New"/>
              </a:rPr>
              <a:t>(</a:t>
            </a:r>
            <a:r>
              <a:rPr lang="en-US" b="1" dirty="0">
                <a:latin typeface="Courier New"/>
                <a:ea typeface="Courier New"/>
                <a:cs typeface="Courier New"/>
                <a:sym typeface="Courier New"/>
              </a:rPr>
              <a:t>int</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someVar</a:t>
            </a:r>
            <a:r>
              <a:rPr lang="en-US" dirty="0">
                <a:latin typeface="Courier New"/>
                <a:ea typeface="Courier New"/>
                <a:cs typeface="Courier New"/>
                <a:sym typeface="Courier New"/>
              </a:rPr>
              <a:t>) { 	</a:t>
            </a:r>
            <a:r>
              <a:rPr lang="en-US" b="1" dirty="0" err="1">
                <a:latin typeface="Courier New"/>
                <a:ea typeface="Courier New"/>
                <a:cs typeface="Courier New"/>
                <a:sym typeface="Courier New"/>
              </a:rPr>
              <a:t>this</a:t>
            </a:r>
            <a:r>
              <a:rPr lang="en-US" dirty="0" err="1">
                <a:latin typeface="Courier New"/>
                <a:ea typeface="Courier New"/>
                <a:cs typeface="Courier New"/>
                <a:sym typeface="Courier New"/>
              </a:rPr>
              <a:t>.someVar</a:t>
            </a:r>
            <a:r>
              <a:rPr lang="en-US" dirty="0">
                <a:latin typeface="Courier New"/>
                <a:ea typeface="Courier New"/>
                <a:cs typeface="Courier New"/>
                <a:sym typeface="Courier New"/>
              </a:rPr>
              <a:t> = </a:t>
            </a:r>
            <a:r>
              <a:rPr lang="en-US" dirty="0" err="1">
                <a:latin typeface="Courier New"/>
                <a:ea typeface="Courier New"/>
                <a:cs typeface="Courier New"/>
                <a:sym typeface="Courier New"/>
              </a:rPr>
              <a:t>someVar</a:t>
            </a:r>
            <a:r>
              <a:rPr lang="en-US" dirty="0">
                <a:latin typeface="Courier New"/>
                <a:ea typeface="Courier New"/>
                <a:cs typeface="Courier New"/>
                <a:sym typeface="Courier New"/>
              </a:rPr>
              <a:t>; </a:t>
            </a:r>
          </a:p>
          <a:p>
            <a:pPr marL="514350" lvl="1" indent="0">
              <a:spcBef>
                <a:spcPts val="360"/>
              </a:spcBef>
              <a:buSzPts val="1800"/>
              <a:buNone/>
            </a:pPr>
            <a:r>
              <a:rPr lang="en-US" dirty="0">
                <a:latin typeface="Courier New"/>
                <a:ea typeface="Courier New"/>
                <a:cs typeface="Courier New"/>
                <a:sym typeface="Courier New"/>
              </a:rPr>
              <a:t>}</a:t>
            </a:r>
            <a:endParaRPr lang="en-US" dirty="0"/>
          </a:p>
        </p:txBody>
      </p:sp>
    </p:spTree>
    <p:extLst>
      <p:ext uri="{BB962C8B-B14F-4D97-AF65-F5344CB8AC3E}">
        <p14:creationId xmlns:p14="http://schemas.microsoft.com/office/powerpoint/2010/main" val="63442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324A5-21DE-4DF5-A0AD-939F79912186}"/>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AF8ACFE5-69E9-479F-8087-1E1259452493}"/>
              </a:ext>
            </a:extLst>
          </p:cNvPr>
          <p:cNvSpPr>
            <a:spLocks noGrp="1"/>
          </p:cNvSpPr>
          <p:nvPr>
            <p:ph type="sldNum" sz="quarter" idx="12"/>
          </p:nvPr>
        </p:nvSpPr>
        <p:spPr/>
        <p:txBody>
          <a:bodyPr/>
          <a:lstStyle/>
          <a:p>
            <a:fld id="{F6728BC2-ACA3-447C-A909-F3F49211C066}" type="slidenum">
              <a:rPr lang="en-US" smtClean="0"/>
              <a:pPr/>
              <a:t>45</a:t>
            </a:fld>
            <a:endParaRPr lang="en-US" dirty="0"/>
          </a:p>
        </p:txBody>
      </p:sp>
    </p:spTree>
    <p:extLst>
      <p:ext uri="{BB962C8B-B14F-4D97-AF65-F5344CB8AC3E}">
        <p14:creationId xmlns:p14="http://schemas.microsoft.com/office/powerpoint/2010/main" val="4241723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Pseudocode - Examples</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a:xfrm>
            <a:off x="380010" y="1481446"/>
            <a:ext cx="2472247" cy="4525963"/>
          </a:xfrm>
        </p:spPr>
        <p:txBody>
          <a:bodyPr>
            <a:normAutofit/>
          </a:bodyPr>
          <a:lstStyle/>
          <a:p>
            <a:r>
              <a:rPr lang="en-US" dirty="0"/>
              <a:t>Bad:</a:t>
            </a:r>
          </a:p>
          <a:p>
            <a:endParaRPr lang="en-US" dirty="0"/>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4</a:t>
            </a:fld>
            <a:endParaRPr lang="en-US" dirty="0"/>
          </a:p>
        </p:txBody>
      </p:sp>
      <p:sp>
        <p:nvSpPr>
          <p:cNvPr id="5" name="Content Placeholder 2">
            <a:extLst>
              <a:ext uri="{FF2B5EF4-FFF2-40B4-BE49-F238E27FC236}">
                <a16:creationId xmlns:a16="http://schemas.microsoft.com/office/drawing/2014/main" id="{16ACE619-4757-4C76-89ED-E3985D1952A4}"/>
              </a:ext>
            </a:extLst>
          </p:cNvPr>
          <p:cNvSpPr txBox="1">
            <a:spLocks/>
          </p:cNvSpPr>
          <p:nvPr/>
        </p:nvSpPr>
        <p:spPr>
          <a:xfrm>
            <a:off x="4383247" y="1478041"/>
            <a:ext cx="2472247"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Good:</a:t>
            </a:r>
          </a:p>
          <a:p>
            <a:endParaRPr lang="en-US" dirty="0"/>
          </a:p>
        </p:txBody>
      </p:sp>
      <p:sp>
        <p:nvSpPr>
          <p:cNvPr id="6" name="Google Shape;219;p16">
            <a:extLst>
              <a:ext uri="{FF2B5EF4-FFF2-40B4-BE49-F238E27FC236}">
                <a16:creationId xmlns:a16="http://schemas.microsoft.com/office/drawing/2014/main" id="{E507B521-794A-4DDC-B621-EA3315DF8A23}"/>
              </a:ext>
            </a:extLst>
          </p:cNvPr>
          <p:cNvSpPr txBox="1">
            <a:spLocks/>
          </p:cNvSpPr>
          <p:nvPr/>
        </p:nvSpPr>
        <p:spPr>
          <a:xfrm>
            <a:off x="130031" y="2281338"/>
            <a:ext cx="3993159" cy="1463089"/>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if </a:t>
            </a:r>
            <a:r>
              <a:rPr lang="en-US" sz="1400" b="1" dirty="0" err="1">
                <a:latin typeface="Courier New" panose="02070309020205020404" pitchFamily="49" charset="0"/>
                <a:cs typeface="Courier New" panose="02070309020205020404" pitchFamily="49" charset="0"/>
              </a:rPr>
              <a:t>arrayNotNull</a:t>
            </a:r>
            <a:r>
              <a:rPr lang="en-US" sz="1400" b="1" dirty="0">
                <a:latin typeface="Courier New" panose="02070309020205020404" pitchFamily="49" charset="0"/>
                <a:cs typeface="Courier New" panose="02070309020205020404" pitchFamily="49" charset="0"/>
              </a:rPr>
              <a:t> = true</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for y = 0 to arrayLength-1</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if (array[index] = odd)</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print </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array[index]</a:t>
            </a:r>
            <a:endParaRPr lang="en-US" sz="1400" dirty="0">
              <a:latin typeface="Courier New" panose="02070309020205020404" pitchFamily="49" charset="0"/>
              <a:cs typeface="Courier New" panose="02070309020205020404" pitchFamily="49" charset="0"/>
            </a:endParaRPr>
          </a:p>
        </p:txBody>
      </p:sp>
      <p:sp>
        <p:nvSpPr>
          <p:cNvPr id="7" name="Google Shape;219;p16">
            <a:extLst>
              <a:ext uri="{FF2B5EF4-FFF2-40B4-BE49-F238E27FC236}">
                <a16:creationId xmlns:a16="http://schemas.microsoft.com/office/drawing/2014/main" id="{DF974887-6FDF-4124-8AA8-BB48DD43FEB1}"/>
              </a:ext>
            </a:extLst>
          </p:cNvPr>
          <p:cNvSpPr txBox="1">
            <a:spLocks/>
          </p:cNvSpPr>
          <p:nvPr/>
        </p:nvSpPr>
        <p:spPr>
          <a:xfrm>
            <a:off x="4383247" y="2281338"/>
            <a:ext cx="4630722" cy="1463089"/>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if array is not null</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for each element of array</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if array index is odd	</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print</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value of array index</a:t>
            </a:r>
            <a:endParaRPr lang="en-US" sz="1400" dirty="0">
              <a:latin typeface="Courier New" panose="02070309020205020404" pitchFamily="49" charset="0"/>
              <a:cs typeface="Courier New" panose="02070309020205020404" pitchFamily="49" charset="0"/>
            </a:endParaRPr>
          </a:p>
        </p:txBody>
      </p:sp>
      <p:sp>
        <p:nvSpPr>
          <p:cNvPr id="8" name="Google Shape;219;p16">
            <a:extLst>
              <a:ext uri="{FF2B5EF4-FFF2-40B4-BE49-F238E27FC236}">
                <a16:creationId xmlns:a16="http://schemas.microsoft.com/office/drawing/2014/main" id="{781AEE7E-7E82-4502-8E80-592063B67F78}"/>
              </a:ext>
            </a:extLst>
          </p:cNvPr>
          <p:cNvSpPr txBox="1">
            <a:spLocks/>
          </p:cNvSpPr>
          <p:nvPr/>
        </p:nvSpPr>
        <p:spPr>
          <a:xfrm>
            <a:off x="130031" y="4072990"/>
            <a:ext cx="3993159" cy="2460004"/>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None/>
            </a:pPr>
            <a:r>
              <a:rPr lang="en-US" sz="1400" b="1" dirty="0">
                <a:latin typeface="Courier New" panose="02070309020205020404" pitchFamily="49" charset="0"/>
                <a:cs typeface="Courier New" panose="02070309020205020404" pitchFamily="49" charset="0"/>
              </a:rPr>
              <a:t>input double[] scores</a:t>
            </a: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output double average</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int total = 0</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int count = 0</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if </a:t>
            </a:r>
            <a:r>
              <a:rPr lang="en-US" sz="1400" b="1" dirty="0" err="1">
                <a:latin typeface="Courier New" panose="02070309020205020404" pitchFamily="49" charset="0"/>
                <a:cs typeface="Courier New" panose="02070309020205020404" pitchFamily="49" charset="0"/>
              </a:rPr>
              <a:t>scores.length</a:t>
            </a:r>
            <a:r>
              <a:rPr lang="en-US" sz="1400" b="1" dirty="0">
                <a:latin typeface="Courier New" panose="02070309020205020404" pitchFamily="49" charset="0"/>
                <a:cs typeface="Courier New" panose="02070309020205020404" pitchFamily="49" charset="0"/>
              </a:rPr>
              <a:t> &gt; 1</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while count &lt; scores.length-1</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total += scores[index]</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count++;</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return total/count;</a:t>
            </a:r>
          </a:p>
        </p:txBody>
      </p:sp>
      <p:sp>
        <p:nvSpPr>
          <p:cNvPr id="9" name="Google Shape;219;p16">
            <a:extLst>
              <a:ext uri="{FF2B5EF4-FFF2-40B4-BE49-F238E27FC236}">
                <a16:creationId xmlns:a16="http://schemas.microsoft.com/office/drawing/2014/main" id="{4D5F6811-2F5F-456F-B718-CDDB7B4E2A81}"/>
              </a:ext>
            </a:extLst>
          </p:cNvPr>
          <p:cNvSpPr txBox="1">
            <a:spLocks/>
          </p:cNvSpPr>
          <p:nvPr/>
        </p:nvSpPr>
        <p:spPr>
          <a:xfrm>
            <a:off x="4383247" y="4075020"/>
            <a:ext cx="4630723" cy="2460004"/>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None/>
            </a:pPr>
            <a:r>
              <a:rPr lang="en-US" sz="1400" b="1" dirty="0">
                <a:latin typeface="Courier New" panose="02070309020205020404" pitchFamily="49" charset="0"/>
                <a:cs typeface="Courier New" panose="02070309020205020404" pitchFamily="49" charset="0"/>
              </a:rPr>
              <a:t>input array of scores as doubles</a:t>
            </a: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output average as double</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initialize total to zero</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Initialize count to zero</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If array length greater than 1</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while count is less than array length</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add array index to total</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increment count</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return total divided by count</a:t>
            </a:r>
          </a:p>
        </p:txBody>
      </p:sp>
    </p:spTree>
    <p:extLst>
      <p:ext uri="{BB962C8B-B14F-4D97-AF65-F5344CB8AC3E}">
        <p14:creationId xmlns:p14="http://schemas.microsoft.com/office/powerpoint/2010/main" val="72062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xEl>
                                              <p:pRg st="7" end="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xEl>
                                              <p:pRg st="8" end="8"/>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xEl>
                                              <p:pRg st="1" end="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xEl>
                                              <p:pRg st="2" end="2"/>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txEl>
                                              <p:pRg st="3" end="3"/>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txEl>
                                              <p:pRg st="4" end="4"/>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
                                            <p:txEl>
                                              <p:pRg st="5" end="5"/>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
                                            <p:txEl>
                                              <p:pRg st="6" end="6"/>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
                                            <p:txEl>
                                              <p:pRg st="7" end="7"/>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uiExpand="1" build="p"/>
      <p:bldP spid="8" grpId="0" uiExpand="1" build="p"/>
      <p:bldP spid="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Pseudocode - Considerations</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fontScale="92500" lnSpcReduction="20000"/>
          </a:bodyPr>
          <a:lstStyle/>
          <a:p>
            <a:r>
              <a:rPr lang="en-US" dirty="0"/>
              <a:t>Advantages:</a:t>
            </a:r>
          </a:p>
          <a:p>
            <a:pPr lvl="1"/>
            <a:r>
              <a:rPr lang="en-US" dirty="0"/>
              <a:t>Improves readability and organization when problem solving</a:t>
            </a:r>
          </a:p>
          <a:p>
            <a:pPr lvl="1"/>
            <a:r>
              <a:rPr lang="en-US" dirty="0"/>
              <a:t>Pseudocode acts as a bridge between program and algorithm.</a:t>
            </a:r>
          </a:p>
          <a:p>
            <a:pPr lvl="1"/>
            <a:r>
              <a:rPr lang="en-US" dirty="0"/>
              <a:t>Creates easier to understand document for individual developers and groups</a:t>
            </a:r>
          </a:p>
          <a:p>
            <a:pPr lvl="1"/>
            <a:r>
              <a:rPr lang="en-US" dirty="0"/>
              <a:t>Focus on explanation of code allows for easier construction of actual code.</a:t>
            </a:r>
          </a:p>
          <a:p>
            <a:r>
              <a:rPr lang="en-US" dirty="0"/>
              <a:t>Disadvantages:</a:t>
            </a:r>
          </a:p>
          <a:p>
            <a:pPr lvl="1"/>
            <a:r>
              <a:rPr lang="en-US" dirty="0"/>
              <a:t>There are no well-defined formats/standards when writing pseudocode</a:t>
            </a:r>
          </a:p>
          <a:p>
            <a:pPr lvl="1"/>
            <a:r>
              <a:rPr lang="en-US" dirty="0"/>
              <a:t>Use of pseudocode requires additional maintenance of documentation</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5</a:t>
            </a:fld>
            <a:endParaRPr lang="en-US" dirty="0"/>
          </a:p>
        </p:txBody>
      </p:sp>
    </p:spTree>
    <p:extLst>
      <p:ext uri="{BB962C8B-B14F-4D97-AF65-F5344CB8AC3E}">
        <p14:creationId xmlns:p14="http://schemas.microsoft.com/office/powerpoint/2010/main" val="3044814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Simple Algorithms</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a:xfrm>
            <a:off x="380010" y="1481446"/>
            <a:ext cx="8383980" cy="1706371"/>
          </a:xfrm>
        </p:spPr>
        <p:txBody>
          <a:bodyPr>
            <a:normAutofit/>
          </a:bodyPr>
          <a:lstStyle/>
          <a:p>
            <a:r>
              <a:rPr lang="en-US" dirty="0"/>
              <a:t>Create an Algorithm that will print all even numbers between a minimum and maximum value provided.</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6</a:t>
            </a:fld>
            <a:endParaRPr lang="en-US" dirty="0"/>
          </a:p>
        </p:txBody>
      </p:sp>
      <p:sp>
        <p:nvSpPr>
          <p:cNvPr id="5" name="Google Shape;219;p16">
            <a:extLst>
              <a:ext uri="{FF2B5EF4-FFF2-40B4-BE49-F238E27FC236}">
                <a16:creationId xmlns:a16="http://schemas.microsoft.com/office/drawing/2014/main" id="{C50BF40B-1100-4A7C-B868-D9741C7077C7}"/>
              </a:ext>
            </a:extLst>
          </p:cNvPr>
          <p:cNvSpPr txBox="1">
            <a:spLocks/>
          </p:cNvSpPr>
          <p:nvPr/>
        </p:nvSpPr>
        <p:spPr>
          <a:xfrm>
            <a:off x="2256639" y="3187817"/>
            <a:ext cx="4630722" cy="2410577"/>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input min value</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input max value</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initialize index to min</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while index is less than or equal to max</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if index is evenly divisible by two</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print index</a:t>
            </a:r>
          </a:p>
        </p:txBody>
      </p:sp>
    </p:spTree>
    <p:extLst>
      <p:ext uri="{BB962C8B-B14F-4D97-AF65-F5344CB8AC3E}">
        <p14:creationId xmlns:p14="http://schemas.microsoft.com/office/powerpoint/2010/main" val="427300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Simple Algorithms (</a:t>
            </a:r>
            <a:r>
              <a:rPr lang="en-US" dirty="0" err="1"/>
              <a:t>cont</a:t>
            </a:r>
            <a:r>
              <a:rPr lang="en-US" dirty="0"/>
              <a: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Create an Algorithm that will display the first, and last letter of every word within an array of String objects.</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7</a:t>
            </a:fld>
            <a:endParaRPr lang="en-US" dirty="0"/>
          </a:p>
        </p:txBody>
      </p:sp>
      <p:sp>
        <p:nvSpPr>
          <p:cNvPr id="5" name="Google Shape;219;p16">
            <a:extLst>
              <a:ext uri="{FF2B5EF4-FFF2-40B4-BE49-F238E27FC236}">
                <a16:creationId xmlns:a16="http://schemas.microsoft.com/office/drawing/2014/main" id="{53DBD4EA-AB06-4551-806A-28A4DA3ADD54}"/>
              </a:ext>
            </a:extLst>
          </p:cNvPr>
          <p:cNvSpPr txBox="1">
            <a:spLocks/>
          </p:cNvSpPr>
          <p:nvPr/>
        </p:nvSpPr>
        <p:spPr>
          <a:xfrm>
            <a:off x="1661020" y="3263317"/>
            <a:ext cx="5821960" cy="1249959"/>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input array of strings</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for each string in array</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print character at index zero</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print character at one minus index length</a:t>
            </a:r>
          </a:p>
        </p:txBody>
      </p:sp>
    </p:spTree>
    <p:extLst>
      <p:ext uri="{BB962C8B-B14F-4D97-AF65-F5344CB8AC3E}">
        <p14:creationId xmlns:p14="http://schemas.microsoft.com/office/powerpoint/2010/main" val="2695118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Simple Algorithms (</a:t>
            </a:r>
            <a:r>
              <a:rPr lang="en-US" dirty="0" err="1"/>
              <a:t>cont</a:t>
            </a:r>
            <a:r>
              <a:rPr lang="en-US" dirty="0"/>
              <a: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Create an Algorithm that will swap the position of the first and last item within an array.</a:t>
            </a:r>
          </a:p>
          <a:p>
            <a:r>
              <a:rPr lang="en-US" dirty="0"/>
              <a:t>Alter the algorithm to take two index positions and swap the values at those locations instead of the first and last.</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8</a:t>
            </a:fld>
            <a:endParaRPr lang="en-US" dirty="0"/>
          </a:p>
        </p:txBody>
      </p:sp>
    </p:spTree>
    <p:extLst>
      <p:ext uri="{BB962C8B-B14F-4D97-AF65-F5344CB8AC3E}">
        <p14:creationId xmlns:p14="http://schemas.microsoft.com/office/powerpoint/2010/main" val="1665011551"/>
      </p:ext>
    </p:extLst>
  </p:cSld>
  <p:clrMapOvr>
    <a:masterClrMapping/>
  </p:clrMapOvr>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B501D9C5E363B4FBB5A0628368947A5" ma:contentTypeVersion="4" ma:contentTypeDescription="Create a new document." ma:contentTypeScope="" ma:versionID="193cf7770eb6b6396d04907772551686">
  <xsd:schema xmlns:xsd="http://www.w3.org/2001/XMLSchema" xmlns:xs="http://www.w3.org/2001/XMLSchema" xmlns:p="http://schemas.microsoft.com/office/2006/metadata/properties" xmlns:ns2="7773fb9e-23cf-4f32-baba-844873fe0831" xmlns:ns3="90b70799-090d-4e7b-99b1-71c8f2bf884e" targetNamespace="http://schemas.microsoft.com/office/2006/metadata/properties" ma:root="true" ma:fieldsID="26caf9c6201346b0fe555994801b3f16" ns2:_="" ns3:_="">
    <xsd:import namespace="7773fb9e-23cf-4f32-baba-844873fe0831"/>
    <xsd:import namespace="90b70799-090d-4e7b-99b1-71c8f2bf884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73fb9e-23cf-4f32-baba-844873fe08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0b70799-090d-4e7b-99b1-71c8f2bf884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F3BB66-27EC-48BF-980E-B17821235E09}">
  <ds:schemaRefs>
    <ds:schemaRef ds:uri="http://schemas.microsoft.com/sharepoint/v3/contenttype/forms"/>
  </ds:schemaRefs>
</ds:datastoreItem>
</file>

<file path=customXml/itemProps2.xml><?xml version="1.0" encoding="utf-8"?>
<ds:datastoreItem xmlns:ds="http://schemas.openxmlformats.org/officeDocument/2006/customXml" ds:itemID="{C6B901AD-24E8-481D-BF39-969F9D0C0D3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27A2278-57CC-4CAE-BBE0-C2351D0CF4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73fb9e-23cf-4f32-baba-844873fe0831"/>
    <ds:schemaRef ds:uri="90b70799-090d-4e7b-99b1-71c8f2bf88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Revature</Template>
  <TotalTime>397</TotalTime>
  <Words>3580</Words>
  <Application>Microsoft Office PowerPoint</Application>
  <PresentationFormat>On-screen Show (4:3)</PresentationFormat>
  <Paragraphs>476</Paragraphs>
  <Slides>46</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46</vt:i4>
      </vt:variant>
    </vt:vector>
  </HeadingPairs>
  <TitlesOfParts>
    <vt:vector size="52" baseType="lpstr">
      <vt:lpstr>Arial</vt:lpstr>
      <vt:lpstr>Calibri</vt:lpstr>
      <vt:lpstr>Courier New</vt:lpstr>
      <vt:lpstr>Segoe Print</vt:lpstr>
      <vt:lpstr>Revature</vt:lpstr>
      <vt:lpstr>2_Custom Design</vt:lpstr>
      <vt:lpstr>Encapsulation, Algorithms and Complexity</vt:lpstr>
      <vt:lpstr>Algorithms</vt:lpstr>
      <vt:lpstr>Pseudocode</vt:lpstr>
      <vt:lpstr>Pseudocode – How to…</vt:lpstr>
      <vt:lpstr>Pseudocode - Examples</vt:lpstr>
      <vt:lpstr>Pseudocode - Considerations</vt:lpstr>
      <vt:lpstr>Simple Algorithms</vt:lpstr>
      <vt:lpstr>Simple Algorithms (cont…)</vt:lpstr>
      <vt:lpstr>Simple Algorithms (cont…)</vt:lpstr>
      <vt:lpstr>Common Algorithms – Linear Search</vt:lpstr>
      <vt:lpstr>Linear Search</vt:lpstr>
      <vt:lpstr>Common Algorithms – Binary Search</vt:lpstr>
      <vt:lpstr>Binary Search</vt:lpstr>
      <vt:lpstr>Common Algorithms – Bubble Sort</vt:lpstr>
      <vt:lpstr>Bubble Sort</vt:lpstr>
      <vt:lpstr>Common Algorithms – Selection Sort</vt:lpstr>
      <vt:lpstr>Selection Sort</vt:lpstr>
      <vt:lpstr>What is Recursion?</vt:lpstr>
      <vt:lpstr>Simple Recursion – Peano Addition</vt:lpstr>
      <vt:lpstr>Recursion – Finding Prime Numbers</vt:lpstr>
      <vt:lpstr>Recursion - Fibonacci Sequence</vt:lpstr>
      <vt:lpstr>Fib(5)</vt:lpstr>
      <vt:lpstr>Common Algorithms – Merge Sort</vt:lpstr>
      <vt:lpstr>Merge Sort</vt:lpstr>
      <vt:lpstr>Common Algorithms – Quick Sort</vt:lpstr>
      <vt:lpstr>Quick Sort</vt:lpstr>
      <vt:lpstr>Algorithms can be Complex…</vt:lpstr>
      <vt:lpstr>Big O Notation</vt:lpstr>
      <vt:lpstr>Memory Structure</vt:lpstr>
      <vt:lpstr>Reference Variables…</vt:lpstr>
      <vt:lpstr>Let’s take the following program</vt:lpstr>
      <vt:lpstr>Class vs. Object vs. Reference</vt:lpstr>
      <vt:lpstr>The Object Class</vt:lpstr>
      <vt:lpstr>Object Class Methods</vt:lpstr>
      <vt:lpstr>Wrapper Classes</vt:lpstr>
      <vt:lpstr>Autoboxing</vt:lpstr>
      <vt:lpstr>Unboxing</vt:lpstr>
      <vt:lpstr>4 Pillars of Object-Oriented Programming</vt:lpstr>
      <vt:lpstr>Encapsulation</vt:lpstr>
      <vt:lpstr>Access Modifiers</vt:lpstr>
      <vt:lpstr>Accessing Class Members </vt:lpstr>
      <vt:lpstr>Accessing Class Members </vt:lpstr>
      <vt:lpstr>Accessing Class Members </vt:lpstr>
      <vt:lpstr>Accessing Class Members </vt:lpstr>
      <vt:lpstr>Accessor and Mutator Methods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 Portella</dc:creator>
  <cp:lastModifiedBy>Daniel Felleman</cp:lastModifiedBy>
  <cp:revision>64</cp:revision>
  <dcterms:created xsi:type="dcterms:W3CDTF">2021-05-10T12:23:39Z</dcterms:created>
  <dcterms:modified xsi:type="dcterms:W3CDTF">2021-05-19T19:46:22Z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0x010100DB501D9C5E363B4FBB5A0628368947A5</vt:lpwstr>
  </property>
</Properties>
</file>