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57"/>
  </p:notesMasterIdLst>
  <p:sldIdLst>
    <p:sldId id="256" r:id="rId6"/>
    <p:sldId id="294" r:id="rId7"/>
    <p:sldId id="272" r:id="rId8"/>
    <p:sldId id="269" r:id="rId9"/>
    <p:sldId id="341" r:id="rId10"/>
    <p:sldId id="318" r:id="rId11"/>
    <p:sldId id="342" r:id="rId12"/>
    <p:sldId id="319" r:id="rId13"/>
    <p:sldId id="343" r:id="rId14"/>
    <p:sldId id="312" r:id="rId15"/>
    <p:sldId id="313" r:id="rId16"/>
    <p:sldId id="314" r:id="rId17"/>
    <p:sldId id="315" r:id="rId18"/>
    <p:sldId id="320" r:id="rId19"/>
    <p:sldId id="321" r:id="rId20"/>
    <p:sldId id="344" r:id="rId21"/>
    <p:sldId id="291" r:id="rId22"/>
    <p:sldId id="257" r:id="rId23"/>
    <p:sldId id="277" r:id="rId24"/>
    <p:sldId id="278" r:id="rId25"/>
    <p:sldId id="260" r:id="rId26"/>
    <p:sldId id="263" r:id="rId27"/>
    <p:sldId id="262" r:id="rId28"/>
    <p:sldId id="259" r:id="rId29"/>
    <p:sldId id="273" r:id="rId30"/>
    <p:sldId id="307" r:id="rId31"/>
    <p:sldId id="295" r:id="rId32"/>
    <p:sldId id="296" r:id="rId33"/>
    <p:sldId id="297" r:id="rId34"/>
    <p:sldId id="275" r:id="rId35"/>
    <p:sldId id="298" r:id="rId36"/>
    <p:sldId id="299" r:id="rId37"/>
    <p:sldId id="261" r:id="rId38"/>
    <p:sldId id="304" r:id="rId39"/>
    <p:sldId id="300" r:id="rId40"/>
    <p:sldId id="301" r:id="rId41"/>
    <p:sldId id="302" r:id="rId42"/>
    <p:sldId id="303" r:id="rId43"/>
    <p:sldId id="265" r:id="rId44"/>
    <p:sldId id="266" r:id="rId45"/>
    <p:sldId id="274" r:id="rId46"/>
    <p:sldId id="268" r:id="rId47"/>
    <p:sldId id="316" r:id="rId48"/>
    <p:sldId id="317" r:id="rId49"/>
    <p:sldId id="328" r:id="rId50"/>
    <p:sldId id="329" r:id="rId51"/>
    <p:sldId id="330" r:id="rId52"/>
    <p:sldId id="305" r:id="rId53"/>
    <p:sldId id="306" r:id="rId54"/>
    <p:sldId id="340" r:id="rId55"/>
    <p:sldId id="258" r:id="rId5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39" autoAdjust="0"/>
  </p:normalViewPr>
  <p:slideViewPr>
    <p:cSldViewPr snapToGrid="0">
      <p:cViewPr varScale="1">
        <p:scale>
          <a:sx n="96" d="100"/>
          <a:sy n="96" d="100"/>
        </p:scale>
        <p:origin x="1452" y="7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2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444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91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372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4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394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65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85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85349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92482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63079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2570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1718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271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3522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809861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26497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4751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12517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588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414167970"/>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3.xml"/><Relationship Id="rId2" Type="http://schemas.openxmlformats.org/officeDocument/2006/relationships/customXml" Target="../ink/ink8.xml"/><Relationship Id="rId1" Type="http://schemas.openxmlformats.org/officeDocument/2006/relationships/slideLayout" Target="../slideLayouts/slideLayout25.xml"/><Relationship Id="rId6" Type="http://schemas.openxmlformats.org/officeDocument/2006/relationships/customXml" Target="../ink/ink10.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NULL"/></Relationships>
</file>

<file path=ppt/slides/_rels/slide1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19.xml"/><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NULL"/><Relationship Id="rId2" Type="http://schemas.openxmlformats.org/officeDocument/2006/relationships/notesSlide" Target="../notesSlides/notesSlide7.xml"/><Relationship Id="rId16" Type="http://schemas.openxmlformats.org/officeDocument/2006/relationships/image" Target="NULL"/><Relationship Id="rId1" Type="http://schemas.openxmlformats.org/officeDocument/2006/relationships/slideLayout" Target="../slideLayouts/slideLayout25.xml"/><Relationship Id="rId6" Type="http://schemas.openxmlformats.org/officeDocument/2006/relationships/image" Target="NULL"/><Relationship Id="rId11" Type="http://schemas.openxmlformats.org/officeDocument/2006/relationships/customXml" Target="../ink/ink18.xml"/><Relationship Id="rId5" Type="http://schemas.openxmlformats.org/officeDocument/2006/relationships/customXml" Target="../ink/ink15.xml"/><Relationship Id="rId15" Type="http://schemas.openxmlformats.org/officeDocument/2006/relationships/customXml" Target="../ink/ink20.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7.xml"/><Relationship Id="rId14" Type="http://schemas.openxmlformats.org/officeDocument/2006/relationships/image" Target="NUL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5.xml"/><Relationship Id="rId6" Type="http://schemas.openxmlformats.org/officeDocument/2006/relationships/customXml" Target="../ink/ink3.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The Pillars of OOP</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dirty="0"/>
              <a:t>Now </a:t>
            </a:r>
            <a:r>
              <a:rPr lang="en-US" i="1" dirty="0"/>
              <a:t>this…</a:t>
            </a:r>
            <a:endParaRPr lang="en-US" dirty="0"/>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dirty="0"/>
              <a:t>So, what if we want the instructions in our method or constructors to affect the state of the object that the method is called on?</a:t>
            </a:r>
          </a:p>
          <a:p>
            <a:r>
              <a:rPr lang="en-US" dirty="0"/>
              <a:t>That’s why we have the ‘</a:t>
            </a:r>
            <a:r>
              <a:rPr lang="en-US" i="1" dirty="0">
                <a:latin typeface="Courier New" panose="02070309020205020404" pitchFamily="49" charset="0"/>
                <a:cs typeface="Courier New" panose="02070309020205020404" pitchFamily="49" charset="0"/>
              </a:rPr>
              <a:t>this</a:t>
            </a:r>
            <a:r>
              <a:rPr lang="en-US" i="1" dirty="0"/>
              <a:t>’ </a:t>
            </a:r>
            <a:r>
              <a:rPr lang="en-US" dirty="0"/>
              <a:t>keyword- a reference to the current object. </a:t>
            </a:r>
          </a:p>
          <a:p>
            <a:r>
              <a:rPr lang="en-US" dirty="0"/>
              <a:t>So, let’s see </a:t>
            </a:r>
            <a:r>
              <a:rPr lang="en-US" i="1" dirty="0">
                <a:latin typeface="Courier New" panose="02070309020205020404" pitchFamily="49" charset="0"/>
                <a:cs typeface="Courier New" panose="02070309020205020404" pitchFamily="49" charset="0"/>
              </a:rPr>
              <a:t>this</a:t>
            </a:r>
            <a:r>
              <a:rPr lang="en-US" dirty="0"/>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2772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dirty="0"/>
              <a:t>Let’s create a Dog class with an instance variable size. Let’s also create a grow method…</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5.5;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grow(){</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1;</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TestDog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daisy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daisy.grow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5647" y="2435524"/>
            <a:ext cx="6191963" cy="1644069"/>
            <a:chOff x="2654014" y="2152319"/>
            <a:chExt cx="6191963"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654014" y="2846895"/>
              <a:ext cx="3718506"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386390" y="4595474"/>
            <a:ext cx="1463040" cy="902208"/>
          </a:xfrm>
          <a:prstGeom prst="accentCallout1">
            <a:avLst>
              <a:gd name="adj1" fmla="val 18750"/>
              <a:gd name="adj2" fmla="val -8333"/>
              <a:gd name="adj3" fmla="val 76618"/>
              <a:gd name="adj4" fmla="val -87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Then we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call </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Segoe Print" panose="02000600000000000000" pitchFamily="2" charset="0"/>
                  <a:cs typeface="Arial"/>
                  <a:sym typeface="Arial"/>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1041" y="3242619"/>
                  <a:ext cx="807480" cy="640440"/>
                </a:xfrm>
                <a:prstGeom prst="rect">
                  <a:avLst/>
                </a:prstGeom>
              </p:spPr>
            </p:pic>
          </mc:Fallback>
        </mc:AlternateContent>
      </p:grpSp>
    </p:spTree>
    <p:extLst>
      <p:ext uri="{BB962C8B-B14F-4D97-AF65-F5344CB8AC3E}">
        <p14:creationId xmlns:p14="http://schemas.microsoft.com/office/powerpoint/2010/main" val="33690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dirty="0"/>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368327"/>
            <a:ext cx="8383980" cy="5177947"/>
          </a:xfrm>
        </p:spPr>
        <p:txBody>
          <a:bodyPr/>
          <a:lstStyle/>
          <a:p>
            <a:r>
              <a:rPr lang="en-US" sz="2000" dirty="0">
                <a:latin typeface="+mn-lt"/>
              </a:rPr>
              <a:t>You may be wondering ‘couldn’t we have just done the following?’:</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2146813" y="1948181"/>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5.5;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grow(){</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1;</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Tree>
    <p:extLst>
      <p:ext uri="{BB962C8B-B14F-4D97-AF65-F5344CB8AC3E}">
        <p14:creationId xmlns:p14="http://schemas.microsoft.com/office/powerpoint/2010/main" val="33016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5.5;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growToSize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TestDog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daisy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daisy.growToSize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(7.7);</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5717894" y="3428999"/>
            <a:ext cx="2263130" cy="955040"/>
          </a:xfrm>
          <a:prstGeom prst="accentCallout1">
            <a:avLst>
              <a:gd name="adj1" fmla="val 33362"/>
              <a:gd name="adj2" fmla="val -5130"/>
              <a:gd name="adj3" fmla="val -66562"/>
              <a:gd name="adj4" fmla="val -161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We use the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this’</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 keyword to refer to the actual size instance variable.</a:t>
            </a:r>
          </a:p>
        </p:txBody>
      </p:sp>
    </p:spTree>
    <p:extLst>
      <p:ext uri="{BB962C8B-B14F-4D97-AF65-F5344CB8AC3E}">
        <p14:creationId xmlns:p14="http://schemas.microsoft.com/office/powerpoint/2010/main" val="1794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a:t>
            </a:r>
            <a:r>
              <a:rPr lang="en-US" sz="2590" dirty="0">
                <a:latin typeface="Courier New" panose="02070309020205020404" pitchFamily="49" charset="0"/>
                <a:cs typeface="Courier New" panose="02070309020205020404" pitchFamily="49" charset="0"/>
              </a:rPr>
              <a:t>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double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(12);}</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518"/>
              </a:spcBef>
              <a:spcAft>
                <a:spcPts val="0"/>
              </a:spcAft>
              <a:buClr>
                <a:srgbClr val="F36A25"/>
              </a:buClr>
              <a:buSzPts val="2590"/>
              <a:buFont typeface="Arial"/>
              <a:buChar char="•"/>
              <a:tabLst/>
              <a:defRPr/>
            </a:pP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this()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can be used in place of </a:t>
            </a: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super-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it must be the first instruction of the constructor. </a:t>
            </a:r>
            <a:endParaRPr kumimoji="0" lang="en-US" sz="2590" b="0" i="0" u="none" strike="noStrike" kern="0" cap="none" spc="0" normalizeH="0" baseline="0" noProof="0" dirty="0">
              <a:ln>
                <a:noFill/>
              </a:ln>
              <a:solidFill>
                <a:srgbClr val="474C55"/>
              </a:solidFill>
              <a:effectLst/>
              <a:uLnTx/>
              <a:uFillTx/>
              <a:latin typeface="Arial"/>
              <a:cs typeface="Arial"/>
              <a:sym typeface="Arial"/>
            </a:endParaRPr>
          </a:p>
        </p:txBody>
      </p:sp>
    </p:spTree>
    <p:extLst>
      <p:ext uri="{BB962C8B-B14F-4D97-AF65-F5344CB8AC3E}">
        <p14:creationId xmlns:p14="http://schemas.microsoft.com/office/powerpoint/2010/main" val="272493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Inheritance and parameter matching</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a:t>
            </a: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a:t>
            </a:r>
            <a:endParaRPr dirty="0"/>
          </a:p>
          <a:p>
            <a:pPr marL="342900" lvl="0" indent="-342900" algn="l" rtl="0">
              <a:lnSpc>
                <a:spcPct val="80000"/>
              </a:lnSpc>
              <a:spcBef>
                <a:spcPts val="350"/>
              </a:spcBef>
              <a:spcAft>
                <a:spcPts val="0"/>
              </a:spcAft>
              <a:buSzPts val="1750"/>
              <a:buChar char="•"/>
            </a:pP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1693FFE3-2EBC-4975-A4D8-4AD3DA19414E}"/>
              </a:ext>
            </a:extLst>
          </p:cNvPr>
          <p:cNvSpPr/>
          <p:nvPr/>
        </p:nvSpPr>
        <p:spPr>
          <a:xfrm>
            <a:off x="738150" y="4566121"/>
            <a:ext cx="6737070" cy="18651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super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(name); // calls Animal(String)</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You could also call a constructor in the same class: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fido</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 gives a default value</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38150" y="211056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Circular References</a:t>
            </a:r>
            <a:endParaRPr dirty="0"/>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6766236" cy="26025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ea typeface="Courier New"/>
                <a:cs typeface="Courier New"/>
                <a:sym typeface="Courier New"/>
              </a:rPr>
              <a:t>	</a:t>
            </a:r>
            <a:r>
              <a:rPr lang="en-US" sz="1400" b="1" kern="0" dirty="0">
                <a:solidFill>
                  <a:srgbClr val="000000"/>
                </a:solidFill>
                <a:latin typeface="Courier New"/>
                <a:ea typeface="Courier New"/>
                <a:cs typeface="Courier New"/>
                <a:sym typeface="Courier New"/>
              </a:rPr>
              <a:t>this</a:t>
            </a:r>
            <a:r>
              <a:rPr lang="en-US" sz="1400" kern="0" dirty="0">
                <a:solidFill>
                  <a:srgbClr val="000000"/>
                </a:solidFill>
                <a:latin typeface="Courier New"/>
                <a:ea typeface="Courier New"/>
                <a:cs typeface="Courier New"/>
                <a:sym typeface="Courier New"/>
              </a:rPr>
              <a:t>(); // error – circular reference</a:t>
            </a: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noProof="0" dirty="0">
                <a:solidFill>
                  <a:srgbClr val="000000"/>
                </a:solidFill>
                <a:latin typeface="Courier New"/>
                <a:ea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lang="en-US" sz="1400" kern="0" dirty="0">
              <a:solidFill>
                <a:srgbClr val="000000"/>
              </a:solidFill>
              <a:latin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mn-ea"/>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Animal ()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lang="en-US" sz="1400" b="1" kern="0" dirty="0">
                <a:solidFill>
                  <a:srgbClr val="000000"/>
                </a:solidFill>
                <a:latin typeface="Courier New"/>
                <a:cs typeface="Courier New"/>
                <a:sym typeface="Courier New"/>
              </a:rPr>
              <a:t>this</a:t>
            </a:r>
            <a:r>
              <a:rPr lang="en-US" sz="1400" kern="0" dirty="0">
                <a:solidFill>
                  <a:srgbClr val="000000"/>
                </a:solidFill>
                <a:latin typeface="Courier New"/>
                <a:cs typeface="Courier New"/>
                <a:sym typeface="Courier New"/>
              </a:rPr>
              <a:t>(“default name”); // error – circular reference</a:t>
            </a:r>
            <a:endPar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8" name="Google Shape;281;p25">
            <a:extLst>
              <a:ext uri="{FF2B5EF4-FFF2-40B4-BE49-F238E27FC236}">
                <a16:creationId xmlns:a16="http://schemas.microsoft.com/office/drawing/2014/main" id="{8F35B49B-7DA8-45AA-B642-F7C75E3E8E5C}"/>
              </a:ext>
            </a:extLst>
          </p:cNvPr>
          <p:cNvSpPr txBox="1">
            <a:spLocks noGrp="1"/>
          </p:cNvSpPr>
          <p:nvPr>
            <p:ph type="body" idx="1"/>
          </p:nvPr>
        </p:nvSpPr>
        <p:spPr>
          <a:xfrm>
            <a:off x="380010" y="4092584"/>
            <a:ext cx="8383980" cy="243434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dirty="0"/>
              <a:t>The </a:t>
            </a:r>
            <a:r>
              <a:rPr lang="en-US" dirty="0">
                <a:latin typeface="Courier New" panose="02070309020205020404" pitchFamily="49" charset="0"/>
                <a:cs typeface="Courier New" panose="02070309020205020404" pitchFamily="49" charset="0"/>
              </a:rPr>
              <a:t>this</a:t>
            </a:r>
            <a:r>
              <a:rPr lang="en-US" dirty="0"/>
              <a:t> keyword is used to consolidate common functionality across multiple constructors within a class; however, every constructor must eventually call a superclass constructor to chain calls to the object class’ constructor.</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Tree>
    <p:extLst>
      <p:ext uri="{BB962C8B-B14F-4D97-AF65-F5344CB8AC3E}">
        <p14:creationId xmlns:p14="http://schemas.microsoft.com/office/powerpoint/2010/main" val="42683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 Relationships</a:t>
            </a:r>
            <a:endParaRPr/>
          </a:p>
        </p:txBody>
      </p:sp>
      <p:sp>
        <p:nvSpPr>
          <p:cNvPr id="275" name="Google Shape;275;p24"/>
          <p:cNvSpPr txBox="1">
            <a:spLocks noGrp="1"/>
          </p:cNvSpPr>
          <p:nvPr>
            <p:ph type="body" idx="1"/>
          </p:nvPr>
        </p:nvSpPr>
        <p:spPr>
          <a:xfrm>
            <a:off x="380010" y="1481446"/>
            <a:ext cx="8383980" cy="5052089"/>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OOP seeks to, whenever possible, eliminate redundant/repetitive code and promote re-use</a:t>
            </a:r>
            <a:endParaRPr dirty="0"/>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To this end, a class can… </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“inherit” states and behaviors from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“Is-A(n)” relationship</a:t>
            </a:r>
            <a:endParaRPr sz="18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create/contain an instance of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“Has-A(n)” relationship, “Composition”</a:t>
            </a:r>
            <a:endParaRPr sz="18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inherit, not </a:t>
            </a:r>
            <a:r>
              <a:rPr lang="en-US" dirty="0">
                <a:solidFill>
                  <a:srgbClr val="474C55"/>
                </a:solidFill>
              </a:rPr>
              <a:t>the </a:t>
            </a:r>
            <a:r>
              <a:rPr lang="en-US" dirty="0">
                <a:solidFill>
                  <a:srgbClr val="474C55"/>
                </a:solidFill>
                <a:latin typeface="Arial"/>
                <a:ea typeface="Arial"/>
                <a:cs typeface="Arial"/>
                <a:sym typeface="Arial"/>
              </a:rPr>
              <a:t>objects themselves</a:t>
            </a:r>
            <a:r>
              <a:rPr lang="en-US" dirty="0">
                <a:solidFill>
                  <a:srgbClr val="474C55"/>
                </a:solidFill>
              </a:rPr>
              <a:t>-</a:t>
            </a:r>
            <a:r>
              <a:rPr lang="en-US" dirty="0">
                <a:solidFill>
                  <a:srgbClr val="474C55"/>
                </a:solidFill>
                <a:latin typeface="Arial"/>
                <a:ea typeface="Arial"/>
                <a:cs typeface="Arial"/>
                <a:sym typeface="Arial"/>
              </a:rPr>
              <a:t> </a:t>
            </a:r>
          </a:p>
          <a:p>
            <a:pPr marL="800280" lvl="1" indent="-342720">
              <a:spcBef>
                <a:spcPts val="560"/>
              </a:spcBef>
              <a:buClr>
                <a:srgbClr val="F36A25"/>
              </a:buClr>
              <a:buSzPts val="2800"/>
              <a:buFont typeface="Arial"/>
              <a:buChar char="•"/>
            </a:pPr>
            <a:r>
              <a:rPr lang="en-US" dirty="0">
                <a:solidFill>
                  <a:srgbClr val="474C55"/>
                </a:solidFill>
                <a:latin typeface="Arial"/>
                <a:ea typeface="Arial"/>
                <a:cs typeface="Arial"/>
                <a:sym typeface="Arial"/>
              </a:rPr>
              <a:t>states are inherited, not their specific values.</a:t>
            </a:r>
            <a:endParaRPr dirty="0"/>
          </a:p>
          <a:p>
            <a:pPr marL="342900" lvl="0" indent="-165100" algn="l" rtl="0">
              <a:spcBef>
                <a:spcPts val="560"/>
              </a:spcBef>
              <a:spcAft>
                <a:spcPts val="0"/>
              </a:spcAft>
              <a:buSzPts val="2800"/>
              <a:buNone/>
            </a:pP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Is-A vs Has-A Relationships</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Composition is when a class internally creates an instance of another class. </a:t>
            </a:r>
            <a:endParaRPr dirty="0"/>
          </a:p>
          <a:p>
            <a:pPr marL="742950" lvl="1" indent="-285750" algn="l" rtl="0">
              <a:spcBef>
                <a:spcPts val="480"/>
              </a:spcBef>
              <a:spcAft>
                <a:spcPts val="0"/>
              </a:spcAft>
              <a:buSzPts val="2400"/>
              <a:buChar char="–"/>
            </a:pPr>
            <a:r>
              <a:rPr lang="en-US" dirty="0">
                <a:latin typeface="Courier New"/>
                <a:ea typeface="Courier New"/>
                <a:cs typeface="Courier New"/>
                <a:sym typeface="Courier New"/>
              </a:rPr>
              <a:t>public class </a:t>
            </a:r>
            <a:r>
              <a:rPr lang="en-US" dirty="0" err="1">
                <a:latin typeface="Courier New"/>
                <a:ea typeface="Courier New"/>
                <a:cs typeface="Courier New"/>
                <a:sym typeface="Courier New"/>
              </a:rPr>
              <a:t>MyClass</a:t>
            </a:r>
            <a:r>
              <a:rPr lang="en-US" dirty="0">
                <a:latin typeface="Courier New"/>
                <a:ea typeface="Courier New"/>
                <a:cs typeface="Courier New"/>
                <a:sym typeface="Courier New"/>
              </a:rPr>
              <a:t> {</a:t>
            </a:r>
            <a:br>
              <a:rPr lang="en-US" dirty="0">
                <a:latin typeface="Courier New"/>
                <a:ea typeface="Courier New"/>
                <a:cs typeface="Courier New"/>
                <a:sym typeface="Courier New"/>
              </a:rPr>
            </a:br>
            <a:r>
              <a:rPr lang="en-US" dirty="0">
                <a:latin typeface="Courier New"/>
                <a:ea typeface="Courier New"/>
                <a:cs typeface="Courier New"/>
                <a:sym typeface="Courier New"/>
              </a:rPr>
              <a:t>    Example composition = new Example();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dirty="0"/>
          </a:p>
          <a:p>
            <a:pPr marL="342900" lvl="0" indent="-342900" algn="l" rtl="0">
              <a:spcBef>
                <a:spcPts val="560"/>
              </a:spcBef>
              <a:spcAft>
                <a:spcPts val="0"/>
              </a:spcAft>
              <a:buSzPts val="2800"/>
              <a:buChar char="•"/>
            </a:pPr>
            <a:r>
              <a:rPr lang="en-US" dirty="0"/>
              <a:t>This is a has-a(n) relationship. </a:t>
            </a:r>
            <a:r>
              <a:rPr lang="en-US" dirty="0" err="1"/>
              <a:t>MyClass</a:t>
            </a:r>
            <a:r>
              <a:rPr lang="en-US" dirty="0"/>
              <a:t> is </a:t>
            </a:r>
            <a:r>
              <a:rPr lang="en-US" i="1" dirty="0"/>
              <a:t>composed </a:t>
            </a:r>
            <a:r>
              <a:rPr lang="en-US" dirty="0"/>
              <a:t>of an Example object. </a:t>
            </a:r>
            <a:r>
              <a:rPr lang="en-US" dirty="0" err="1"/>
              <a:t>MyClass</a:t>
            </a:r>
            <a:r>
              <a:rPr lang="en-US" dirty="0"/>
              <a:t> </a:t>
            </a:r>
            <a:r>
              <a:rPr lang="en-US" i="1" dirty="0"/>
              <a:t>has-an </a:t>
            </a:r>
            <a:r>
              <a:rPr lang="en-US" dirty="0"/>
              <a:t>Example object.</a:t>
            </a:r>
            <a:endParaRPr dirty="0"/>
          </a:p>
          <a:p>
            <a:pPr marL="342900" lvl="0" indent="-342900" algn="l" rtl="0">
              <a:spcBef>
                <a:spcPts val="560"/>
              </a:spcBef>
              <a:spcAft>
                <a:spcPts val="0"/>
              </a:spcAft>
              <a:buSzPts val="2800"/>
              <a:buChar char="•"/>
            </a:pPr>
            <a:r>
              <a:rPr lang="en-US" dirty="0"/>
              <a:t>Inheritance (</a:t>
            </a:r>
            <a:r>
              <a:rPr lang="en-US" dirty="0">
                <a:latin typeface="Courier New"/>
                <a:ea typeface="Courier New"/>
                <a:cs typeface="Courier New"/>
                <a:sym typeface="Courier New"/>
              </a:rPr>
              <a:t>extends</a:t>
            </a:r>
            <a:r>
              <a:rPr lang="en-US" dirty="0"/>
              <a:t> or </a:t>
            </a:r>
            <a:r>
              <a:rPr lang="en-US" dirty="0">
                <a:latin typeface="Courier New"/>
                <a:ea typeface="Courier New"/>
                <a:cs typeface="Courier New"/>
                <a:sym typeface="Courier New"/>
              </a:rPr>
              <a:t>implements</a:t>
            </a:r>
            <a:r>
              <a:rPr lang="en-US" dirty="0"/>
              <a:t> keywords) creates an is-a(n) relationship.</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4336-04E2-4AFC-9897-D83DADB5425C}"/>
              </a:ext>
            </a:extLst>
          </p:cNvPr>
          <p:cNvSpPr>
            <a:spLocks noGrp="1"/>
          </p:cNvSpPr>
          <p:nvPr>
            <p:ph type="title"/>
          </p:nvPr>
        </p:nvSpPr>
        <p:spPr/>
        <p:txBody>
          <a:bodyPr/>
          <a:lstStyle/>
          <a:p>
            <a:r>
              <a:rPr lang="en-US" dirty="0"/>
              <a:t>HAS-A</a:t>
            </a:r>
          </a:p>
        </p:txBody>
      </p:sp>
      <p:sp>
        <p:nvSpPr>
          <p:cNvPr id="4" name="Slide Number Placeholder 3">
            <a:extLst>
              <a:ext uri="{FF2B5EF4-FFF2-40B4-BE49-F238E27FC236}">
                <a16:creationId xmlns:a16="http://schemas.microsoft.com/office/drawing/2014/main" id="{7DC8C110-A0A2-4B3F-BAB0-293E9AFF613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D4E31841-2599-477F-83E9-72F7673005C1}"/>
              </a:ext>
            </a:extLst>
          </p:cNvPr>
          <p:cNvSpPr txBox="1">
            <a:spLocks noGrp="1"/>
          </p:cNvSpPr>
          <p:nvPr>
            <p:ph type="body" idx="1"/>
          </p:nvPr>
        </p:nvSpPr>
        <p:spPr>
          <a:xfrm>
            <a:off x="380010" y="1471901"/>
            <a:ext cx="8385175" cy="4697989"/>
          </a:xfrm>
          <a:prstGeom prst="rect">
            <a:avLst/>
          </a:prstGeom>
          <a:solidFill>
            <a:schemeClr val="tx2"/>
          </a:solidFill>
          <a:ln>
            <a:solidFill>
              <a:schemeClr val="accent3"/>
            </a:solidFill>
          </a:ln>
        </p:spPr>
        <p:txBody>
          <a:bodyPr spcFirstLastPara="1" wrap="square" lIns="91425" tIns="45700" rIns="91425" bIns="45700" numCol="2" anchor="t" anchorCtr="0">
            <a:noAutofit/>
          </a:bodyPr>
          <a:lstStyle/>
          <a:p>
            <a:pPr marL="182880" lvl="1" indent="0" defTabSz="457200">
              <a:lnSpc>
                <a:spcPct val="150000"/>
              </a:lnSpc>
              <a:buNone/>
            </a:pPr>
            <a:r>
              <a:rPr lang="en-US" sz="1600" b="1" dirty="0"/>
              <a:t>public class</a:t>
            </a:r>
            <a:r>
              <a:rPr lang="en-US" sz="1600" dirty="0"/>
              <a:t> Collar {</a:t>
            </a:r>
          </a:p>
          <a:p>
            <a:pPr marL="182880" lvl="1" indent="0" defTabSz="457200">
              <a:lnSpc>
                <a:spcPct val="90000"/>
              </a:lnSpc>
              <a:buNone/>
            </a:pPr>
            <a:r>
              <a:rPr lang="en-US" sz="1600" dirty="0"/>
              <a:t>	String color = “orange”;</a:t>
            </a:r>
          </a:p>
          <a:p>
            <a:pPr marL="182880" lvl="1" indent="0" defTabSz="457200">
              <a:lnSpc>
                <a:spcPct val="150000"/>
              </a:lnSpc>
              <a:buNone/>
            </a:pPr>
            <a:r>
              <a:rPr lang="en-US" sz="1600" dirty="0"/>
              <a:t>}</a:t>
            </a:r>
          </a:p>
          <a:p>
            <a:pPr marL="182880" lvl="1" indent="0" algn="l" defTabSz="457200" rtl="0">
              <a:lnSpc>
                <a:spcPct val="90000"/>
              </a:lnSpc>
              <a:spcBef>
                <a:spcPts val="480"/>
              </a:spcBef>
              <a:spcAft>
                <a:spcPts val="0"/>
              </a:spcAft>
              <a:buSzPts val="2400"/>
              <a:buNone/>
            </a:pPr>
            <a:r>
              <a:rPr lang="en-US" sz="1600" b="1" dirty="0"/>
              <a:t>public class</a:t>
            </a:r>
            <a:r>
              <a:rPr lang="en-US" sz="1600" dirty="0"/>
              <a:t> Dog {</a:t>
            </a:r>
          </a:p>
          <a:p>
            <a:pPr marL="182880" lvl="1" indent="0" algn="l" defTabSz="457200" rtl="0">
              <a:lnSpc>
                <a:spcPct val="90000"/>
              </a:lnSpc>
              <a:spcBef>
                <a:spcPts val="480"/>
              </a:spcBef>
              <a:spcAft>
                <a:spcPts val="0"/>
              </a:spcAft>
              <a:buSzPts val="2400"/>
              <a:buNone/>
            </a:pPr>
            <a:r>
              <a:rPr lang="en-US" sz="1600" dirty="0"/>
              <a:t>	//instance variable- state of a Dog object </a:t>
            </a:r>
          </a:p>
          <a:p>
            <a:pPr marL="182880" lvl="1" indent="0" algn="l" defTabSz="457200" rtl="0">
              <a:lnSpc>
                <a:spcPct val="90000"/>
              </a:lnSpc>
              <a:spcBef>
                <a:spcPts val="480"/>
              </a:spcBef>
              <a:spcAft>
                <a:spcPts val="0"/>
              </a:spcAft>
              <a:buSzPts val="2400"/>
              <a:buNone/>
            </a:pPr>
            <a:r>
              <a:rPr lang="en-US" sz="1600" dirty="0"/>
              <a:t>	</a:t>
            </a:r>
            <a:r>
              <a:rPr lang="en-US" sz="1600" b="1" dirty="0"/>
              <a:t>public double</a:t>
            </a:r>
            <a:r>
              <a:rPr lang="en-US" sz="1600" dirty="0"/>
              <a:t> size = 6.5; </a:t>
            </a:r>
          </a:p>
          <a:p>
            <a:pPr marL="182880" lvl="1" indent="0" algn="l" defTabSz="457200" rtl="0">
              <a:lnSpc>
                <a:spcPct val="90000"/>
              </a:lnSpc>
              <a:spcBef>
                <a:spcPts val="480"/>
              </a:spcBef>
              <a:spcAft>
                <a:spcPts val="0"/>
              </a:spcAft>
              <a:buSzPts val="2400"/>
              <a:buNone/>
            </a:pPr>
            <a:r>
              <a:rPr lang="en-US" sz="1600" dirty="0"/>
              <a:t>	</a:t>
            </a:r>
            <a:r>
              <a:rPr lang="en-US" sz="1600" b="1" dirty="0"/>
              <a:t>public</a:t>
            </a:r>
            <a:r>
              <a:rPr lang="en-US" sz="1600" dirty="0"/>
              <a:t> Collar </a:t>
            </a:r>
            <a:r>
              <a:rPr lang="en-US" sz="1600" dirty="0" err="1"/>
              <a:t>collar</a:t>
            </a:r>
            <a:r>
              <a:rPr lang="en-US" sz="1600" dirty="0"/>
              <a:t> = new Collar();</a:t>
            </a:r>
          </a:p>
          <a:p>
            <a:pPr marL="182880" lvl="1" indent="0" algn="l" defTabSz="457200" rtl="0">
              <a:lnSpc>
                <a:spcPct val="150000"/>
              </a:lnSpc>
              <a:spcBef>
                <a:spcPts val="480"/>
              </a:spcBef>
              <a:spcAft>
                <a:spcPts val="0"/>
              </a:spcAft>
              <a:buSzPts val="2400"/>
              <a:buNone/>
            </a:pPr>
            <a:r>
              <a:rPr lang="en-US" sz="1600" dirty="0"/>
              <a:t>}</a:t>
            </a:r>
          </a:p>
          <a:p>
            <a:pPr marL="182880" lvl="1" indent="0" defTabSz="457200">
              <a:lnSpc>
                <a:spcPct val="150000"/>
              </a:lnSpc>
              <a:buNone/>
            </a:pPr>
            <a:r>
              <a:rPr lang="en-US" sz="1600" b="1" dirty="0"/>
              <a:t>public class</a:t>
            </a:r>
            <a:r>
              <a:rPr lang="en-US" sz="1600" dirty="0"/>
              <a:t> </a:t>
            </a:r>
            <a:r>
              <a:rPr lang="en-US" sz="1600" dirty="0" err="1"/>
              <a:t>ProgramExecution</a:t>
            </a:r>
            <a:r>
              <a:rPr lang="en-US" sz="1600" dirty="0"/>
              <a:t> {</a:t>
            </a:r>
          </a:p>
          <a:p>
            <a:pPr marL="182880" lvl="1" indent="0" defTabSz="457200">
              <a:lnSpc>
                <a:spcPct val="90000"/>
              </a:lnSpc>
              <a:buNone/>
            </a:pPr>
            <a:r>
              <a:rPr lang="en-US" sz="1600" dirty="0"/>
              <a:t>	</a:t>
            </a:r>
            <a:r>
              <a:rPr lang="en-US" sz="1600" b="1" dirty="0"/>
              <a:t>public static void</a:t>
            </a:r>
            <a:r>
              <a:rPr lang="en-US" sz="1600" dirty="0"/>
              <a:t> main(String[] </a:t>
            </a:r>
            <a:r>
              <a:rPr lang="en-US" sz="1600" dirty="0" err="1"/>
              <a:t>args</a:t>
            </a:r>
            <a:r>
              <a:rPr lang="en-US" sz="1600" dirty="0"/>
              <a:t>){</a:t>
            </a:r>
          </a:p>
          <a:p>
            <a:pPr marL="182880" lvl="1" indent="0" defTabSz="457200">
              <a:lnSpc>
                <a:spcPct val="90000"/>
              </a:lnSpc>
              <a:buNone/>
            </a:pPr>
            <a:r>
              <a:rPr lang="en-US" sz="1600" dirty="0"/>
              <a:t>		Dog </a:t>
            </a:r>
            <a:r>
              <a:rPr lang="en-US" sz="1600" dirty="0" err="1"/>
              <a:t>dog</a:t>
            </a:r>
            <a:r>
              <a:rPr lang="en-US" sz="1600" dirty="0"/>
              <a:t> = </a:t>
            </a:r>
            <a:r>
              <a:rPr lang="en-US" sz="1600" b="1" dirty="0"/>
              <a:t>new</a:t>
            </a:r>
            <a:r>
              <a:rPr lang="en-US" sz="1600" dirty="0"/>
              <a:t> Dog();</a:t>
            </a:r>
          </a:p>
          <a:p>
            <a:pPr marL="182880" lvl="1" indent="0" defTabSz="457200">
              <a:lnSpc>
                <a:spcPct val="90000"/>
              </a:lnSpc>
              <a:buNone/>
            </a:pPr>
            <a:r>
              <a:rPr lang="en-US" sz="1600" dirty="0"/>
              <a:t>	}</a:t>
            </a:r>
          </a:p>
          <a:p>
            <a:pPr marL="182880" lvl="1" indent="0" defTabSz="457200">
              <a:lnSpc>
                <a:spcPct val="90000"/>
              </a:lnSpc>
              <a:buNone/>
            </a:pPr>
            <a:r>
              <a:rPr lang="en-US" sz="1600" dirty="0"/>
              <a:t>}</a:t>
            </a:r>
          </a:p>
          <a:p>
            <a:pPr marL="182880" lvl="1" indent="0" algn="l" defTabSz="457200" rtl="0">
              <a:lnSpc>
                <a:spcPct val="90000"/>
              </a:lnSpc>
              <a:spcBef>
                <a:spcPts val="480"/>
              </a:spcBef>
              <a:spcAft>
                <a:spcPts val="0"/>
              </a:spcAft>
              <a:buSzPts val="2400"/>
              <a:buNone/>
            </a:pPr>
            <a:endParaRPr lang="en-US" sz="1600" dirty="0"/>
          </a:p>
        </p:txBody>
      </p:sp>
      <p:grpSp>
        <p:nvGrpSpPr>
          <p:cNvPr id="12" name="Group 11">
            <a:extLst>
              <a:ext uri="{FF2B5EF4-FFF2-40B4-BE49-F238E27FC236}">
                <a16:creationId xmlns:a16="http://schemas.microsoft.com/office/drawing/2014/main" id="{FBF3C109-A128-4C03-90F0-6594C4F4C466}"/>
              </a:ext>
            </a:extLst>
          </p:cNvPr>
          <p:cNvGrpSpPr/>
          <p:nvPr/>
        </p:nvGrpSpPr>
        <p:grpSpPr>
          <a:xfrm>
            <a:off x="3500582" y="3109908"/>
            <a:ext cx="2555782" cy="2113290"/>
            <a:chOff x="3500582" y="3109908"/>
            <a:chExt cx="2555782" cy="2113290"/>
          </a:xfrm>
        </p:grpSpPr>
        <p:sp>
          <p:nvSpPr>
            <p:cNvPr id="10" name="Freeform: Shape 9">
              <a:extLst>
                <a:ext uri="{FF2B5EF4-FFF2-40B4-BE49-F238E27FC236}">
                  <a16:creationId xmlns:a16="http://schemas.microsoft.com/office/drawing/2014/main" id="{9DB9B8BE-3DCA-48C5-9039-513E1669BB2A}"/>
                </a:ext>
              </a:extLst>
            </p:cNvPr>
            <p:cNvSpPr/>
            <p:nvPr/>
          </p:nvSpPr>
          <p:spPr>
            <a:xfrm>
              <a:off x="3500582" y="3109908"/>
              <a:ext cx="2507964" cy="2113290"/>
            </a:xfrm>
            <a:custGeom>
              <a:avLst/>
              <a:gdLst>
                <a:gd name="connsiteX0" fmla="*/ 0 w 2507964"/>
                <a:gd name="connsiteY0" fmla="*/ 2016274 h 2113290"/>
                <a:gd name="connsiteX1" fmla="*/ 1182254 w 2507964"/>
                <a:gd name="connsiteY1" fmla="*/ 1905437 h 2113290"/>
                <a:gd name="connsiteX2" fmla="*/ 1570182 w 2507964"/>
                <a:gd name="connsiteY2" fmla="*/ 169001 h 2113290"/>
                <a:gd name="connsiteX3" fmla="*/ 2419927 w 2507964"/>
                <a:gd name="connsiteY3" fmla="*/ 58165 h 2113290"/>
                <a:gd name="connsiteX4" fmla="*/ 2438400 w 2507964"/>
                <a:gd name="connsiteY4" fmla="*/ 95110 h 211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64" h="2113290">
                  <a:moveTo>
                    <a:pt x="0" y="2016274"/>
                  </a:moveTo>
                  <a:cubicBezTo>
                    <a:pt x="460278" y="2114795"/>
                    <a:pt x="920557" y="2213316"/>
                    <a:pt x="1182254" y="1905437"/>
                  </a:cubicBezTo>
                  <a:cubicBezTo>
                    <a:pt x="1443951" y="1597558"/>
                    <a:pt x="1363903" y="476880"/>
                    <a:pt x="1570182" y="169001"/>
                  </a:cubicBezTo>
                  <a:cubicBezTo>
                    <a:pt x="1776461" y="-138878"/>
                    <a:pt x="2275224" y="70480"/>
                    <a:pt x="2419927" y="58165"/>
                  </a:cubicBezTo>
                  <a:cubicBezTo>
                    <a:pt x="2564630" y="45850"/>
                    <a:pt x="2501515" y="70480"/>
                    <a:pt x="2438400" y="951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Freeform: Shape 10">
              <a:extLst>
                <a:ext uri="{FF2B5EF4-FFF2-40B4-BE49-F238E27FC236}">
                  <a16:creationId xmlns:a16="http://schemas.microsoft.com/office/drawing/2014/main" id="{970DC4C1-08FB-4D95-8CF2-0BF7945AD470}"/>
                </a:ext>
              </a:extLst>
            </p:cNvPr>
            <p:cNvSpPr/>
            <p:nvPr/>
          </p:nvSpPr>
          <p:spPr>
            <a:xfrm rot="12941897">
              <a:off x="5960727" y="3124752"/>
              <a:ext cx="95637" cy="139002"/>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pic>
        <p:nvPicPr>
          <p:cNvPr id="13" name="Graphic 12" descr="Dog">
            <a:extLst>
              <a:ext uri="{FF2B5EF4-FFF2-40B4-BE49-F238E27FC236}">
                <a16:creationId xmlns:a16="http://schemas.microsoft.com/office/drawing/2014/main" id="{98B53EDA-ACE9-4A8D-AFF3-FCD0BC0052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7934" y="2764632"/>
            <a:ext cx="1898369" cy="1898369"/>
          </a:xfrm>
          <a:prstGeom prst="rect">
            <a:avLst/>
          </a:prstGeom>
        </p:spPr>
      </p:pic>
      <p:sp>
        <p:nvSpPr>
          <p:cNvPr id="15" name="Freeform: Shape 14">
            <a:extLst>
              <a:ext uri="{FF2B5EF4-FFF2-40B4-BE49-F238E27FC236}">
                <a16:creationId xmlns:a16="http://schemas.microsoft.com/office/drawing/2014/main" id="{E306A9FB-FF7A-4E7D-84CE-3D549583119F}"/>
              </a:ext>
            </a:extLst>
          </p:cNvPr>
          <p:cNvSpPr/>
          <p:nvPr/>
        </p:nvSpPr>
        <p:spPr>
          <a:xfrm>
            <a:off x="7303439" y="3359727"/>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7" name="Rectangle: Rounded Corners 16">
            <a:extLst>
              <a:ext uri="{FF2B5EF4-FFF2-40B4-BE49-F238E27FC236}">
                <a16:creationId xmlns:a16="http://schemas.microsoft.com/office/drawing/2014/main" id="{A26C66DC-C5C3-41AE-8945-0B4B304CFADA}"/>
              </a:ext>
            </a:extLst>
          </p:cNvPr>
          <p:cNvSpPr/>
          <p:nvPr/>
        </p:nvSpPr>
        <p:spPr>
          <a:xfrm>
            <a:off x="909336" y="3528291"/>
            <a:ext cx="3214255" cy="277091"/>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25497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A749-6AAD-4AA2-A705-C59E4692335C}"/>
              </a:ext>
            </a:extLst>
          </p:cNvPr>
          <p:cNvSpPr>
            <a:spLocks noGrp="1"/>
          </p:cNvSpPr>
          <p:nvPr>
            <p:ph type="title"/>
          </p:nvPr>
        </p:nvSpPr>
        <p:spPr/>
        <p:txBody>
          <a:bodyPr/>
          <a:lstStyle/>
          <a:p>
            <a:r>
              <a:rPr lang="en-US" dirty="0"/>
              <a:t>IS-A</a:t>
            </a:r>
          </a:p>
        </p:txBody>
      </p:sp>
      <p:sp>
        <p:nvSpPr>
          <p:cNvPr id="3" name="Text Placeholder 2">
            <a:extLst>
              <a:ext uri="{FF2B5EF4-FFF2-40B4-BE49-F238E27FC236}">
                <a16:creationId xmlns:a16="http://schemas.microsoft.com/office/drawing/2014/main" id="{64FBC598-91D3-474B-9E14-950225DC2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8A184B-03CF-4E8C-A33F-EB7CD79E7DC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7" name="Google Shape;219;p16">
            <a:extLst>
              <a:ext uri="{FF2B5EF4-FFF2-40B4-BE49-F238E27FC236}">
                <a16:creationId xmlns:a16="http://schemas.microsoft.com/office/drawing/2014/main" id="{D8C1425F-AC4E-4AE9-BA0B-320DBDEF6B57}"/>
              </a:ext>
            </a:extLst>
          </p:cNvPr>
          <p:cNvSpPr txBox="1">
            <a:spLocks/>
          </p:cNvSpPr>
          <p:nvPr/>
        </p:nvSpPr>
        <p:spPr>
          <a:xfrm>
            <a:off x="380010" y="1481446"/>
            <a:ext cx="8385175" cy="4978078"/>
          </a:xfrm>
          <a:prstGeom prst="rect">
            <a:avLst/>
          </a:prstGeom>
          <a:solidFill>
            <a:schemeClr val="tx2"/>
          </a:solidFill>
          <a:ln>
            <a:solidFill>
              <a:schemeClr val="accent3"/>
            </a:solidFill>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name = “Spot”;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r>
              <a:rPr kumimoji="0" lang="en-US" sz="1600" b="0" i="0" u="none" strike="noStrike" kern="0" cap="none" spc="0" normalizeH="0" baseline="0" noProof="0" dirty="0">
                <a:ln>
                  <a:noFill/>
                </a:ln>
                <a:solidFill>
                  <a:srgbClr val="F36A25"/>
                </a:solidFill>
                <a:effectLst/>
                <a:uLnTx/>
                <a:uFillTx/>
                <a:latin typeface="Courier New" panose="02070309020205020404" pitchFamily="49" charset="0"/>
                <a:cs typeface="Courier New" panose="02070309020205020404" pitchFamily="49" charset="0"/>
                <a:sym typeface="Arial"/>
              </a:rPr>
              <a:t>extends Animal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/*instance variable-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600" kern="0" dirty="0">
                <a:solidFill>
                  <a:srgbClr val="474C55"/>
                </a:solidFill>
                <a:latin typeface="Courier New" panose="02070309020205020404" pitchFamily="49" charset="0"/>
                <a:cs typeface="Courier New" panose="02070309020205020404" pitchFamily="49" charset="0"/>
              </a:rPr>
              <a:t>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state of a Dog object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collar</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ProgramExecution</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dog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dog2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pic>
        <p:nvPicPr>
          <p:cNvPr id="11" name="Graphic 10" descr="Dog">
            <a:extLst>
              <a:ext uri="{FF2B5EF4-FFF2-40B4-BE49-F238E27FC236}">
                <a16:creationId xmlns:a16="http://schemas.microsoft.com/office/drawing/2014/main" id="{E60A679F-9A2A-4186-85B9-1D6F877AF9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7142" y="1636335"/>
            <a:ext cx="1898369" cy="1898369"/>
          </a:xfrm>
          <a:prstGeom prst="rect">
            <a:avLst/>
          </a:prstGeom>
        </p:spPr>
      </p:pic>
      <p:sp>
        <p:nvSpPr>
          <p:cNvPr id="16" name="Freeform: Shape 15">
            <a:extLst>
              <a:ext uri="{FF2B5EF4-FFF2-40B4-BE49-F238E27FC236}">
                <a16:creationId xmlns:a16="http://schemas.microsoft.com/office/drawing/2014/main" id="{FDFC575C-4F70-4B79-9EBA-1A734F72B1EB}"/>
              </a:ext>
            </a:extLst>
          </p:cNvPr>
          <p:cNvSpPr/>
          <p:nvPr/>
        </p:nvSpPr>
        <p:spPr>
          <a:xfrm>
            <a:off x="7736610" y="2179320"/>
            <a:ext cx="325350" cy="228599"/>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pic>
        <p:nvPicPr>
          <p:cNvPr id="19" name="Graphic 18" descr="Dog">
            <a:extLst>
              <a:ext uri="{FF2B5EF4-FFF2-40B4-BE49-F238E27FC236}">
                <a16:creationId xmlns:a16="http://schemas.microsoft.com/office/drawing/2014/main" id="{55CF0F41-B3FE-4C01-B97D-249AF5BD61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8993" y="3960741"/>
            <a:ext cx="1898369" cy="1898369"/>
          </a:xfrm>
          <a:prstGeom prst="rect">
            <a:avLst/>
          </a:prstGeom>
        </p:spPr>
      </p:pic>
      <p:sp>
        <p:nvSpPr>
          <p:cNvPr id="18" name="Cloud 17">
            <a:extLst>
              <a:ext uri="{FF2B5EF4-FFF2-40B4-BE49-F238E27FC236}">
                <a16:creationId xmlns:a16="http://schemas.microsoft.com/office/drawing/2014/main" id="{63230A2C-44CC-4E2B-A411-A57A2FE8184B}"/>
              </a:ext>
            </a:extLst>
          </p:cNvPr>
          <p:cNvSpPr/>
          <p:nvPr/>
        </p:nvSpPr>
        <p:spPr>
          <a:xfrm>
            <a:off x="6250348" y="4075511"/>
            <a:ext cx="2245952" cy="1963557"/>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sp>
        <p:nvSpPr>
          <p:cNvPr id="20" name="Freeform: Shape 19">
            <a:extLst>
              <a:ext uri="{FF2B5EF4-FFF2-40B4-BE49-F238E27FC236}">
                <a16:creationId xmlns:a16="http://schemas.microsoft.com/office/drawing/2014/main" id="{0F59D507-91D5-4805-8A55-498BEE753C34}"/>
              </a:ext>
            </a:extLst>
          </p:cNvPr>
          <p:cNvSpPr/>
          <p:nvPr/>
        </p:nvSpPr>
        <p:spPr>
          <a:xfrm>
            <a:off x="7616878" y="4555836"/>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cxnSp>
        <p:nvCxnSpPr>
          <p:cNvPr id="21" name="Straight Arrow Connector 20">
            <a:extLst>
              <a:ext uri="{FF2B5EF4-FFF2-40B4-BE49-F238E27FC236}">
                <a16:creationId xmlns:a16="http://schemas.microsoft.com/office/drawing/2014/main" id="{37F67BD0-00A9-44F2-A092-DF4397A721D2}"/>
              </a:ext>
            </a:extLst>
          </p:cNvPr>
          <p:cNvCxnSpPr>
            <a:cxnSpLocks/>
          </p:cNvCxnSpPr>
          <p:nvPr/>
        </p:nvCxnSpPr>
        <p:spPr>
          <a:xfrm flipV="1">
            <a:off x="4060272" y="5525740"/>
            <a:ext cx="2245952" cy="16199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loud 24">
            <a:extLst>
              <a:ext uri="{FF2B5EF4-FFF2-40B4-BE49-F238E27FC236}">
                <a16:creationId xmlns:a16="http://schemas.microsoft.com/office/drawing/2014/main" id="{BAB245A7-6C07-4681-95D1-0C3390D8E7F8}"/>
              </a:ext>
            </a:extLst>
          </p:cNvPr>
          <p:cNvSpPr/>
          <p:nvPr/>
        </p:nvSpPr>
        <p:spPr>
          <a:xfrm>
            <a:off x="6220054" y="1455849"/>
            <a:ext cx="2543935" cy="250489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grpSp>
        <p:nvGrpSpPr>
          <p:cNvPr id="27" name="Group 26">
            <a:extLst>
              <a:ext uri="{FF2B5EF4-FFF2-40B4-BE49-F238E27FC236}">
                <a16:creationId xmlns:a16="http://schemas.microsoft.com/office/drawing/2014/main" id="{DAAA87D6-BE41-4BFA-BE9C-205F91562862}"/>
              </a:ext>
            </a:extLst>
          </p:cNvPr>
          <p:cNvGrpSpPr/>
          <p:nvPr/>
        </p:nvGrpSpPr>
        <p:grpSpPr>
          <a:xfrm>
            <a:off x="3261824" y="1537099"/>
            <a:ext cx="1701727" cy="1097282"/>
            <a:chOff x="3261824" y="1537099"/>
            <a:chExt cx="1701727" cy="1097282"/>
          </a:xfrm>
        </p:grpSpPr>
        <p:sp>
          <p:nvSpPr>
            <p:cNvPr id="17" name="Cloud 16">
              <a:extLst>
                <a:ext uri="{FF2B5EF4-FFF2-40B4-BE49-F238E27FC236}">
                  <a16:creationId xmlns:a16="http://schemas.microsoft.com/office/drawing/2014/main" id="{3239B21C-D3BC-4C08-BA21-0EE8CD4184C3}"/>
                </a:ext>
              </a:extLst>
            </p:cNvPr>
            <p:cNvSpPr/>
            <p:nvPr/>
          </p:nvSpPr>
          <p:spPr>
            <a:xfrm>
              <a:off x="3768280" y="1537099"/>
              <a:ext cx="1195271" cy="109728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Animal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objects</a:t>
              </a:r>
            </a:p>
          </p:txBody>
        </p:sp>
        <p:sp>
          <p:nvSpPr>
            <p:cNvPr id="26" name="TextBox 25">
              <a:extLst>
                <a:ext uri="{FF2B5EF4-FFF2-40B4-BE49-F238E27FC236}">
                  <a16:creationId xmlns:a16="http://schemas.microsoft.com/office/drawing/2014/main" id="{876EF019-1232-4F58-9098-262B28FE3A03}"/>
                </a:ext>
              </a:extLst>
            </p:cNvPr>
            <p:cNvSpPr txBox="1"/>
            <p:nvPr/>
          </p:nvSpPr>
          <p:spPr>
            <a:xfrm>
              <a:off x="3261824" y="1597578"/>
              <a:ext cx="6415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Key: </a:t>
              </a:r>
            </a:p>
          </p:txBody>
        </p:sp>
      </p:grpSp>
      <p:cxnSp>
        <p:nvCxnSpPr>
          <p:cNvPr id="22" name="Straight Arrow Connector 21">
            <a:extLst>
              <a:ext uri="{FF2B5EF4-FFF2-40B4-BE49-F238E27FC236}">
                <a16:creationId xmlns:a16="http://schemas.microsoft.com/office/drawing/2014/main" id="{230A16D6-DB12-4AB1-86BB-6B30D57F3528}"/>
              </a:ext>
            </a:extLst>
          </p:cNvPr>
          <p:cNvCxnSpPr>
            <a:cxnSpLocks/>
          </p:cNvCxnSpPr>
          <p:nvPr/>
        </p:nvCxnSpPr>
        <p:spPr>
          <a:xfrm flipV="1">
            <a:off x="4278385" y="3385744"/>
            <a:ext cx="2027839" cy="199081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16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6" grpId="0" animBg="1"/>
      <p:bldP spid="18" grpId="0" animBg="1"/>
      <p:bldP spid="20"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Relationships Define Structure</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organizing your code into classes, consider the relationship between the different parts. Those relationships will inform the structure of the classes themselves.</a:t>
            </a:r>
            <a:endParaRPr dirty="0"/>
          </a:p>
          <a:p>
            <a:pPr marL="342900" lvl="0" indent="-342900" algn="l" rtl="0">
              <a:lnSpc>
                <a:spcPct val="90000"/>
              </a:lnSpc>
              <a:spcBef>
                <a:spcPts val="560"/>
              </a:spcBef>
              <a:spcAft>
                <a:spcPts val="0"/>
              </a:spcAft>
              <a:buSzPts val="2800"/>
              <a:buChar char="•"/>
            </a:pPr>
            <a:r>
              <a:rPr lang="en-US" dirty="0"/>
              <a:t>If you’re simulating a car…</a:t>
            </a:r>
            <a:endParaRPr dirty="0"/>
          </a:p>
          <a:p>
            <a:pPr marL="742950" lvl="1" indent="-285750" algn="l" rtl="0">
              <a:lnSpc>
                <a:spcPct val="90000"/>
              </a:lnSpc>
              <a:spcBef>
                <a:spcPts val="480"/>
              </a:spcBef>
              <a:spcAft>
                <a:spcPts val="0"/>
              </a:spcAft>
              <a:buSzPts val="2400"/>
              <a:buChar char="–"/>
            </a:pPr>
            <a:r>
              <a:rPr lang="en-US" dirty="0"/>
              <a:t>Should the engine extend car, or should the car class contain an engine instance?</a:t>
            </a:r>
            <a:endParaRPr dirty="0"/>
          </a:p>
          <a:p>
            <a:pPr marL="742950" lvl="1" indent="-285750" algn="l" rtl="0">
              <a:lnSpc>
                <a:spcPct val="90000"/>
              </a:lnSpc>
              <a:spcBef>
                <a:spcPts val="480"/>
              </a:spcBef>
              <a:spcAft>
                <a:spcPts val="0"/>
              </a:spcAft>
              <a:buSzPts val="2400"/>
              <a:buChar char="–"/>
            </a:pPr>
            <a:r>
              <a:rPr lang="en-US" dirty="0"/>
              <a:t>Do the different car parts have common functions or properties that can be abstracted out? I.e. can those commonalities be moved into an abstract superclass or interface that they each inherit?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EC38-7ACF-42D7-900C-29D3ED36CE6A}"/>
              </a:ext>
            </a:extLst>
          </p:cNvPr>
          <p:cNvSpPr>
            <a:spLocks noGrp="1"/>
          </p:cNvSpPr>
          <p:nvPr>
            <p:ph type="title"/>
          </p:nvPr>
        </p:nvSpPr>
        <p:spPr/>
        <p:txBody>
          <a:bodyPr/>
          <a:lstStyle/>
          <a:p>
            <a:r>
              <a:rPr lang="en-US" dirty="0"/>
              <a:t>Contract</a:t>
            </a:r>
          </a:p>
        </p:txBody>
      </p:sp>
      <p:sp>
        <p:nvSpPr>
          <p:cNvPr id="3" name="Text Placeholder 2">
            <a:extLst>
              <a:ext uri="{FF2B5EF4-FFF2-40B4-BE49-F238E27FC236}">
                <a16:creationId xmlns:a16="http://schemas.microsoft.com/office/drawing/2014/main" id="{8BF6CD03-02F1-42B1-9BF5-8E4B12DF1EEB}"/>
              </a:ext>
            </a:extLst>
          </p:cNvPr>
          <p:cNvSpPr>
            <a:spLocks noGrp="1"/>
          </p:cNvSpPr>
          <p:nvPr>
            <p:ph type="body" idx="1"/>
          </p:nvPr>
        </p:nvSpPr>
        <p:spPr/>
        <p:txBody>
          <a:bodyPr anchor="ctr"/>
          <a:lstStyle/>
          <a:p>
            <a:r>
              <a:rPr lang="en-US" dirty="0"/>
              <a:t>A superclass essentially guarantees that all subclasses will have certain behaviors – those that are defined in the super class</a:t>
            </a:r>
          </a:p>
          <a:p>
            <a:pPr marL="50800" indent="0">
              <a:buNone/>
            </a:pPr>
            <a:endParaRPr lang="en-US" dirty="0"/>
          </a:p>
          <a:p>
            <a:r>
              <a:rPr lang="en-US" dirty="0"/>
              <a:t>Therefore, it defines a contract between extending classes and all other classes. </a:t>
            </a:r>
          </a:p>
          <a:p>
            <a:endParaRPr lang="en-US" dirty="0"/>
          </a:p>
        </p:txBody>
      </p:sp>
      <p:sp>
        <p:nvSpPr>
          <p:cNvPr id="4" name="Slide Number Placeholder 3">
            <a:extLst>
              <a:ext uri="{FF2B5EF4-FFF2-40B4-BE49-F238E27FC236}">
                <a16:creationId xmlns:a16="http://schemas.microsoft.com/office/drawing/2014/main" id="{2AC28ED9-3E51-4BE2-9A88-DC6D395D9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40566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Encapsulation (Review)</a:t>
            </a:r>
            <a:endParaRPr dirty="0"/>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a:t>
            </a:r>
            <a:endParaRPr dirty="0"/>
          </a:p>
          <a:p>
            <a:pPr marL="1143000" lvl="2" indent="-228600" algn="l" rtl="0">
              <a:spcBef>
                <a:spcPts val="400"/>
              </a:spcBef>
              <a:spcAft>
                <a:spcPts val="0"/>
              </a:spcAft>
              <a:buSzPts val="2000"/>
              <a:buChar char="•"/>
            </a:pPr>
            <a:r>
              <a:rPr lang="en-US" dirty="0"/>
              <a:t>Getters and Setters / Accessors and Mutators</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private 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int </a:t>
            </a:r>
            <a:r>
              <a:rPr lang="en-US" sz="1800" dirty="0" err="1">
                <a:latin typeface="Courier New"/>
                <a:ea typeface="Courier New"/>
                <a:cs typeface="Courier New"/>
                <a:sym typeface="Courier New"/>
              </a:rPr>
              <a:t>getSomeVar</a:t>
            </a:r>
            <a:r>
              <a:rPr lang="en-US" sz="1800" dirty="0">
                <a:latin typeface="Courier New"/>
                <a:ea typeface="Courier New"/>
                <a:cs typeface="Courier New"/>
                <a:sym typeface="Courier New"/>
              </a:rPr>
              <a:t>() { return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void </a:t>
            </a:r>
            <a:r>
              <a:rPr lang="en-US" sz="1800" dirty="0" err="1">
                <a:latin typeface="Courier New"/>
                <a:ea typeface="Courier New"/>
                <a:cs typeface="Courier New"/>
                <a:sym typeface="Courier New"/>
              </a:rPr>
              <a:t>setSomeVar</a:t>
            </a:r>
            <a:r>
              <a:rPr lang="en-US" sz="1800" dirty="0">
                <a:latin typeface="Courier New"/>
                <a:ea typeface="Courier New"/>
                <a:cs typeface="Courier New"/>
                <a:sym typeface="Courier New"/>
              </a:rPr>
              <a:t>(int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this.someVar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1143000" lvl="2" indent="-228600" algn="l" rtl="0">
              <a:spcBef>
                <a:spcPts val="400"/>
              </a:spcBef>
              <a:spcAft>
                <a:spcPts val="0"/>
              </a:spcAft>
              <a:buSzPts val="2000"/>
              <a:buChar char="•"/>
            </a:pPr>
            <a:r>
              <a:rPr lang="en-US" dirty="0">
                <a:latin typeface="Arial"/>
                <a:ea typeface="Arial"/>
                <a:cs typeface="Arial"/>
                <a:sym typeface="Arial"/>
              </a:rPr>
              <a:t>Capitalization and naming of getters/setters is important.</a:t>
            </a:r>
            <a:endParaRPr dirty="0"/>
          </a:p>
          <a:p>
            <a:pPr marL="1143000" lvl="2" indent="-228600" algn="l" rtl="0">
              <a:spcBef>
                <a:spcPts val="400"/>
              </a:spcBef>
              <a:spcAft>
                <a:spcPts val="0"/>
              </a:spcAft>
              <a:buSzPts val="2000"/>
              <a:buChar char="•"/>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u="sng" dirty="0"/>
              <a:t>Protected*</a:t>
            </a:r>
            <a:r>
              <a:rPr lang="en-US" b="1" dirty="0"/>
              <a:t>:</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7"/>
            <a:ext cx="3590405" cy="16716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protected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data;</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
        <p:nvSpPr>
          <p:cNvPr id="6" name="TextBox 5">
            <a:extLst>
              <a:ext uri="{FF2B5EF4-FFF2-40B4-BE49-F238E27FC236}">
                <a16:creationId xmlns:a16="http://schemas.microsoft.com/office/drawing/2014/main" id="{7A312C36-F4D7-411E-A75D-DD61557F8CC4}"/>
              </a:ext>
            </a:extLst>
          </p:cNvPr>
          <p:cNvSpPr txBox="1"/>
          <p:nvPr/>
        </p:nvSpPr>
        <p:spPr>
          <a:xfrm>
            <a:off x="4099034" y="1498235"/>
            <a:ext cx="4867412" cy="223061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Simulator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Parent p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Parent();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p.data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lang="en-US" sz="1400" kern="0" dirty="0">
              <a:solidFill>
                <a:srgbClr val="000000"/>
              </a:solidFill>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Child c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Child();</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c.data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9" name="Google Shape;219;p16">
            <a:extLst>
              <a:ext uri="{FF2B5EF4-FFF2-40B4-BE49-F238E27FC236}">
                <a16:creationId xmlns:a16="http://schemas.microsoft.com/office/drawing/2014/main" id="{E0A260E1-4EBC-4CFD-8904-318C62207F22}"/>
              </a:ext>
            </a:extLst>
          </p:cNvPr>
          <p:cNvSpPr txBox="1">
            <a:spLocks/>
          </p:cNvSpPr>
          <p:nvPr/>
        </p:nvSpPr>
        <p:spPr>
          <a:xfrm>
            <a:off x="220718" y="3911899"/>
            <a:ext cx="4209392" cy="263437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two;</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Child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extends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Child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err="1">
                <a:solidFill>
                  <a:srgbClr val="474C55"/>
                </a:solidFill>
                <a:latin typeface="Courier New" panose="02070309020205020404" pitchFamily="49" charset="0"/>
                <a:cs typeface="Courier New" panose="02070309020205020404" pitchFamily="49" charset="0"/>
              </a:rPr>
              <a:t>this</a:t>
            </a:r>
            <a:r>
              <a:rPr lang="en-US" sz="1400" kern="0" dirty="0" err="1">
                <a:solidFill>
                  <a:srgbClr val="474C55"/>
                </a:solidFill>
                <a:latin typeface="Courier New" panose="02070309020205020404" pitchFamily="49" charset="0"/>
                <a:cs typeface="Courier New" panose="02070309020205020404" pitchFamily="49" charset="0"/>
              </a:rPr>
              <a:t>.data</a:t>
            </a:r>
            <a:r>
              <a:rPr lang="en-US" sz="1400" kern="0" dirty="0">
                <a:solidFill>
                  <a:srgbClr val="474C55"/>
                </a:solidFill>
                <a:latin typeface="Courier New" panose="02070309020205020404" pitchFamily="49" charset="0"/>
                <a:cs typeface="Courier New" panose="02070309020205020404" pitchFamily="49" charset="0"/>
              </a:rPr>
              <a:t>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void</a:t>
            </a:r>
            <a:r>
              <a:rPr lang="en-US" sz="1400" kern="0" dirty="0">
                <a:solidFill>
                  <a:srgbClr val="474C55"/>
                </a:solidFill>
                <a:latin typeface="Courier New" panose="02070309020205020404" pitchFamily="49" charset="0"/>
                <a:cs typeface="Courier New" panose="02070309020205020404" pitchFamily="49" charset="0"/>
              </a:rPr>
              <a:t> method()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Parent p = </a:t>
            </a:r>
            <a:r>
              <a:rPr lang="en-US" sz="1400" b="1" kern="0" dirty="0">
                <a:solidFill>
                  <a:srgbClr val="474C55"/>
                </a:solidFill>
                <a:latin typeface="Courier New" panose="02070309020205020404" pitchFamily="49" charset="0"/>
                <a:cs typeface="Courier New" panose="02070309020205020404" pitchFamily="49" charset="0"/>
              </a:rPr>
              <a:t>new</a:t>
            </a:r>
            <a:r>
              <a:rPr lang="en-US" sz="1400" kern="0" dirty="0">
                <a:solidFill>
                  <a:srgbClr val="474C55"/>
                </a:solidFill>
                <a:latin typeface="Courier New" panose="02070309020205020404" pitchFamily="49" charset="0"/>
                <a:cs typeface="Courier New" panose="02070309020205020404" pitchFamily="49" charset="0"/>
              </a:rPr>
              <a:t> Parent();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strike="sngStrike" kern="0" dirty="0" err="1">
                <a:solidFill>
                  <a:srgbClr val="474C55"/>
                </a:solidFill>
                <a:latin typeface="Courier New" panose="02070309020205020404" pitchFamily="49" charset="0"/>
                <a:cs typeface="Courier New" panose="02070309020205020404" pitchFamily="49" charset="0"/>
              </a:rPr>
              <a:t>p.data</a:t>
            </a:r>
            <a:r>
              <a:rPr lang="en-US" sz="1400" strike="sngStrike" kern="0" dirty="0">
                <a:solidFill>
                  <a:srgbClr val="474C55"/>
                </a:solidFill>
                <a:latin typeface="Courier New" panose="02070309020205020404" pitchFamily="49" charset="0"/>
                <a:cs typeface="Courier New" panose="02070309020205020404" pitchFamily="49" charset="0"/>
              </a:rPr>
              <a:t> = 10</a:t>
            </a:r>
            <a:r>
              <a:rPr lang="en-US" sz="1400" kern="0" dirty="0">
                <a:solidFill>
                  <a:srgbClr val="474C55"/>
                </a:solidFill>
                <a:latin typeface="Courier New" panose="02070309020205020404" pitchFamily="49" charset="0"/>
                <a:cs typeface="Courier New" panose="02070309020205020404" pitchFamily="49" charset="0"/>
              </a:rPr>
              <a:t>;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5">
                                            <p:txEl>
                                              <p:pRg st="2" end="2"/>
                                            </p:txEl>
                                          </p:spTgt>
                                        </p:tgtEl>
                                        <p:attrNameLst>
                                          <p:attrName>style.fontWeight</p:attrName>
                                        </p:attrNameLst>
                                      </p:cBhvr>
                                      <p:to>
                                        <p:strVal val="bold"/>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 Modifier - Protected</a:t>
            </a:r>
            <a:endParaRPr dirty="0"/>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a:t>
            </a:r>
            <a:r>
              <a:rPr lang="en-US" dirty="0">
                <a:latin typeface="Courier New" panose="02070309020205020404" pitchFamily="49" charset="0"/>
                <a:cs typeface="Courier New" panose="02070309020205020404" pitchFamily="49" charset="0"/>
              </a:rPr>
              <a:t>Protected</a:t>
            </a:r>
            <a:r>
              <a:rPr lang="en-US" dirty="0"/>
              <a:t> access modifier allows data to be accessed within a child class even if it resides in a separate package.</a:t>
            </a:r>
          </a:p>
          <a:p>
            <a:pPr lvl="1" indent="-342900">
              <a:spcBef>
                <a:spcPts val="0"/>
              </a:spcBef>
              <a:buSzPts val="2800"/>
              <a:buChar char="•"/>
            </a:pPr>
            <a:r>
              <a:rPr lang="en-US" dirty="0"/>
              <a:t>The protected fields are NOT accessible directly from the child class within an external class (it is only visible  within the child class)</a:t>
            </a:r>
          </a:p>
          <a:p>
            <a:pPr lvl="1" indent="-342900">
              <a:spcBef>
                <a:spcPts val="0"/>
              </a:spcBef>
              <a:buSzPts val="2800"/>
              <a:buChar char="•"/>
            </a:pPr>
            <a:r>
              <a:rPr lang="en-US" dirty="0"/>
              <a:t>The protected fields are NOT accessible directly from the parent class, even from within the child class.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37157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i="1" dirty="0"/>
              <a:t>Poly</a:t>
            </a:r>
            <a:r>
              <a:rPr lang="en-US" dirty="0"/>
              <a:t>: many, </a:t>
            </a:r>
            <a:r>
              <a:rPr lang="en-US" i="1" dirty="0"/>
              <a:t>morph</a:t>
            </a:r>
            <a:r>
              <a:rPr lang="en-US" dirty="0"/>
              <a:t>: form</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The ability for Java to take advantage of the difference between a </a:t>
            </a:r>
            <a:r>
              <a:rPr lang="en-US" i="1" dirty="0"/>
              <a:t>reference variable</a:t>
            </a:r>
            <a:r>
              <a:rPr lang="en-US" dirty="0"/>
              <a:t> and an </a:t>
            </a:r>
            <a:r>
              <a:rPr lang="en-US" i="1" dirty="0"/>
              <a:t>object in memory</a:t>
            </a:r>
            <a:r>
              <a:rPr lang="en-US" dirty="0"/>
              <a:t>, when the two are related by inheritance.</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An object’s type determines the behaviors it has, the reference variable type determines which behaviors can be accessed</a:t>
            </a:r>
          </a:p>
          <a:p>
            <a:pPr marL="342900" lvl="0" indent="-342900" algn="l" rtl="0">
              <a:lnSpc>
                <a:spcPct val="90000"/>
              </a:lnSpc>
              <a:spcBef>
                <a:spcPts val="560"/>
              </a:spcBef>
              <a:spcAft>
                <a:spcPts val="0"/>
              </a:spcAft>
              <a:buSzPts val="2800"/>
              <a:buChar char="•"/>
            </a:pPr>
            <a:endParaRPr lang="en-US"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17"/>
          <p:cNvSpPr txBox="1">
            <a:spLocks noGrp="1"/>
          </p:cNvSpPr>
          <p:nvPr>
            <p:ph type="body" idx="1"/>
          </p:nvPr>
        </p:nvSpPr>
        <p:spPr>
          <a:xfrm>
            <a:off x="827774" y="1626669"/>
            <a:ext cx="7584706" cy="433168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80000"/>
              </a:lnSpc>
              <a:spcBef>
                <a:spcPts val="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Dog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a:t>
            </a: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void</a:t>
            </a:r>
            <a:r>
              <a:rPr lang="en-US" sz="1750" dirty="0">
                <a:latin typeface="Courier New"/>
                <a:ea typeface="Courier New"/>
                <a:cs typeface="Courier New"/>
                <a:sym typeface="Courier New"/>
              </a:rPr>
              <a:t> bark()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Dalmatian </a:t>
            </a:r>
            <a:r>
              <a:rPr lang="en-US" sz="1750" b="1" dirty="0">
                <a:latin typeface="Courier New"/>
                <a:ea typeface="Courier New"/>
                <a:cs typeface="Courier New"/>
                <a:sym typeface="Courier New"/>
              </a:rPr>
              <a:t>extends</a:t>
            </a:r>
            <a:r>
              <a:rPr lang="en-US" sz="1750" dirty="0">
                <a:latin typeface="Courier New"/>
                <a:ea typeface="Courier New"/>
                <a:cs typeface="Courier New"/>
                <a:sym typeface="Courier New"/>
              </a:rPr>
              <a:t> Dog {</a:t>
            </a:r>
          </a:p>
          <a:p>
            <a:pPr marL="0" indent="0">
              <a:lnSpc>
                <a:spcPct val="80000"/>
              </a:lnSpc>
              <a:spcBef>
                <a:spcPts val="350"/>
              </a:spcBef>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void</a:t>
            </a:r>
            <a:r>
              <a:rPr lang="en-US" sz="1750" dirty="0">
                <a:latin typeface="Courier New"/>
                <a:ea typeface="Courier New"/>
                <a:cs typeface="Courier New"/>
                <a:sym typeface="Courier New"/>
              </a:rPr>
              <a:t> play() {}</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Simulator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static void</a:t>
            </a:r>
            <a:r>
              <a:rPr lang="en-US" sz="1750" dirty="0">
                <a:latin typeface="Courier New"/>
                <a:ea typeface="Courier New"/>
                <a:cs typeface="Courier New"/>
                <a:sym typeface="Courier New"/>
              </a:rPr>
              <a:t> main(String[] </a:t>
            </a:r>
            <a:r>
              <a:rPr lang="en-US" sz="1750" dirty="0" err="1">
                <a:latin typeface="Courier New"/>
                <a:ea typeface="Courier New"/>
                <a:cs typeface="Courier New"/>
                <a:sym typeface="Courier New"/>
              </a:rPr>
              <a:t>args</a:t>
            </a: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Dog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 = </a:t>
            </a:r>
            <a:r>
              <a:rPr lang="en-US" sz="1750" b="1" dirty="0">
                <a:latin typeface="Courier New"/>
                <a:ea typeface="Courier New"/>
                <a:cs typeface="Courier New"/>
                <a:sym typeface="Courier New"/>
              </a:rPr>
              <a:t>new</a:t>
            </a:r>
            <a:r>
              <a:rPr lang="en-US" sz="1750" dirty="0">
                <a:latin typeface="Courier New"/>
                <a:ea typeface="Courier New"/>
                <a:cs typeface="Courier New"/>
                <a:sym typeface="Courier New"/>
              </a:rPr>
              <a:t> Dalmatian();</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dirty="0" err="1">
                <a:latin typeface="Courier New"/>
                <a:ea typeface="Courier New"/>
                <a:cs typeface="Courier New"/>
                <a:sym typeface="Courier New"/>
              </a:rPr>
              <a:t>myDog.bark</a:t>
            </a: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((Dalmatian)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).play();</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 Used For?</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similar behaviors between two types of objects are properly abstracted into super classes/interfaces, polymorphism can be used to invoke shared behaviors across multiple types of objects at the same time.</a:t>
            </a:r>
          </a:p>
          <a:p>
            <a:pPr marL="342900" lvl="0" indent="-342900" algn="l" rtl="0">
              <a:spcBef>
                <a:spcPts val="0"/>
              </a:spcBef>
              <a:spcAft>
                <a:spcPts val="0"/>
              </a:spcAft>
              <a:buSzPts val="2800"/>
              <a:buChar char="•"/>
            </a:pPr>
            <a:endParaRPr lang="en-US" sz="2400" dirty="0"/>
          </a:p>
          <a:p>
            <a:pPr marL="342900" lvl="0" indent="-342900" algn="l" rtl="0">
              <a:spcBef>
                <a:spcPts val="0"/>
              </a:spcBef>
              <a:spcAft>
                <a:spcPts val="0"/>
              </a:spcAft>
              <a:buSzPts val="2800"/>
              <a:buChar char="•"/>
            </a:pPr>
            <a:r>
              <a:rPr lang="en-US" sz="2400" b="1" dirty="0"/>
              <a:t>Method Overriding </a:t>
            </a:r>
            <a:r>
              <a:rPr lang="en-US" sz="2400" dirty="0"/>
              <a:t>– Changing the implementation of an inherited behavior</a:t>
            </a:r>
          </a:p>
          <a:p>
            <a:pPr marL="342900" lvl="0" indent="-342900" algn="l" rtl="0">
              <a:spcBef>
                <a:spcPts val="0"/>
              </a:spcBef>
              <a:spcAft>
                <a:spcPts val="0"/>
              </a:spcAft>
              <a:buSzPts val="2800"/>
              <a:buChar char="•"/>
            </a:pPr>
            <a:r>
              <a:rPr lang="en-US" sz="2400" b="1" dirty="0"/>
              <a:t>Method Overloading </a:t>
            </a:r>
            <a:r>
              <a:rPr lang="en-US" sz="2400" dirty="0"/>
              <a:t>– Multiple implementations of a behavior, number or type of parameters</a:t>
            </a:r>
          </a:p>
          <a:p>
            <a:pPr marL="342900" lvl="0" indent="-342900" algn="l" rtl="0">
              <a:spcBef>
                <a:spcPts val="0"/>
              </a:spcBef>
              <a:spcAft>
                <a:spcPts val="0"/>
              </a:spcAft>
              <a:buSzPts val="2800"/>
              <a:buChar char="•"/>
            </a:pPr>
            <a:r>
              <a:rPr lang="en-US" sz="2400" b="1" dirty="0"/>
              <a:t>Covariance (Covariant Typing) </a:t>
            </a:r>
            <a:r>
              <a:rPr lang="en-US" sz="2400" dirty="0"/>
              <a:t>– Referencing an instance of a superclass using its subclass, or vice versa.</a:t>
            </a:r>
            <a:endParaRPr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Inheritance and its Uses</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Inheritance essentially copies </a:t>
            </a:r>
            <a:r>
              <a:rPr lang="en-US" i="1" dirty="0"/>
              <a:t>visible</a:t>
            </a:r>
            <a:r>
              <a:rPr lang="en-US" dirty="0"/>
              <a:t> variables and methods from a parent class into a child class</a:t>
            </a:r>
            <a:endParaRPr dirty="0"/>
          </a:p>
          <a:p>
            <a:pPr marL="342900" lvl="0" indent="-342900" algn="l" rtl="0">
              <a:spcBef>
                <a:spcPts val="560"/>
              </a:spcBef>
              <a:spcAft>
                <a:spcPts val="0"/>
              </a:spcAft>
              <a:buSzPts val="2800"/>
              <a:buChar char="•"/>
            </a:pPr>
            <a:r>
              <a:rPr lang="en-US" dirty="0"/>
              <a:t>Promotes code reuse, reduces duplication and redundancy.</a:t>
            </a:r>
            <a:endParaRPr dirty="0"/>
          </a:p>
          <a:p>
            <a:pPr marL="342900" lvl="0" indent="-342900" algn="l" rtl="0">
              <a:spcBef>
                <a:spcPts val="560"/>
              </a:spcBef>
              <a:spcAft>
                <a:spcPts val="0"/>
              </a:spcAft>
              <a:buSzPts val="2800"/>
              <a:buChar char="•"/>
            </a:pPr>
            <a:r>
              <a:rPr lang="en-US" dirty="0"/>
              <a:t>Enables polymorphism and code flexibility (more on this later)</a:t>
            </a:r>
            <a:endParaRPr dirty="0"/>
          </a:p>
          <a:p>
            <a:pPr marL="342900" lvl="0" indent="-342900" algn="l" rtl="0">
              <a:spcBef>
                <a:spcPts val="560"/>
              </a:spcBef>
              <a:spcAft>
                <a:spcPts val="0"/>
              </a:spcAft>
              <a:buSzPts val="2800"/>
              <a:buChar char="•"/>
            </a:pPr>
            <a:r>
              <a:rPr lang="en-US" dirty="0"/>
              <a:t>Structures classes into an understandable hierarchy.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50192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Overriding:</a:t>
            </a:r>
          </a:p>
          <a:p>
            <a:pPr marL="342900" lvl="0" indent="-342900" algn="l" rtl="0">
              <a:spcBef>
                <a:spcPts val="0"/>
              </a:spcBef>
              <a:spcAft>
                <a:spcPts val="0"/>
              </a:spcAft>
              <a:buSzPts val="2800"/>
              <a:buChar char="•"/>
            </a:pPr>
            <a:endParaRPr lang="en-US"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6" name="Google Shape;226;p17">
            <a:extLst>
              <a:ext uri="{FF2B5EF4-FFF2-40B4-BE49-F238E27FC236}">
                <a16:creationId xmlns:a16="http://schemas.microsoft.com/office/drawing/2014/main" id="{62D1C364-7881-4DB4-960C-91A7A7EB1DF6}"/>
              </a:ext>
            </a:extLst>
          </p:cNvPr>
          <p:cNvSpPr txBox="1">
            <a:spLocks/>
          </p:cNvSpPr>
          <p:nvPr/>
        </p:nvSpPr>
        <p:spPr>
          <a:xfrm>
            <a:off x="239086" y="2134620"/>
            <a:ext cx="8665827"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925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	public 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BlueHeeler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 fast!”);}</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Chihuahua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don’t eat much!”)}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GoldRetriever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 this class uses the same implementation as the Dog class</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8270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Overloading:</a:t>
            </a:r>
          </a:p>
          <a:p>
            <a:pPr marL="342900" lvl="0" indent="-342900" algn="l" rtl="0">
              <a:spcBef>
                <a:spcPts val="0"/>
              </a:spcBef>
              <a:spcAft>
                <a:spcPts val="0"/>
              </a:spcAft>
              <a:buSzPts val="2800"/>
              <a:buChar char="•"/>
            </a:pPr>
            <a:endParaRPr lang="en-US" sz="2400" dirty="0"/>
          </a:p>
          <a:p>
            <a:pPr marL="0" lvl="0" indent="0" algn="l" rtl="0">
              <a:spcBef>
                <a:spcPts val="0"/>
              </a:spcBef>
              <a:spcAft>
                <a:spcPts val="0"/>
              </a:spcAft>
              <a:buSzPts val="2800"/>
              <a:buNone/>
            </a:pPr>
            <a:endParaRPr lang="en-US" sz="16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7" name="Google Shape;226;p17">
            <a:extLst>
              <a:ext uri="{FF2B5EF4-FFF2-40B4-BE49-F238E27FC236}">
                <a16:creationId xmlns:a16="http://schemas.microsoft.com/office/drawing/2014/main" id="{A1C37EF7-5FE2-4D44-AD59-D5E2CDB966EC}"/>
              </a:ext>
            </a:extLst>
          </p:cNvPr>
          <p:cNvSpPr txBox="1">
            <a:spLocks/>
          </p:cNvSpPr>
          <p:nvPr/>
        </p:nvSpPr>
        <p:spPr>
          <a:xfrm>
            <a:off x="380010" y="2134620"/>
            <a:ext cx="8383980"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Creature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String name;</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 {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14177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a:t>
            </a:r>
            <a:endParaRPr dirty="0"/>
          </a:p>
        </p:txBody>
      </p:sp>
      <p:sp>
        <p:nvSpPr>
          <p:cNvPr id="240" name="Google Shape;240;p19"/>
          <p:cNvSpPr txBox="1">
            <a:spLocks noGrp="1"/>
          </p:cNvSpPr>
          <p:nvPr>
            <p:ph type="body" idx="1"/>
          </p:nvPr>
        </p:nvSpPr>
        <p:spPr>
          <a:xfrm>
            <a:off x="462013" y="1549667"/>
            <a:ext cx="8200723" cy="270328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170"/>
              <a:buChar char="•"/>
            </a:pPr>
            <a:r>
              <a:rPr lang="en-US" sz="2170" dirty="0"/>
              <a:t>Consider a video game…</a:t>
            </a:r>
            <a:endParaRPr dirty="0"/>
          </a:p>
          <a:p>
            <a:pPr marL="742950" lvl="1" indent="-285750" algn="l" rtl="0">
              <a:lnSpc>
                <a:spcPct val="80000"/>
              </a:lnSpc>
              <a:spcBef>
                <a:spcPts val="372"/>
              </a:spcBef>
              <a:spcAft>
                <a:spcPts val="0"/>
              </a:spcAft>
              <a:buSzPts val="1860"/>
              <a:buChar char="–"/>
            </a:pPr>
            <a:r>
              <a:rPr lang="en-US" sz="1860" dirty="0"/>
              <a:t>Non-Player Character object, Monster object, Player object</a:t>
            </a:r>
            <a:endParaRPr dirty="0"/>
          </a:p>
          <a:p>
            <a:pPr marL="742950" lvl="1" indent="-285750" algn="l" rtl="0">
              <a:lnSpc>
                <a:spcPct val="80000"/>
              </a:lnSpc>
              <a:spcBef>
                <a:spcPts val="372"/>
              </a:spcBef>
              <a:spcAft>
                <a:spcPts val="0"/>
              </a:spcAft>
              <a:buSzPts val="1860"/>
              <a:buChar char="–"/>
            </a:pPr>
            <a:r>
              <a:rPr lang="en-US" sz="1860" dirty="0"/>
              <a:t>All of these extend the abstract “Creature” class</a:t>
            </a:r>
            <a:endParaRPr dirty="0"/>
          </a:p>
          <a:p>
            <a:pPr marL="342900" lvl="0" indent="-342900" algn="l" rtl="0">
              <a:lnSpc>
                <a:spcPct val="80000"/>
              </a:lnSpc>
              <a:spcBef>
                <a:spcPts val="434"/>
              </a:spcBef>
              <a:spcAft>
                <a:spcPts val="0"/>
              </a:spcAft>
              <a:buSzPts val="2170"/>
              <a:buChar char="•"/>
            </a:pPr>
            <a:r>
              <a:rPr lang="en-US" sz="2170" dirty="0"/>
              <a:t>All of these objects might have a different behavior upon dying, but they all have a die() behavior. Shared behaviors go in the Creature class, which is inherited (and overridden) in the subclasses</a:t>
            </a:r>
            <a:endParaRPr dirty="0"/>
          </a:p>
          <a:p>
            <a:pPr marL="342900" lvl="0" indent="-342900" algn="l" rtl="0">
              <a:lnSpc>
                <a:spcPct val="80000"/>
              </a:lnSpc>
              <a:spcBef>
                <a:spcPts val="434"/>
              </a:spcBef>
              <a:spcAft>
                <a:spcPts val="0"/>
              </a:spcAft>
              <a:buSzPts val="2170"/>
              <a:buChar char="•"/>
            </a:pPr>
            <a:r>
              <a:rPr lang="en-US" sz="2170" dirty="0"/>
              <a:t>A </a:t>
            </a:r>
            <a:r>
              <a:rPr lang="en-US" sz="2170" dirty="0" err="1"/>
              <a:t>dealDamage</a:t>
            </a:r>
            <a:r>
              <a:rPr lang="en-US" sz="2170" dirty="0"/>
              <a:t>() method can now be written like this:</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2" name="Rectangle 1">
            <a:extLst>
              <a:ext uri="{FF2B5EF4-FFF2-40B4-BE49-F238E27FC236}">
                <a16:creationId xmlns:a16="http://schemas.microsoft.com/office/drawing/2014/main" id="{0C7E6BA3-20D5-44E9-B3B6-BC41C3943F33}"/>
              </a:ext>
            </a:extLst>
          </p:cNvPr>
          <p:cNvSpPr/>
          <p:nvPr/>
        </p:nvSpPr>
        <p:spPr>
          <a:xfrm>
            <a:off x="643961" y="4321176"/>
            <a:ext cx="7836826" cy="1974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02"/>
              </a:spcBef>
              <a:buSzPts val="1511"/>
            </a:pPr>
            <a:r>
              <a:rPr lang="en-US" b="1" dirty="0">
                <a:latin typeface="Courier New"/>
                <a:ea typeface="Courier New"/>
                <a:cs typeface="Courier New"/>
                <a:sym typeface="Courier New"/>
              </a:rPr>
              <a:t>public 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dealDamage</a:t>
            </a:r>
            <a:r>
              <a:rPr lang="en-US" dirty="0">
                <a:latin typeface="Courier New"/>
                <a:ea typeface="Courier New"/>
                <a:cs typeface="Courier New"/>
                <a:sym typeface="Courier New"/>
              </a:rPr>
              <a:t>(Creature target,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damage) {</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target.setHealth</a:t>
            </a:r>
            <a:r>
              <a:rPr lang="en-US" dirty="0">
                <a:latin typeface="Courier New"/>
                <a:ea typeface="Courier New"/>
                <a:cs typeface="Courier New"/>
                <a:sym typeface="Courier New"/>
              </a:rPr>
              <a:t>(</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 damage);</a:t>
            </a:r>
            <a:endParaRPr lang="en-US" dirty="0"/>
          </a:p>
          <a:p>
            <a:pPr lvl="0">
              <a:lnSpc>
                <a:spcPct val="80000"/>
              </a:lnSpc>
              <a:spcBef>
                <a:spcPts val="302"/>
              </a:spcBef>
              <a:buSzPts val="1511"/>
            </a:pPr>
            <a:endParaRPr lang="en-US" dirty="0">
              <a:latin typeface="Courier New"/>
              <a:ea typeface="Courier New"/>
              <a:cs typeface="Courier New"/>
              <a:sym typeface="Courier New"/>
            </a:endParaRPr>
          </a:p>
          <a:p>
            <a:pPr lvl="0">
              <a:lnSpc>
                <a:spcPct val="80000"/>
              </a:lnSpc>
              <a:spcBef>
                <a:spcPts val="302"/>
              </a:spcBef>
              <a:buSzPts val="1511"/>
            </a:pPr>
            <a:r>
              <a:rPr lang="en-US" dirty="0">
                <a:latin typeface="Courier New"/>
                <a:ea typeface="Courier New"/>
                <a:cs typeface="Courier New"/>
                <a:sym typeface="Courier New"/>
              </a:rPr>
              <a:t>	</a:t>
            </a:r>
            <a:r>
              <a:rPr lang="en-US" b="1" dirty="0">
                <a:latin typeface="Courier New"/>
                <a:ea typeface="Courier New"/>
                <a:cs typeface="Courier New"/>
                <a:sym typeface="Courier New"/>
              </a:rPr>
              <a:t>if</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&lt;= 0)</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target.die</a:t>
            </a:r>
            <a:r>
              <a:rPr lang="en-US" dirty="0">
                <a:latin typeface="Courier New"/>
                <a:ea typeface="Courier New"/>
                <a:cs typeface="Courier New"/>
                <a:sym typeface="Courier New"/>
              </a:rPr>
              <a:t>();</a:t>
            </a:r>
            <a:endParaRPr lang="en-US" dirty="0"/>
          </a:p>
          <a:p>
            <a:pPr lvl="0">
              <a:lnSpc>
                <a:spcPct val="80000"/>
              </a:lnSpc>
              <a:spcBef>
                <a:spcPts val="302"/>
              </a:spcBef>
              <a:buSzPts val="1511"/>
            </a:pPr>
            <a:r>
              <a:rPr lang="en-US" dirty="0">
                <a:latin typeface="Courier New"/>
                <a:ea typeface="Courier New"/>
                <a:cs typeface="Courier New"/>
                <a:sym typeface="Courier New"/>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Without Polymorphism…</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You would need to duplicate code for every possible case.</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Can’t have a broad </a:t>
            </a:r>
            <a:r>
              <a:rPr lang="en-US" dirty="0" err="1"/>
              <a:t>dealDamage</a:t>
            </a:r>
            <a:r>
              <a:rPr lang="en-US" dirty="0"/>
              <a:t>() method, you need…</a:t>
            </a:r>
            <a:endParaRPr dirty="0"/>
          </a:p>
          <a:p>
            <a:pPr marL="742950" lvl="1" indent="-285750" algn="l" rtl="0">
              <a:spcBef>
                <a:spcPts val="480"/>
              </a:spcBef>
              <a:spcAft>
                <a:spcPts val="0"/>
              </a:spcAft>
              <a:buSzPts val="2400"/>
              <a:buChar char="–"/>
            </a:pPr>
            <a:r>
              <a:rPr lang="en-US" dirty="0" err="1"/>
              <a:t>dealDamageToPlayer</a:t>
            </a:r>
            <a:r>
              <a:rPr lang="en-US" dirty="0"/>
              <a:t>(Player target, int damage)</a:t>
            </a:r>
            <a:endParaRPr dirty="0"/>
          </a:p>
          <a:p>
            <a:pPr marL="742950" lvl="1" indent="-285750" algn="l" rtl="0">
              <a:spcBef>
                <a:spcPts val="480"/>
              </a:spcBef>
              <a:spcAft>
                <a:spcPts val="0"/>
              </a:spcAft>
              <a:buSzPts val="2400"/>
              <a:buChar char="–"/>
            </a:pPr>
            <a:r>
              <a:rPr lang="en-US" dirty="0" err="1"/>
              <a:t>dealDamageToNPC</a:t>
            </a:r>
            <a:r>
              <a:rPr lang="en-US" dirty="0"/>
              <a:t>(NPC target , int damage)</a:t>
            </a:r>
            <a:endParaRPr dirty="0"/>
          </a:p>
          <a:p>
            <a:pPr marL="742950" lvl="1" indent="-285750" algn="l" rtl="0">
              <a:spcBef>
                <a:spcPts val="480"/>
              </a:spcBef>
              <a:spcAft>
                <a:spcPts val="0"/>
              </a:spcAft>
              <a:buSzPts val="2400"/>
              <a:buChar char="–"/>
            </a:pPr>
            <a:r>
              <a:rPr lang="en-US" dirty="0" err="1"/>
              <a:t>dealDamageToMonster</a:t>
            </a:r>
            <a:r>
              <a:rPr lang="en-US" dirty="0"/>
              <a:t>(Monster target , int damage)</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Method Overloading Preference</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overloading a method, there is a certain order of precedence for which method version is invoked:</a:t>
            </a:r>
          </a:p>
          <a:p>
            <a:pPr marL="0" lvl="0" indent="0" algn="l" rtl="0">
              <a:spcBef>
                <a:spcPts val="0"/>
              </a:spcBef>
              <a:spcAft>
                <a:spcPts val="0"/>
              </a:spcAft>
              <a:buSzPts val="2800"/>
              <a:buNone/>
            </a:pPr>
            <a:endParaRPr lang="en-US" sz="2400" dirty="0"/>
          </a:p>
          <a:p>
            <a:pPr lvl="0" indent="-457200" algn="l" rtl="0">
              <a:spcBef>
                <a:spcPts val="0"/>
              </a:spcBef>
              <a:spcAft>
                <a:spcPts val="0"/>
              </a:spcAft>
              <a:buSzPts val="2800"/>
              <a:buFont typeface="+mj-lt"/>
              <a:buAutoNum type="arabicPeriod"/>
            </a:pPr>
            <a:r>
              <a:rPr lang="en-US" sz="2400" dirty="0"/>
              <a:t>Exact datatype match</a:t>
            </a:r>
          </a:p>
          <a:p>
            <a:pPr lvl="0" indent="-457200" algn="l" rtl="0">
              <a:spcBef>
                <a:spcPts val="0"/>
              </a:spcBef>
              <a:spcAft>
                <a:spcPts val="0"/>
              </a:spcAft>
              <a:buSzPts val="2800"/>
              <a:buFont typeface="+mj-lt"/>
              <a:buAutoNum type="arabicPeriod"/>
            </a:pPr>
            <a:r>
              <a:rPr lang="en-US" sz="2400" dirty="0"/>
              <a:t>Implicit Casting (type conversion)</a:t>
            </a:r>
          </a:p>
          <a:p>
            <a:pPr lvl="0" indent="-457200" algn="l" rtl="0">
              <a:spcBef>
                <a:spcPts val="0"/>
              </a:spcBef>
              <a:spcAft>
                <a:spcPts val="0"/>
              </a:spcAft>
              <a:buSzPts val="2800"/>
              <a:buFont typeface="+mj-lt"/>
              <a:buAutoNum type="arabicPeriod"/>
            </a:pPr>
            <a:r>
              <a:rPr lang="en-US" sz="2400" dirty="0"/>
              <a:t>Boxing (auto-boxing or unboxing)</a:t>
            </a:r>
          </a:p>
          <a:p>
            <a:pPr lvl="0" indent="-457200" algn="l" rtl="0">
              <a:spcBef>
                <a:spcPts val="0"/>
              </a:spcBef>
              <a:spcAft>
                <a:spcPts val="0"/>
              </a:spcAft>
              <a:buSzPts val="2800"/>
              <a:buFont typeface="+mj-lt"/>
              <a:buAutoNum type="arabicPeriod"/>
            </a:pPr>
            <a:r>
              <a:rPr lang="en-US" sz="2400" dirty="0"/>
              <a:t>varargs…</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3131134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Abstract Classes and Methods</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buSzPts val="2590"/>
            </a:pPr>
            <a:r>
              <a:rPr lang="en-US" sz="2400" b="1" u="sng" dirty="0"/>
              <a:t>Abstract</a:t>
            </a:r>
            <a:r>
              <a:rPr lang="en-US" sz="2400" dirty="0"/>
              <a:t> </a:t>
            </a:r>
            <a:r>
              <a:rPr lang="en-US" sz="2400" i="1" dirty="0"/>
              <a:t>adjective</a:t>
            </a:r>
            <a:r>
              <a:rPr lang="en-US" sz="2400" dirty="0"/>
              <a:t> /</a:t>
            </a:r>
            <a:r>
              <a:rPr lang="en-US" sz="2400" dirty="0" err="1"/>
              <a:t>abˈstrakt</a:t>
            </a:r>
            <a:r>
              <a:rPr lang="en-US" sz="2400" dirty="0"/>
              <a:t>,ˈ</a:t>
            </a:r>
            <a:r>
              <a:rPr lang="en-US" sz="2400" dirty="0" err="1"/>
              <a:t>abˌstrakt</a:t>
            </a:r>
            <a:r>
              <a:rPr lang="en-US" sz="2400" dirty="0"/>
              <a:t>/: existing in thought or as an idea but not having a physical or concrete existence.</a:t>
            </a:r>
          </a:p>
          <a:p>
            <a:pPr marL="342900" indent="-342900">
              <a:lnSpc>
                <a:spcPct val="90000"/>
              </a:lnSpc>
              <a:spcBef>
                <a:spcPts val="0"/>
              </a:spcBef>
              <a:buSzPts val="2590"/>
            </a:pPr>
            <a:endParaRPr lang="en-US" sz="2400" dirty="0"/>
          </a:p>
          <a:p>
            <a:pPr marL="0" indent="0">
              <a:lnSpc>
                <a:spcPct val="90000"/>
              </a:lnSpc>
              <a:spcBef>
                <a:spcPts val="0"/>
              </a:spcBef>
              <a:buSzPts val="2590"/>
              <a:buNone/>
            </a:pPr>
            <a:r>
              <a:rPr lang="en-US" sz="2400" dirty="0"/>
              <a:t>To recap:</a:t>
            </a:r>
          </a:p>
          <a:p>
            <a:pPr marL="342900" indent="-342900">
              <a:lnSpc>
                <a:spcPct val="90000"/>
              </a:lnSpc>
              <a:spcBef>
                <a:spcPts val="0"/>
              </a:spcBef>
              <a:buSzPts val="2590"/>
            </a:pPr>
            <a:r>
              <a:rPr lang="en-US" sz="2400" dirty="0"/>
              <a:t>Abstract methods have a </a:t>
            </a:r>
            <a:r>
              <a:rPr lang="en-US" sz="2400" i="1" dirty="0"/>
              <a:t>declaration</a:t>
            </a:r>
            <a:r>
              <a:rPr lang="en-US" sz="2400" dirty="0"/>
              <a:t>, but no </a:t>
            </a:r>
            <a:r>
              <a:rPr lang="en-US" sz="2400" i="1" dirty="0"/>
              <a:t>definition</a:t>
            </a:r>
            <a:r>
              <a:rPr lang="en-US" sz="2400" dirty="0"/>
              <a:t>. They are not </a:t>
            </a:r>
            <a:r>
              <a:rPr lang="en-US" sz="2400" i="1" dirty="0"/>
              <a:t>concrete</a:t>
            </a:r>
            <a:r>
              <a:rPr lang="en-US" sz="2400" dirty="0"/>
              <a:t> methods which have both.</a:t>
            </a:r>
          </a:p>
          <a:p>
            <a:pPr marL="342900" indent="-342900">
              <a:lnSpc>
                <a:spcPct val="90000"/>
              </a:lnSpc>
              <a:spcBef>
                <a:spcPts val="518"/>
              </a:spcBef>
              <a:buSzPts val="2590"/>
            </a:pPr>
            <a:r>
              <a:rPr lang="en-US" sz="2400" dirty="0"/>
              <a:t>A class that contains an abstract method (directly or through inheritance) </a:t>
            </a:r>
            <a:r>
              <a:rPr lang="en-US" sz="2400" i="1" dirty="0"/>
              <a:t>must be</a:t>
            </a:r>
            <a:r>
              <a:rPr lang="en-US" sz="2400" dirty="0"/>
              <a:t> an abstract class.</a:t>
            </a:r>
          </a:p>
          <a:p>
            <a:pPr marL="342900" indent="-342900">
              <a:lnSpc>
                <a:spcPct val="90000"/>
              </a:lnSpc>
              <a:spcBef>
                <a:spcPts val="518"/>
              </a:spcBef>
              <a:buSzPts val="2590"/>
            </a:pPr>
            <a:r>
              <a:rPr lang="en-US" sz="2400" dirty="0"/>
              <a:t>An abstract class does not need to contain any abstract methods.</a:t>
            </a:r>
          </a:p>
          <a:p>
            <a:pPr marL="342900" indent="-342900">
              <a:lnSpc>
                <a:spcPct val="90000"/>
              </a:lnSpc>
              <a:spcBef>
                <a:spcPts val="518"/>
              </a:spcBef>
              <a:buSzPts val="2590"/>
            </a:pPr>
            <a:r>
              <a:rPr lang="en-US" sz="2400" dirty="0"/>
              <a:t>Abstract classes cannot be instantiated. </a:t>
            </a:r>
          </a:p>
          <a:p>
            <a:pPr marL="342900" indent="-342900">
              <a:lnSpc>
                <a:spcPct val="90000"/>
              </a:lnSpc>
              <a:spcBef>
                <a:spcPts val="518"/>
              </a:spcBef>
              <a:buSzPts val="2590"/>
            </a:pPr>
            <a:r>
              <a:rPr lang="en-US" sz="2400" dirty="0"/>
              <a:t>Abstract classes store properties and behaviors that describe a type of thing but should not be instantiated.</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Interfaces vs Abstract Classes	</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SzPts val="2800"/>
              <a:buChar char="•"/>
            </a:pPr>
            <a:r>
              <a:rPr lang="en-US" dirty="0"/>
              <a:t>All methods of an interface are implicitly public and abstract</a:t>
            </a:r>
          </a:p>
          <a:p>
            <a:pPr marL="800100" lvl="1" indent="-342900">
              <a:lnSpc>
                <a:spcPct val="90000"/>
              </a:lnSpc>
              <a:spcBef>
                <a:spcPts val="0"/>
              </a:spcBef>
              <a:buSzPts val="2800"/>
              <a:buChar char="•"/>
            </a:pPr>
            <a:r>
              <a:rPr lang="en-US" dirty="0"/>
              <a:t>You can define them as </a:t>
            </a:r>
            <a:r>
              <a:rPr lang="en-US" dirty="0">
                <a:latin typeface="Courier New"/>
                <a:ea typeface="Courier New"/>
                <a:cs typeface="Courier New"/>
                <a:sym typeface="Courier New"/>
              </a:rPr>
              <a:t>static</a:t>
            </a:r>
            <a:r>
              <a:rPr lang="en-US" dirty="0"/>
              <a:t>, or </a:t>
            </a:r>
            <a:r>
              <a:rPr lang="en-US" dirty="0">
                <a:latin typeface="Courier New"/>
                <a:ea typeface="Courier New"/>
                <a:cs typeface="Courier New"/>
                <a:sym typeface="Courier New"/>
              </a:rPr>
              <a:t>default</a:t>
            </a:r>
            <a:r>
              <a:rPr lang="en-US" dirty="0"/>
              <a:t> as of Java 8.</a:t>
            </a:r>
            <a:endParaRPr dirty="0"/>
          </a:p>
          <a:p>
            <a:pPr marL="342900" lvl="0" indent="-342900" algn="l" rtl="0">
              <a:lnSpc>
                <a:spcPct val="90000"/>
              </a:lnSpc>
              <a:spcBef>
                <a:spcPts val="560"/>
              </a:spcBef>
              <a:spcAft>
                <a:spcPts val="0"/>
              </a:spcAft>
              <a:buSzPts val="2800"/>
              <a:buChar char="•"/>
            </a:pPr>
            <a:r>
              <a:rPr lang="en-US" dirty="0">
                <a:latin typeface="Arial"/>
                <a:ea typeface="Arial"/>
                <a:cs typeface="Arial"/>
                <a:sym typeface="Arial"/>
              </a:rPr>
              <a:t>Interface variables are implicitly </a:t>
            </a:r>
            <a:r>
              <a:rPr lang="en-US" dirty="0">
                <a:latin typeface="Courier New"/>
                <a:ea typeface="Courier New"/>
                <a:cs typeface="Courier New"/>
                <a:sym typeface="Courier New"/>
              </a:rPr>
              <a:t>public static final</a:t>
            </a:r>
            <a:endParaRPr lang="en-US" dirty="0"/>
          </a:p>
          <a:p>
            <a:pPr marL="342900" indent="-342900">
              <a:lnSpc>
                <a:spcPct val="90000"/>
              </a:lnSpc>
            </a:pPr>
            <a:r>
              <a:rPr lang="en-US" dirty="0"/>
              <a:t>Neither abstract classes or interfaces can be instantiated directly (you must create objects from derived classes)</a:t>
            </a:r>
          </a:p>
          <a:p>
            <a:pPr marL="342900" indent="-342900">
              <a:lnSpc>
                <a:spcPct val="90000"/>
              </a:lnSpc>
            </a:pPr>
            <a:r>
              <a:rPr lang="en-US" dirty="0"/>
              <a:t>Child classes the implement interfaces or abstract classes must provide a definition for abstract any methods.</a:t>
            </a:r>
          </a:p>
          <a:p>
            <a:pPr marL="342900" indent="-342900">
              <a:lnSpc>
                <a:spcPct val="90000"/>
              </a:lnSpc>
            </a:pPr>
            <a:r>
              <a:rPr lang="en-US" dirty="0"/>
              <a:t>A class can only extend one class; however, it can implement many interfaces.</a:t>
            </a:r>
          </a:p>
          <a:p>
            <a:pPr marL="342900" indent="-342900">
              <a:lnSpc>
                <a:spcPct val="90000"/>
              </a:lnSpc>
            </a:pPr>
            <a:endParaRPr lang="en-US" dirty="0"/>
          </a:p>
          <a:p>
            <a:pPr marL="342900" indent="-342900">
              <a:lnSpc>
                <a:spcPct val="90000"/>
              </a:lnSpc>
            </a:pPr>
            <a:endParaRPr lang="en-US"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Why Use Either?</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Abstract classes are structures that contain state and behaviors. Interfaces better define behaviors only.</a:t>
            </a:r>
            <a:endParaRPr dirty="0"/>
          </a:p>
          <a:p>
            <a:pPr marL="342900" lvl="0" indent="-342900" algn="l" rtl="0">
              <a:spcBef>
                <a:spcPts val="518"/>
              </a:spcBef>
              <a:spcAft>
                <a:spcPts val="0"/>
              </a:spcAft>
              <a:buSzPts val="2590"/>
              <a:buChar char="•"/>
            </a:pPr>
            <a:r>
              <a:rPr lang="en-US" sz="2590" dirty="0"/>
              <a:t>If a behavior is reliant on what something </a:t>
            </a:r>
            <a:r>
              <a:rPr lang="en-US" sz="2590" i="1" dirty="0"/>
              <a:t>is</a:t>
            </a:r>
            <a:r>
              <a:rPr lang="en-US" sz="2590" dirty="0"/>
              <a:t>, it should go in an abstract class. If it can be described separately from the state, it should go in an interface.</a:t>
            </a:r>
            <a:endParaRPr dirty="0"/>
          </a:p>
          <a:p>
            <a:pPr marL="342900" lvl="0" indent="-342900" algn="l" rtl="0">
              <a:spcBef>
                <a:spcPts val="518"/>
              </a:spcBef>
              <a:spcAft>
                <a:spcPts val="0"/>
              </a:spcAft>
              <a:buSzPts val="2590"/>
              <a:buChar char="•"/>
            </a:pPr>
            <a:r>
              <a:rPr lang="en-US" sz="2590" dirty="0"/>
              <a:t>Use an abstract class when you want to have a common “root” class, but you don’t want it instantiated.</a:t>
            </a:r>
            <a:endParaRPr dirty="0"/>
          </a:p>
          <a:p>
            <a:pPr marL="342900" lvl="0" indent="-342900" algn="l" rtl="0">
              <a:spcBef>
                <a:spcPts val="518"/>
              </a:spcBef>
              <a:spcAft>
                <a:spcPts val="0"/>
              </a:spcAft>
              <a:buSzPts val="2590"/>
              <a:buChar char="•"/>
            </a:pPr>
            <a:r>
              <a:rPr lang="en-US" sz="2590" dirty="0"/>
              <a:t>Use interfaces when you just want to define behavior.</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 Metaphor…	</a:t>
            </a:r>
            <a:endParaRPr/>
          </a:p>
        </p:txBody>
      </p:sp>
      <p:sp>
        <p:nvSpPr>
          <p:cNvPr id="268" name="Google Shape;268;p23"/>
          <p:cNvSpPr txBox="1">
            <a:spLocks noGrp="1"/>
          </p:cNvSpPr>
          <p:nvPr>
            <p:ph type="body" idx="1"/>
          </p:nvPr>
        </p:nvSpPr>
        <p:spPr>
          <a:xfrm>
            <a:off x="380010" y="1530417"/>
            <a:ext cx="8176849" cy="454312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All USAF pilots go through training on skills that are shared across all models of plane. A USAF pilot is a stateful object – each has a name, rank, etc.</a:t>
            </a:r>
            <a:endParaRPr dirty="0"/>
          </a:p>
          <a:p>
            <a:pPr marL="742950" lvl="1" indent="-285750" algn="l" rtl="0">
              <a:lnSpc>
                <a:spcPct val="80000"/>
              </a:lnSpc>
              <a:spcBef>
                <a:spcPts val="444"/>
              </a:spcBef>
              <a:spcAft>
                <a:spcPts val="0"/>
              </a:spcAft>
              <a:buSzPts val="2220"/>
              <a:buChar char="–"/>
            </a:pPr>
            <a:r>
              <a:rPr lang="en-US" sz="2220" dirty="0"/>
              <a:t>An abstract class.</a:t>
            </a:r>
            <a:endParaRPr dirty="0"/>
          </a:p>
          <a:p>
            <a:pPr marL="342900" lvl="0" indent="-342900" algn="l" rtl="0">
              <a:lnSpc>
                <a:spcPct val="80000"/>
              </a:lnSpc>
              <a:spcBef>
                <a:spcPts val="518"/>
              </a:spcBef>
              <a:spcAft>
                <a:spcPts val="0"/>
              </a:spcAft>
              <a:buSzPts val="2590"/>
              <a:buChar char="•"/>
            </a:pPr>
            <a:r>
              <a:rPr lang="en-US" sz="2590" dirty="0"/>
              <a:t>A USAF pilot is also assigned to a specific model of plane, for which they receive additional training. A C-17 Pilot is an example.</a:t>
            </a:r>
            <a:endParaRPr dirty="0"/>
          </a:p>
          <a:p>
            <a:pPr marL="742950" lvl="1" indent="-285750" algn="l" rtl="0">
              <a:lnSpc>
                <a:spcPct val="80000"/>
              </a:lnSpc>
              <a:spcBef>
                <a:spcPts val="444"/>
              </a:spcBef>
              <a:spcAft>
                <a:spcPts val="0"/>
              </a:spcAft>
              <a:buSzPts val="2220"/>
              <a:buChar char="–"/>
            </a:pPr>
            <a:r>
              <a:rPr lang="en-US" sz="2220" dirty="0"/>
              <a:t>A concrete class that extends USAF Pilot</a:t>
            </a:r>
            <a:endParaRPr dirty="0"/>
          </a:p>
          <a:p>
            <a:pPr marL="342900" lvl="0" indent="-342900" algn="l" rtl="0">
              <a:lnSpc>
                <a:spcPct val="80000"/>
              </a:lnSpc>
              <a:spcBef>
                <a:spcPts val="518"/>
              </a:spcBef>
              <a:spcAft>
                <a:spcPts val="0"/>
              </a:spcAft>
              <a:buSzPts val="2590"/>
              <a:buChar char="•"/>
            </a:pPr>
            <a:r>
              <a:rPr lang="en-US" sz="2590" dirty="0"/>
              <a:t>Any pilot may be designated as a “safety officer” for a flight, which confers a set of operations and checks they must complete. These checks are universal.</a:t>
            </a:r>
            <a:endParaRPr dirty="0"/>
          </a:p>
          <a:p>
            <a:pPr marL="742950" lvl="1" indent="-285750" algn="l" rtl="0">
              <a:lnSpc>
                <a:spcPct val="80000"/>
              </a:lnSpc>
              <a:spcBef>
                <a:spcPts val="444"/>
              </a:spcBef>
              <a:spcAft>
                <a:spcPts val="0"/>
              </a:spcAft>
              <a:buSzPts val="2220"/>
              <a:buChar char="–"/>
            </a:pPr>
            <a:r>
              <a:rPr lang="en-US" sz="2220" dirty="0"/>
              <a:t>An interface that can be implemented by a USAF pilot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Advanced Usage</a:t>
            </a:r>
            <a:endParaRPr/>
          </a:p>
        </p:txBody>
      </p:sp>
      <p:sp>
        <p:nvSpPr>
          <p:cNvPr id="275" name="Google Shape;275;p24"/>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Abstract classes and Interfaces are often used in Libraries and Frameworks to give you access to their code (the states and behaviors defined in the library) for extension.</a:t>
            </a:r>
            <a:endParaRPr dirty="0"/>
          </a:p>
          <a:p>
            <a:pPr marL="342900" lvl="0" indent="-342900" algn="l" rtl="0">
              <a:lnSpc>
                <a:spcPct val="90000"/>
              </a:lnSpc>
              <a:spcBef>
                <a:spcPts val="560"/>
              </a:spcBef>
              <a:spcAft>
                <a:spcPts val="0"/>
              </a:spcAft>
              <a:buSzPts val="2800"/>
              <a:buChar char="•"/>
            </a:pPr>
            <a:r>
              <a:rPr lang="en-US" dirty="0"/>
              <a:t>Example: The Java Servlets API defines how web applications handle and interpret HTTP requests to run code. </a:t>
            </a:r>
            <a:endParaRPr dirty="0"/>
          </a:p>
          <a:p>
            <a:pPr marL="742950" lvl="1" indent="-285750" algn="l" rtl="0">
              <a:lnSpc>
                <a:spcPct val="90000"/>
              </a:lnSpc>
              <a:spcBef>
                <a:spcPts val="480"/>
              </a:spcBef>
              <a:spcAft>
                <a:spcPts val="0"/>
              </a:spcAft>
              <a:buSzPts val="2400"/>
              <a:buChar char="–"/>
            </a:pPr>
            <a:r>
              <a:rPr lang="en-US" dirty="0"/>
              <a:t>The library is designed to work polymorphically with subclasses of library-defined abstract classes.</a:t>
            </a:r>
            <a:endParaRPr dirty="0"/>
          </a:p>
          <a:p>
            <a:pPr marL="742950" lvl="1" indent="-285750" algn="l" rtl="0">
              <a:lnSpc>
                <a:spcPct val="90000"/>
              </a:lnSpc>
              <a:spcBef>
                <a:spcPts val="480"/>
              </a:spcBef>
              <a:spcAft>
                <a:spcPts val="0"/>
              </a:spcAft>
              <a:buSzPts val="2400"/>
              <a:buChar char="–"/>
            </a:pPr>
            <a:r>
              <a:rPr lang="en-US" dirty="0"/>
              <a:t>You </a:t>
            </a:r>
            <a:r>
              <a:rPr lang="en-US" i="1" dirty="0"/>
              <a:t>extend</a:t>
            </a:r>
            <a:r>
              <a:rPr lang="en-US" dirty="0"/>
              <a:t> the library’s abstract classes to create custom functionality, and register them with the library</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Object Class (recap)</a:t>
            </a:r>
            <a:endParaRPr dirty="0"/>
          </a:p>
        </p:txBody>
      </p:sp>
      <p:sp>
        <p:nvSpPr>
          <p:cNvPr id="303" name="Google Shape;303;p2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All classes in Java implicitly inherit from the Object class. I.e., if a class does not explicitly extend another, then it implicitly extends the Object class</a:t>
            </a:r>
          </a:p>
          <a:p>
            <a:pPr marL="342900" lvl="0" indent="-342900" algn="l" rtl="0">
              <a:spcBef>
                <a:spcPts val="560"/>
              </a:spcBef>
              <a:spcAft>
                <a:spcPts val="0"/>
              </a:spcAft>
              <a:buSzPts val="2800"/>
              <a:buChar char="•"/>
            </a:pPr>
            <a:r>
              <a:rPr lang="en-US" dirty="0"/>
              <a:t>Every class can override these methods to provide a unique implementation</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82" name="Google Shape;282;p25"/>
          <p:cNvSpPr txBox="1">
            <a:spLocks noGrp="1"/>
          </p:cNvSpPr>
          <p:nvPr>
            <p:ph type="body" idx="1"/>
          </p:nvPr>
        </p:nvSpPr>
        <p:spPr>
          <a:xfrm>
            <a:off x="380010" y="1540041"/>
            <a:ext cx="8176849" cy="442762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1400" dirty="0"/>
              <a:t>Wherever possible, code should be “loosely coupled”</a:t>
            </a:r>
            <a:endParaRPr dirty="0"/>
          </a:p>
          <a:p>
            <a:pPr marL="342900" lvl="0" indent="-342900" algn="l" rtl="0">
              <a:spcBef>
                <a:spcPts val="280"/>
              </a:spcBef>
              <a:spcAft>
                <a:spcPts val="0"/>
              </a:spcAft>
              <a:buSzPts val="1400"/>
              <a:buChar char="•"/>
            </a:pPr>
            <a:r>
              <a:rPr lang="en-US" sz="1400" dirty="0"/>
              <a:t>“Tightly coupled” code is highly dependent on a specific implementation (concrete class).</a:t>
            </a:r>
            <a:endParaRPr dirty="0"/>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endParaRPr lang="en-US" sz="1400" dirty="0"/>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r>
              <a:rPr lang="en-US" sz="1400" dirty="0">
                <a:latin typeface="Arial"/>
                <a:ea typeface="Arial"/>
                <a:cs typeface="Arial"/>
                <a:sym typeface="Arial"/>
              </a:rPr>
              <a:t>What if the product later changes to require PostgreSQL database instead?</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203E40BE-C560-48EF-B6FB-E0CE295B8DF8}"/>
              </a:ext>
            </a:extLst>
          </p:cNvPr>
          <p:cNvSpPr/>
          <p:nvPr/>
        </p:nvSpPr>
        <p:spPr>
          <a:xfrm>
            <a:off x="754144" y="2203348"/>
            <a:ext cx="7013544" cy="99924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B191859A-9A4C-4DDF-89BD-47134E6C4842}"/>
              </a:ext>
            </a:extLst>
          </p:cNvPr>
          <p:cNvSpPr/>
          <p:nvPr/>
        </p:nvSpPr>
        <p:spPr>
          <a:xfrm>
            <a:off x="754144" y="3449959"/>
            <a:ext cx="7013544" cy="2517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a:t>
            </a:r>
            <a:r>
              <a:rPr lang="en-US" sz="1400" kern="0" dirty="0">
                <a:solidFill>
                  <a:srgbClr val="000000"/>
                </a:solidFill>
                <a:latin typeface="Courier New"/>
                <a:ea typeface="Courier New"/>
                <a:cs typeface="Courier New"/>
                <a:sym typeface="Courier New"/>
              </a:rPr>
              <a:t>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tring</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DB6F-3DEE-4841-A9EC-E2E8A9E817DC}"/>
              </a:ext>
            </a:extLst>
          </p:cNvPr>
          <p:cNvSpPr>
            <a:spLocks noGrp="1"/>
          </p:cNvSpPr>
          <p:nvPr>
            <p:ph type="title"/>
          </p:nvPr>
        </p:nvSpPr>
        <p:spPr/>
        <p:txBody>
          <a:bodyPr/>
          <a:lstStyle/>
          <a:p>
            <a:r>
              <a:rPr lang="en-US" dirty="0"/>
              <a:t>Loosely Coupled Example…</a:t>
            </a:r>
          </a:p>
        </p:txBody>
      </p:sp>
      <p:sp>
        <p:nvSpPr>
          <p:cNvPr id="4" name="Slide Number Placeholder 3">
            <a:extLst>
              <a:ext uri="{FF2B5EF4-FFF2-40B4-BE49-F238E27FC236}">
                <a16:creationId xmlns:a16="http://schemas.microsoft.com/office/drawing/2014/main" id="{3F24A170-99F9-4CE8-BEB3-8D9DC9809A99}"/>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4BCC62A6-F1A0-4218-8CF5-814B6F6C224B}"/>
              </a:ext>
            </a:extLst>
          </p:cNvPr>
          <p:cNvSpPr/>
          <p:nvPr/>
        </p:nvSpPr>
        <p:spPr>
          <a:xfrm>
            <a:off x="380007" y="1328233"/>
            <a:ext cx="7868444" cy="7164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interface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6" name="Rectangle 5">
            <a:extLst>
              <a:ext uri="{FF2B5EF4-FFF2-40B4-BE49-F238E27FC236}">
                <a16:creationId xmlns:a16="http://schemas.microsoft.com/office/drawing/2014/main" id="{1A28F6FC-93EC-4C55-856B-39752E8384EE}"/>
              </a:ext>
            </a:extLst>
          </p:cNvPr>
          <p:cNvSpPr/>
          <p:nvPr/>
        </p:nvSpPr>
        <p:spPr>
          <a:xfrm>
            <a:off x="380008" y="2228171"/>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whatever*/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03EE8E1C-A145-43A5-8404-CFEC446D5A9E}"/>
              </a:ext>
            </a:extLst>
          </p:cNvPr>
          <p:cNvSpPr/>
          <p:nvPr/>
        </p:nvSpPr>
        <p:spPr>
          <a:xfrm>
            <a:off x="380008" y="3100314"/>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code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9" name="Rectangle 8">
            <a:extLst>
              <a:ext uri="{FF2B5EF4-FFF2-40B4-BE49-F238E27FC236}">
                <a16:creationId xmlns:a16="http://schemas.microsoft.com/office/drawing/2014/main" id="{8DCC4198-E08D-4604-B165-0E6553F9902B}"/>
              </a:ext>
            </a:extLst>
          </p:cNvPr>
          <p:cNvSpPr/>
          <p:nvPr/>
        </p:nvSpPr>
        <p:spPr>
          <a:xfrm>
            <a:off x="380009" y="3925784"/>
            <a:ext cx="7868443" cy="26352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add(string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extLst>
      <p:ext uri="{BB962C8B-B14F-4D97-AF65-F5344CB8AC3E}">
        <p14:creationId xmlns:p14="http://schemas.microsoft.com/office/powerpoint/2010/main" val="2546056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Use interfaces to track common behavior</a:t>
            </a:r>
          </a:p>
          <a:p>
            <a:pPr marL="342900" lvl="0" indent="-342900" algn="l" rtl="0">
              <a:spcBef>
                <a:spcPts val="0"/>
              </a:spcBef>
              <a:spcAft>
                <a:spcPts val="0"/>
              </a:spcAft>
              <a:buSzPts val="2800"/>
              <a:buChar char="•"/>
            </a:pPr>
            <a:endParaRPr dirty="0"/>
          </a:p>
          <a:p>
            <a:pPr marL="342900" lvl="0" indent="-342900" algn="l" rtl="0">
              <a:spcBef>
                <a:spcPts val="560"/>
              </a:spcBef>
              <a:spcAft>
                <a:spcPts val="0"/>
              </a:spcAft>
              <a:buSzPts val="2800"/>
              <a:buChar char="•"/>
            </a:pPr>
            <a:r>
              <a:rPr lang="en-US" dirty="0"/>
              <a:t>Use interface reference variables to polymorphically control concrete classes.</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This way, the exact implementation doesn’t matter.</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“Coding to the Interface” results in code that is easier to test, easier to fix, and easier to extend</a:t>
            </a:r>
            <a:endParaRPr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4181207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5"/>
            <a:ext cx="8383980" cy="5247391"/>
          </a:xfrm>
        </p:spPr>
        <p:txBody>
          <a:bodyPr>
            <a:normAutofit fontScale="92500"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a:p>
            <a:pPr lvl="1"/>
            <a:r>
              <a:rPr lang="en-US" b="1" u="sng" dirty="0"/>
              <a:t>Note</a:t>
            </a:r>
            <a:r>
              <a:rPr lang="en-US" dirty="0"/>
              <a:t>: In java lambdas still create objects in memory, but they do not require dedicated class definitions, and are instead created during runtime.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extLst>
      <p:ext uri="{BB962C8B-B14F-4D97-AF65-F5344CB8AC3E}">
        <p14:creationId xmlns:p14="http://schemas.microsoft.com/office/powerpoint/2010/main" val="897917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92500"/>
          </a:bodyPr>
          <a:lstStyle/>
          <a:p>
            <a:pPr algn="ctr" defTabSz="228600"/>
            <a:r>
              <a:rPr lang="en-US" sz="2000" dirty="0">
                <a:latin typeface="Courier New" panose="02070309020205020404" pitchFamily="49" charset="0"/>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10000"/>
          </a:bodyPr>
          <a:lstStyle/>
          <a:p>
            <a:pPr defTabSz="228600"/>
            <a:r>
              <a:rPr lang="en-US" sz="2000" dirty="0">
                <a:latin typeface="Courier New" panose="02070309020205020404" pitchFamily="49" charset="0"/>
                <a:cs typeface="Courier New" panose="02070309020205020404" pitchFamily="49" charset="0"/>
              </a:rPr>
              <a:t>List&lt;String&gt; names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&lt;String&gt;();</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(“Alice”);</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(“Bob”);</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(“Charlies”);</a:t>
            </a:r>
          </a:p>
          <a:p>
            <a:pPr defTabSz="228600"/>
            <a:r>
              <a:rPr lang="en-US" sz="2000" dirty="0" err="1">
                <a:latin typeface="Courier New" panose="02070309020205020404" pitchFamily="49" charset="0"/>
                <a:cs typeface="Courier New" panose="02070309020205020404" pitchFamily="49" charset="0"/>
              </a:rPr>
              <a:t>names.forEach</a:t>
            </a:r>
            <a:r>
              <a:rPr lang="en-US" sz="2000" dirty="0">
                <a:latin typeface="Courier New" panose="02070309020205020404" pitchFamily="49" charset="0"/>
                <a:cs typeface="Courier New" panose="02070309020205020404" pitchFamily="49" charset="0"/>
              </a:rPr>
              <a:t>(str -&gt;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3101070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POJO</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POJO stands for ‘Plain Old Java Object’. </a:t>
            </a:r>
          </a:p>
          <a:p>
            <a:pPr marL="342900" lvl="0" indent="-342900" algn="l" rtl="0">
              <a:spcBef>
                <a:spcPts val="0"/>
              </a:spcBef>
              <a:spcAft>
                <a:spcPts val="0"/>
              </a:spcAft>
              <a:buSzPts val="2800"/>
              <a:buChar char="•"/>
            </a:pPr>
            <a:r>
              <a:rPr lang="en-US" dirty="0"/>
              <a:t>POJOs are an incredibly simply, and otherwise ordinary java object. </a:t>
            </a:r>
          </a:p>
          <a:p>
            <a:pPr marL="342900" lvl="0" indent="-342900" algn="l" rtl="0">
              <a:spcBef>
                <a:spcPts val="0"/>
              </a:spcBef>
              <a:spcAft>
                <a:spcPts val="0"/>
              </a:spcAft>
              <a:buSzPts val="2800"/>
              <a:buChar char="•"/>
            </a:pPr>
            <a:r>
              <a:rPr lang="en-US" dirty="0"/>
              <a:t>They are not bound by any special restrictions other than those enforced naturally by the java language.</a:t>
            </a:r>
          </a:p>
          <a:p>
            <a:pPr marL="342900" lvl="0" indent="-342900" algn="l" rtl="0">
              <a:spcBef>
                <a:spcPts val="0"/>
              </a:spcBef>
              <a:spcAft>
                <a:spcPts val="0"/>
              </a:spcAft>
              <a:buSzPts val="2800"/>
              <a:buChar char="•"/>
            </a:pPr>
            <a:r>
              <a:rPr lang="en-US" dirty="0"/>
              <a:t>POJOs are used due to readability and re-usability of a program.</a:t>
            </a:r>
          </a:p>
          <a:p>
            <a:pPr marL="342900" lvl="0" indent="-342900" algn="l" rtl="0">
              <a:spcBef>
                <a:spcPts val="0"/>
              </a:spcBef>
              <a:spcAft>
                <a:spcPts val="0"/>
              </a:spcAft>
              <a:buSzPts val="2800"/>
              <a:buChar char="•"/>
            </a:pPr>
            <a:r>
              <a:rPr lang="en-US" dirty="0"/>
              <a:t>POJOs are simply a way to retain state.</a:t>
            </a:r>
          </a:p>
          <a:p>
            <a:pPr marL="342900" indent="-342900">
              <a:spcBef>
                <a:spcPts val="0"/>
              </a:spcBef>
            </a:pPr>
            <a:r>
              <a:rPr lang="en-US" dirty="0"/>
              <a:t>A POJO should NOT:</a:t>
            </a:r>
          </a:p>
          <a:p>
            <a:pPr marL="1257300" lvl="2" indent="-342900">
              <a:spcBef>
                <a:spcPts val="0"/>
              </a:spcBef>
              <a:buSzPts val="2800"/>
            </a:pPr>
            <a:r>
              <a:rPr lang="en-US" dirty="0"/>
              <a:t>Extends pre-defined classes</a:t>
            </a:r>
          </a:p>
          <a:p>
            <a:pPr marL="1257300" lvl="2" indent="-342900">
              <a:spcBef>
                <a:spcPts val="0"/>
              </a:spcBef>
              <a:buSzPts val="2800"/>
            </a:pPr>
            <a:r>
              <a:rPr lang="en-US" dirty="0"/>
              <a:t>Implement pre-defined interfaces</a:t>
            </a:r>
          </a:p>
          <a:p>
            <a:pPr marL="1257300" lvl="2" indent="-342900">
              <a:spcBef>
                <a:spcPts val="0"/>
              </a:spcBef>
              <a:buSzPts val="2800"/>
            </a:pPr>
            <a:r>
              <a:rPr lang="en-US" dirty="0"/>
              <a:t>Contain pre-defined annotations</a:t>
            </a: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15847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Bean</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2800"/>
              <a:buChar char="•"/>
            </a:pPr>
            <a:r>
              <a:rPr lang="en-US" dirty="0"/>
              <a:t>Beans are special types of POJOs that apply certain restrictions to their creation.</a:t>
            </a:r>
          </a:p>
          <a:p>
            <a:pPr marL="342900" lvl="0" indent="-342900" algn="l" rtl="0">
              <a:spcBef>
                <a:spcPts val="0"/>
              </a:spcBef>
              <a:spcAft>
                <a:spcPts val="0"/>
              </a:spcAft>
              <a:buSzPts val="2800"/>
              <a:buChar char="•"/>
            </a:pPr>
            <a:r>
              <a:rPr lang="en-US" dirty="0"/>
              <a:t>They are used to represent data and state:</a:t>
            </a:r>
          </a:p>
          <a:p>
            <a:pPr marL="800100" lvl="1" indent="-342900">
              <a:spcBef>
                <a:spcPts val="0"/>
              </a:spcBef>
              <a:buSzPts val="2800"/>
              <a:buChar char="•"/>
            </a:pPr>
            <a:r>
              <a:rPr lang="en-US" dirty="0"/>
              <a:t>All JavaBeans are POJOs, but not all POJOs are JavaBeans</a:t>
            </a:r>
          </a:p>
          <a:p>
            <a:pPr marL="800100" lvl="1" indent="-342900">
              <a:spcBef>
                <a:spcPts val="0"/>
              </a:spcBef>
              <a:buSzPts val="2800"/>
              <a:buChar char="•"/>
            </a:pPr>
            <a:r>
              <a:rPr lang="en-US" dirty="0"/>
              <a:t>All JavaBeans should implement the Serializable Interface (though some beans may not)</a:t>
            </a:r>
          </a:p>
          <a:p>
            <a:pPr marL="800100" lvl="1" indent="-342900">
              <a:spcBef>
                <a:spcPts val="0"/>
              </a:spcBef>
              <a:buSzPts val="2800"/>
              <a:buChar char="•"/>
            </a:pPr>
            <a:r>
              <a:rPr lang="en-US" dirty="0"/>
              <a:t>All Fields should be private</a:t>
            </a:r>
          </a:p>
          <a:p>
            <a:pPr marL="800100" lvl="1" indent="-342900">
              <a:spcBef>
                <a:spcPts val="0"/>
              </a:spcBef>
              <a:buSzPts val="2800"/>
              <a:buChar char="•"/>
            </a:pPr>
            <a:r>
              <a:rPr lang="en-US" dirty="0"/>
              <a:t>All accessor and mutator (getters and setters) methods must be named get&lt;</a:t>
            </a:r>
            <a:r>
              <a:rPr lang="en-US" dirty="0" err="1"/>
              <a:t>VarName</a:t>
            </a:r>
            <a:r>
              <a:rPr lang="en-US" dirty="0"/>
              <a:t>&gt;/set&lt;</a:t>
            </a:r>
            <a:r>
              <a:rPr lang="en-US" dirty="0" err="1"/>
              <a:t>VarName</a:t>
            </a:r>
            <a:r>
              <a:rPr lang="en-US" dirty="0"/>
              <a:t>&gt;, where &lt;</a:t>
            </a:r>
            <a:r>
              <a:rPr lang="en-US" dirty="0" err="1"/>
              <a:t>VarName</a:t>
            </a:r>
            <a:r>
              <a:rPr lang="en-US" dirty="0"/>
              <a:t>&gt; matches the name of the corresponding field</a:t>
            </a:r>
          </a:p>
          <a:p>
            <a:pPr marL="800100" lvl="1" indent="-342900">
              <a:spcBef>
                <a:spcPts val="0"/>
              </a:spcBef>
              <a:buSzPts val="2800"/>
              <a:buChar char="•"/>
            </a:pPr>
            <a:r>
              <a:rPr lang="en-US" dirty="0"/>
              <a:t>All fields are only accessed using the accessor method</a:t>
            </a:r>
          </a:p>
          <a:p>
            <a:pPr marL="800100" lvl="1" indent="-342900">
              <a:spcBef>
                <a:spcPts val="0"/>
              </a:spcBef>
              <a:buSzPts val="2800"/>
              <a:buChar char="•"/>
            </a:pPr>
            <a:r>
              <a:rPr lang="en-US" dirty="0"/>
              <a:t>Must have a no-</a:t>
            </a:r>
            <a:r>
              <a:rPr lang="en-US" dirty="0" err="1"/>
              <a:t>args</a:t>
            </a:r>
            <a:r>
              <a:rPr lang="en-US" dirty="0"/>
              <a:t> constructor</a:t>
            </a:r>
          </a:p>
          <a:p>
            <a:pPr marL="800100" lvl="1" indent="-342900">
              <a:spcBef>
                <a:spcPts val="0"/>
              </a:spcBef>
              <a:buSzPts val="2800"/>
              <a:buChar char="•"/>
            </a:pPr>
            <a:r>
              <a:rPr lang="en-US" dirty="0"/>
              <a:t>Provide an </a:t>
            </a:r>
            <a:r>
              <a:rPr lang="en-US" dirty="0" err="1"/>
              <a:t>overriden</a:t>
            </a:r>
            <a:r>
              <a:rPr lang="en-US" dirty="0"/>
              <a:t> version of the equals(), </a:t>
            </a:r>
            <a:r>
              <a:rPr lang="en-US" dirty="0" err="1"/>
              <a:t>hashCode</a:t>
            </a:r>
            <a:r>
              <a:rPr lang="en-US" dirty="0"/>
              <a:t>() and </a:t>
            </a:r>
            <a:r>
              <a:rPr lang="en-US" dirty="0" err="1"/>
              <a:t>toString</a:t>
            </a:r>
            <a:r>
              <a:rPr lang="en-US" dirty="0"/>
              <a:t>() methods</a:t>
            </a:r>
          </a:p>
          <a:p>
            <a:pPr marL="800100" lvl="1" indent="-342900">
              <a:spcBef>
                <a:spcPts val="0"/>
              </a:spcBef>
              <a:buSzPts val="2800"/>
              <a:buChar char="•"/>
            </a:pPr>
            <a:endParaRPr lang="en-US"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45583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50</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a:t>
            </a:r>
            <a:r>
              <a:rPr lang="en-US" sz="2220" dirty="0">
                <a:latin typeface="Courier New" panose="02070309020205020404" pitchFamily="49" charset="0"/>
                <a:ea typeface="Courier New"/>
                <a:cs typeface="Courier New" panose="02070309020205020404" pitchFamily="49" charset="0"/>
                <a:sym typeface="Courier New"/>
              </a:rPr>
              <a:t>()</a:t>
            </a:r>
            <a:r>
              <a:rPr lang="en-US" sz="2220" dirty="0">
                <a:latin typeface="Courier New"/>
                <a:ea typeface="Courier New"/>
                <a:cs typeface="Courier New"/>
                <a:sym typeface="Courier New"/>
              </a:rPr>
              <a:t>.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super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4" ma:contentTypeDescription="Create a new document." ma:contentTypeScope="" ma:versionID="193cf7770eb6b6396d0490777255168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26caf9c6201346b0fe555994801b3f16"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899305-B364-4DF0-94AD-F8B36897061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3ED2CDB-652C-4502-B56C-BCA4F5535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82B39B-6E7A-4706-A31D-388A15515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Revature</Template>
  <TotalTime>3075</TotalTime>
  <Words>4320</Words>
  <Application>Microsoft Office PowerPoint</Application>
  <PresentationFormat>On-screen Show (4:3)</PresentationFormat>
  <Paragraphs>595</Paragraphs>
  <Slides>51</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Arial</vt:lpstr>
      <vt:lpstr>Calibri</vt:lpstr>
      <vt:lpstr>Courier New</vt:lpstr>
      <vt:lpstr>Segoe Print</vt:lpstr>
      <vt:lpstr>Revature</vt:lpstr>
      <vt:lpstr>2_Custom Design</vt:lpstr>
      <vt:lpstr>The Pillars of OOP</vt:lpstr>
      <vt:lpstr>4 Pillars of Object-Oriented Programming</vt:lpstr>
      <vt:lpstr>Inheritance and its Uses</vt:lpstr>
      <vt:lpstr>The Object Class (recap)</vt:lpstr>
      <vt:lpstr>Constructors </vt:lpstr>
      <vt:lpstr>Default Constructor</vt:lpstr>
      <vt:lpstr>Constructors</vt:lpstr>
      <vt:lpstr>More Implicit Behavior </vt:lpstr>
      <vt:lpstr>Constructor Overloading</vt:lpstr>
      <vt:lpstr>Now this…</vt:lpstr>
      <vt:lpstr>This in action</vt:lpstr>
      <vt:lpstr>Clarifications</vt:lpstr>
      <vt:lpstr>This in action</vt:lpstr>
      <vt:lpstr>this()… </vt:lpstr>
      <vt:lpstr>Pitfalls of Constructors – Inheritance and parameter matching</vt:lpstr>
      <vt:lpstr>Pitfalls of Constructors – Circular References</vt:lpstr>
      <vt:lpstr>Class Relationships</vt:lpstr>
      <vt:lpstr>Is-A vs Has-A Relationships</vt:lpstr>
      <vt:lpstr>HAS-A</vt:lpstr>
      <vt:lpstr>IS-A</vt:lpstr>
      <vt:lpstr>Relationships Define Structure</vt:lpstr>
      <vt:lpstr>Contract</vt:lpstr>
      <vt:lpstr>Encapsulation (Review)</vt:lpstr>
      <vt:lpstr>Access Modifiers</vt:lpstr>
      <vt:lpstr>Accessing Class Members </vt:lpstr>
      <vt:lpstr>Access Modifier - Protected</vt:lpstr>
      <vt:lpstr>What is Polymorphism?</vt:lpstr>
      <vt:lpstr>PowerPoint Presentation</vt:lpstr>
      <vt:lpstr>What is Polymorphism Used For?</vt:lpstr>
      <vt:lpstr>Examples</vt:lpstr>
      <vt:lpstr>Examples</vt:lpstr>
      <vt:lpstr>Example</vt:lpstr>
      <vt:lpstr>Without Polymorphism…</vt:lpstr>
      <vt:lpstr>Method Overloading Preference</vt:lpstr>
      <vt:lpstr>Abstract Classes and Methods</vt:lpstr>
      <vt:lpstr>Interfaces vs Abstract Classes </vt:lpstr>
      <vt:lpstr>Why Use Either?</vt:lpstr>
      <vt:lpstr>A Metaphor… </vt:lpstr>
      <vt:lpstr>Advanced Usage</vt:lpstr>
      <vt:lpstr>“Coding to the Interface”</vt:lpstr>
      <vt:lpstr>Loosely Coupled Example…</vt:lpstr>
      <vt:lpstr>“Coding to the Interface”</vt:lpstr>
      <vt:lpstr>Functional Interfaces</vt:lpstr>
      <vt:lpstr>Lambdas</vt:lpstr>
      <vt:lpstr>Lambdas</vt:lpstr>
      <vt:lpstr>Lambdas</vt:lpstr>
      <vt:lpstr>Lambdas</vt:lpstr>
      <vt:lpstr>Design Patterns - POJO</vt:lpstr>
      <vt:lpstr>Design Patterns - Bean</vt:lpstr>
      <vt:lpstr>The final Keyword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Daniel Felleman</cp:lastModifiedBy>
  <cp:revision>51</cp:revision>
  <dcterms:created xsi:type="dcterms:W3CDTF">2021-05-10T12:23:39Z</dcterms:created>
  <dcterms:modified xsi:type="dcterms:W3CDTF">2021-05-19T19:47:37Z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