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29"/>
  </p:notesMasterIdLst>
  <p:sldIdLst>
    <p:sldId id="256" r:id="rId6"/>
    <p:sldId id="290" r:id="rId7"/>
    <p:sldId id="295" r:id="rId8"/>
    <p:sldId id="291" r:id="rId9"/>
    <p:sldId id="292" r:id="rId10"/>
    <p:sldId id="296" r:id="rId11"/>
    <p:sldId id="267" r:id="rId12"/>
    <p:sldId id="268" r:id="rId13"/>
    <p:sldId id="269" r:id="rId14"/>
    <p:sldId id="293" r:id="rId15"/>
    <p:sldId id="271" r:id="rId16"/>
    <p:sldId id="294" r:id="rId17"/>
    <p:sldId id="273" r:id="rId18"/>
    <p:sldId id="274" r:id="rId19"/>
    <p:sldId id="276" r:id="rId20"/>
    <p:sldId id="275" r:id="rId21"/>
    <p:sldId id="257" r:id="rId22"/>
    <p:sldId id="277" r:id="rId23"/>
    <p:sldId id="297" r:id="rId24"/>
    <p:sldId id="280" r:id="rId25"/>
    <p:sldId id="281" r:id="rId26"/>
    <p:sldId id="282" r:id="rId27"/>
    <p:sldId id="258"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96" d="100"/>
          <a:sy n="96" d="100"/>
        </p:scale>
        <p:origin x="1296"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0764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8916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20849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68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13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3327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97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29118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8995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1610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9995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89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07037781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Exceptions Errors and Data Structures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6"/>
            <a:ext cx="8383980" cy="500825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someExampleVariableHasThisConvention</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Segoe Print" panose="02000600000000000000" pitchFamily="2" charset="0"/>
                  <a:ea typeface="+mn-ea"/>
                  <a:cs typeface="+mn-cs"/>
                  <a:sym typeface="Arial"/>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5</a:t>
              </a:r>
            </a:p>
          </p:txBody>
        </p:sp>
      </p:grpSp>
    </p:spTree>
    <p:extLst>
      <p:ext uri="{BB962C8B-B14F-4D97-AF65-F5344CB8AC3E}">
        <p14:creationId xmlns:p14="http://schemas.microsoft.com/office/powerpoint/2010/main" val="3078128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data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Reference to next node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next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null</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Constructors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Node(Integer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setData(Integer data)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next)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@Override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String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toString</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data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b="1"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stack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b="1" dirty="0">
                <a:latin typeface="Courier New" panose="02070309020205020404" pitchFamily="49" charset="0"/>
                <a:cs typeface="Courier New" panose="02070309020205020404" pitchFamily="49" charset="0"/>
              </a:rPr>
              <a:t>	public void </a:t>
            </a:r>
            <a:r>
              <a:rPr lang="en-US" sz="1100" dirty="0">
                <a:latin typeface="Courier New" panose="02070309020205020404" pitchFamily="49" charset="0"/>
                <a:cs typeface="Courier New" panose="02070309020205020404" pitchFamily="49" charset="0"/>
              </a:rPr>
              <a:t>push(</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for</a:t>
            </a:r>
            <a:r>
              <a:rPr lang="en-US" sz="1100"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a:t>
            </a:r>
            <a:r>
              <a:rPr lang="en-US" sz="1100" b="1" dirty="0">
                <a:latin typeface="Courier New" panose="02070309020205020404" pitchFamily="49" charset="0"/>
                <a:cs typeface="Courier New" panose="02070309020205020404" pitchFamily="49" charset="0"/>
              </a:rPr>
              <a:t>stack</a:t>
            </a:r>
            <a:r>
              <a:rPr lang="en-US" sz="1100" dirty="0">
                <a:latin typeface="Courier New" panose="02070309020205020404" pitchFamily="49" charset="0"/>
                <a:cs typeface="Courier New" panose="02070309020205020404" pitchFamily="49" charset="0"/>
              </a:rPr>
              <a:t>[j];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else</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1" i="0" u="none" strike="noStrike" kern="0" cap="none" spc="0" normalizeH="0" baseline="0" noProof="0">
              <a:ln>
                <a:noFill/>
              </a:ln>
              <a:solidFill>
                <a:srgbClr val="A0A1A0"/>
              </a:solidFill>
              <a:effectLst/>
              <a:uLnTx/>
              <a:uFillTx/>
              <a:latin typeface="Arial"/>
              <a:cs typeface="Arial"/>
              <a:sym typeface="Arial"/>
            </a:endParaRPr>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b="1" dirty="0">
                <a:solidFill>
                  <a:srgbClr val="474C55"/>
                </a:solidFill>
                <a:latin typeface="Courier New" panose="02070309020205020404" pitchFamily="49" charset="0"/>
                <a:cs typeface="Courier New" panose="02070309020205020404" pitchFamily="49" charset="0"/>
              </a:rPr>
              <a:t>public class </a:t>
            </a:r>
            <a:r>
              <a:rPr lang="en-US" sz="1100" dirty="0">
                <a:solidFill>
                  <a:srgbClr val="474C55"/>
                </a:solidFill>
                <a:latin typeface="Courier New" panose="02070309020205020404" pitchFamily="49" charset="0"/>
                <a:cs typeface="Courier New" panose="02070309020205020404" pitchFamily="49" charset="0"/>
              </a:rPr>
              <a:t>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a:t>
            </a:r>
            <a:r>
              <a:rPr lang="en-US" sz="1100" b="1" dirty="0">
                <a:solidFill>
                  <a:srgbClr val="474C55"/>
                </a:solidFill>
                <a:latin typeface="Courier New" panose="02070309020205020404" pitchFamily="49" charset="0"/>
                <a:cs typeface="Courier New" panose="02070309020205020404" pitchFamily="49" charset="0"/>
              </a:rPr>
              <a:t>int</a:t>
            </a:r>
            <a:r>
              <a:rPr lang="en-US" sz="1100" dirty="0">
                <a:solidFill>
                  <a:srgbClr val="474C55"/>
                </a:solidFill>
                <a:latin typeface="Courier New" panose="02070309020205020404" pitchFamily="49" charset="0"/>
                <a:cs typeface="Courier New" panose="02070309020205020404" pitchFamily="49" charset="0"/>
              </a:rPr>
              <a: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a:t>
            </a:r>
            <a:r>
              <a:rPr lang="en-US" sz="1100" b="1" dirty="0">
                <a:solidFill>
                  <a:srgbClr val="474C55"/>
                </a:solidFill>
                <a:latin typeface="Courier New" panose="02070309020205020404" pitchFamily="49" charset="0"/>
                <a:cs typeface="Courier New" panose="02070309020205020404" pitchFamily="49" charset="0"/>
              </a:rPr>
              <a:t>new</a:t>
            </a:r>
            <a:r>
              <a:rPr lang="en-US" sz="1100" dirty="0">
                <a:solidFill>
                  <a:srgbClr val="474C55"/>
                </a:solidFill>
                <a:latin typeface="Courier New" panose="02070309020205020404" pitchFamily="49" charset="0"/>
                <a:cs typeface="Courier New" panose="02070309020205020404" pitchFamily="49" charset="0"/>
              </a:rPr>
              <a:t>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marR="0" lvl="0" indent="-406400" algn="l" defTabSz="914400" rtl="0" eaLnBrk="1" fontAlgn="auto" latinLnBrk="0" hangingPunct="1">
              <a:lnSpc>
                <a:spcPct val="100000"/>
              </a:lnSpc>
              <a:spcBef>
                <a:spcPts val="560"/>
              </a:spcBef>
              <a:spcAft>
                <a:spcPts val="0"/>
              </a:spcAft>
              <a:buClr>
                <a:srgbClr val="F36A25"/>
              </a:buClr>
              <a:buSzPts val="2800"/>
              <a:buFont typeface="Arial"/>
              <a:buChar char="•"/>
              <a:tabLst/>
              <a:defRPr/>
            </a:pPr>
            <a:r>
              <a:rPr kumimoji="0" lang="en-US" sz="1400" b="0" i="0" u="none" strike="noStrike" kern="0" cap="none" spc="0" normalizeH="0" baseline="0" noProof="0" dirty="0">
                <a:ln>
                  <a:noFill/>
                </a:ln>
                <a:solidFill>
                  <a:srgbClr val="474C55"/>
                </a:solidFill>
                <a:effectLst/>
                <a:uLnTx/>
                <a:uFillTx/>
                <a:latin typeface="Arial"/>
                <a:cs typeface="Arial"/>
                <a:sym typeface="Arial"/>
              </a:rPr>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Arial"/>
                <a:ea typeface="+mn-ea"/>
                <a:cs typeface="+mn-cs"/>
                <a:sym typeface="Arial"/>
              </a:rPr>
              <a:t>RuntimeException</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25959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5351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86735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36908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1049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extends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EvenNumberException(String 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super</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7"/>
            <a:ext cx="8383980" cy="21593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DoStuff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try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sumOddNumbers(1,2);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(Exception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finally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Finally blocks will ALWAYS run}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int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sumOddNumbers(</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num2)</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(num1 % 2 == 0 || num2 % 2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 new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EvenNumberException(“Input is even”);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 num2;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Tree>
    <p:extLst>
      <p:ext uri="{BB962C8B-B14F-4D97-AF65-F5344CB8AC3E}">
        <p14:creationId xmlns:p14="http://schemas.microsoft.com/office/powerpoint/2010/main" val="37371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a:t>
            </a:r>
            <a:r>
              <a:rPr lang="en-US" sz="1600" dirty="0">
                <a:latin typeface="Courier New"/>
                <a:ea typeface="Courier New"/>
                <a:cs typeface="Courier New"/>
                <a:sym typeface="Courier New"/>
              </a:rPr>
              <a:t>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division(</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Exception in thread "main"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java.lang.ArithmeticException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by zero</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samples.Test.division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(Test.java:11)</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samples.Test.mathInvoker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(Test.java:8)</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samples.Test.main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(Test.java:5)</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4" ma:contentTypeDescription="Create a new document." ma:contentTypeScope="" ma:versionID="193cf7770eb6b6396d0490777255168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26caf9c6201346b0fe555994801b3f16"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544745-28AC-478C-B727-A0A6A25163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070628-1C18-411A-AC79-0454F3BD7F70}">
  <ds:schemaRefs>
    <ds:schemaRef ds:uri="http://schemas.microsoft.com/sharepoint/v3/contenttype/forms"/>
  </ds:schemaRefs>
</ds:datastoreItem>
</file>

<file path=customXml/itemProps3.xml><?xml version="1.0" encoding="utf-8"?>
<ds:datastoreItem xmlns:ds="http://schemas.openxmlformats.org/officeDocument/2006/customXml" ds:itemID="{F851B90B-19C9-4016-A6B0-2B90E25F8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178</TotalTime>
  <Words>2103</Words>
  <Application>Microsoft Office PowerPoint</Application>
  <PresentationFormat>On-screen Show (4:3)</PresentationFormat>
  <Paragraphs>281</Paragraphs>
  <Slides>23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Courier New</vt:lpstr>
      <vt:lpstr>Segoe Print</vt:lpstr>
      <vt:lpstr>Revature</vt:lpstr>
      <vt:lpstr>2_Custom Design</vt:lpstr>
      <vt:lpstr>Exceptions Errors and Data Structures</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A Quick Word on Capitalization</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Daniel Felleman</cp:lastModifiedBy>
  <cp:revision>34</cp:revision>
  <dcterms:created xsi:type="dcterms:W3CDTF">2021-05-10T12:23:39Z</dcterms:created>
  <dcterms:modified xsi:type="dcterms:W3CDTF">2021-05-19T19:50:26Z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