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 id="2147483706" r:id="rId5"/>
  </p:sldMasterIdLst>
  <p:notesMasterIdLst>
    <p:notesMasterId r:id="rId24"/>
  </p:notesMasterIdLst>
  <p:sldIdLst>
    <p:sldId id="256" r:id="rId6"/>
    <p:sldId id="277" r:id="rId7"/>
    <p:sldId id="290" r:id="rId8"/>
    <p:sldId id="289" r:id="rId9"/>
    <p:sldId id="259" r:id="rId10"/>
    <p:sldId id="279" r:id="rId11"/>
    <p:sldId id="260" r:id="rId12"/>
    <p:sldId id="263" r:id="rId13"/>
    <p:sldId id="264" r:id="rId14"/>
    <p:sldId id="265" r:id="rId15"/>
    <p:sldId id="266" r:id="rId16"/>
    <p:sldId id="261" r:id="rId17"/>
    <p:sldId id="284" r:id="rId18"/>
    <p:sldId id="286" r:id="rId19"/>
    <p:sldId id="262" r:id="rId20"/>
    <p:sldId id="278" r:id="rId21"/>
    <p:sldId id="283" r:id="rId22"/>
    <p:sldId id="258"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96" d="100"/>
          <a:sy n="96" d="100"/>
        </p:scale>
        <p:origin x="1296" y="7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51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78932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29760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578446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3807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734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6370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40484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491793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74066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94454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07011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803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75203048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Maps, Iterators and Comparisons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b="1" dirty="0">
                <a:latin typeface="Courier New"/>
                <a:ea typeface="Courier New"/>
                <a:cs typeface="Courier New"/>
                <a:sym typeface="Courier New"/>
              </a:rPr>
              <a:t>public class </a:t>
            </a:r>
            <a:r>
              <a:rPr lang="en-US" sz="2000" dirty="0">
                <a:latin typeface="Courier New"/>
                <a:ea typeface="Courier New"/>
                <a:cs typeface="Courier New"/>
                <a:sym typeface="Courier New"/>
              </a:rPr>
              <a:t>Student </a:t>
            </a:r>
            <a:r>
              <a:rPr lang="en-US" sz="2000" b="1" dirty="0">
                <a:latin typeface="Courier New"/>
                <a:ea typeface="Courier New"/>
                <a:cs typeface="Courier New"/>
                <a:sym typeface="Courier New"/>
              </a:rPr>
              <a:t>implements</a:t>
            </a:r>
            <a:r>
              <a:rPr lang="en-US" sz="2000" dirty="0">
                <a:latin typeface="Courier New"/>
                <a:ea typeface="Courier New"/>
                <a:cs typeface="Courier New"/>
                <a:sym typeface="Courier New"/>
              </a:rPr>
              <a:t>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int</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public</a:t>
            </a: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int</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return</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b="1" dirty="0">
                <a:latin typeface="Courier New"/>
                <a:ea typeface="Courier New"/>
                <a:cs typeface="Courier New"/>
                <a:sym typeface="Courier New"/>
              </a:rPr>
              <a:t>public class </a:t>
            </a:r>
            <a:r>
              <a:rPr lang="en-US" sz="1800" dirty="0">
                <a:latin typeface="Courier New"/>
                <a:ea typeface="Courier New"/>
                <a:cs typeface="Courier New"/>
                <a:sym typeface="Courier New"/>
              </a:rPr>
              <a:t>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int</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b="1"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implements</a:t>
            </a:r>
            <a:r>
              <a:rPr lang="en-US" sz="1800" dirty="0">
                <a:latin typeface="Courier New"/>
                <a:ea typeface="Courier New"/>
                <a:cs typeface="Courier New"/>
                <a:sym typeface="Courier New"/>
              </a:rPr>
              <a:t>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public int </a:t>
            </a:r>
            <a:r>
              <a:rPr lang="en-US" sz="1800" dirty="0">
                <a:latin typeface="Courier New"/>
                <a:ea typeface="Courier New"/>
                <a:cs typeface="Courier New"/>
                <a:sym typeface="Courier New"/>
              </a:rPr>
              <a:t>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return</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t>
            </a:r>
            <a:r>
              <a:rPr lang="en-US" dirty="0" err="1"/>
              <a:t>inlcude</a:t>
            </a:r>
            <a:r>
              <a:rPr lang="en-US" dirty="0"/>
              <a:t>:</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06552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9048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p>
          <a:p>
            <a:pPr marL="800100" lvl="1" indent="-342900">
              <a:spcBef>
                <a:spcPts val="0"/>
              </a:spcBef>
              <a:buSzPts val="2800"/>
              <a:buChar char="•"/>
            </a:pPr>
            <a:r>
              <a:rPr lang="en-US" dirty="0" err="1"/>
              <a:t>mp.put</a:t>
            </a:r>
            <a:r>
              <a:rPr lang="en-US" dirty="0"/>
              <a:t>(“a”,1)</a:t>
            </a:r>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71670" y="3030847"/>
            <a:ext cx="9000659" cy="2583077"/>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1314394" y="1530612"/>
            <a:ext cx="1287892" cy="1188823"/>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12035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 (recap)</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 (recap)</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fontScale="92500" lnSpcReduction="2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can be used when writing classes, interfaces and methods*.</a:t>
            </a:r>
          </a:p>
          <a:p>
            <a:pPr lvl="1"/>
            <a:r>
              <a:rPr lang="en-US" dirty="0"/>
              <a:t>*To use generics in a method, the containing class or interface must use generics</a:t>
            </a:r>
          </a:p>
          <a:p>
            <a:r>
              <a:rPr lang="en-US" dirty="0"/>
              <a:t>Generic types must be an object, primitives are not allowed. ‘Generic primitives’ are achieved using wrapper classes.</a:t>
            </a:r>
          </a:p>
          <a:p>
            <a:r>
              <a:rPr lang="en-US" dirty="0"/>
              <a:t>Generics are a way of saying, “</a:t>
            </a:r>
            <a:r>
              <a:rPr lang="en-US" i="1" dirty="0"/>
              <a:t>I don’t know what type this will be right now, but when this class is instantiated into an object, a type will be provided</a:t>
            </a:r>
            <a:r>
              <a:rPr lang="en-US" dirty="0"/>
              <a: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67897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4"/>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4"/>
              </a:spcBef>
              <a:spcAft>
                <a:spcPts val="0"/>
              </a:spcAft>
              <a:buSzPts val="2220"/>
              <a:buChar char="–"/>
            </a:pPr>
            <a:r>
              <a:rPr lang="en-US" sz="2220" dirty="0"/>
              <a:t>Sets and Queues don’t use an index though…</a:t>
            </a:r>
            <a:endParaRPr dirty="0"/>
          </a:p>
          <a:p>
            <a:pPr marL="342900" lvl="0" indent="-342900" algn="l" rtl="0">
              <a:lnSpc>
                <a:spcPct val="90000"/>
              </a:lnSpc>
              <a:spcBef>
                <a:spcPts val="518"/>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18"/>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4"/>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4"/>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01307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b="1" dirty="0">
                <a:latin typeface="Courier New" panose="02070309020205020404" pitchFamily="49" charset="0"/>
                <a:ea typeface="Courier New"/>
                <a:cs typeface="Courier New" panose="02070309020205020404" pitchFamily="49" charset="0"/>
                <a:sym typeface="Courier New"/>
              </a:rPr>
              <a:t>public void </a:t>
            </a:r>
            <a:r>
              <a:rPr lang="en-US" sz="2000" dirty="0">
                <a:latin typeface="Courier New" panose="02070309020205020404" pitchFamily="49" charset="0"/>
                <a:ea typeface="Courier New"/>
                <a:cs typeface="Courier New" panose="02070309020205020404" pitchFamily="49" charset="0"/>
                <a:sym typeface="Courier New"/>
              </a:rPr>
              <a:t>iterate(HashSet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while</a:t>
            </a: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iter.next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b="1" dirty="0">
                <a:latin typeface="Courier New" panose="02070309020205020404" pitchFamily="49" charset="0"/>
                <a:ea typeface="Courier New"/>
                <a:cs typeface="Courier New" panose="02070309020205020404" pitchFamily="49" charset="0"/>
                <a:sym typeface="Courier New"/>
              </a:rPr>
              <a:t>public</a:t>
            </a: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void</a:t>
            </a: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for</a:t>
            </a:r>
            <a:r>
              <a:rPr lang="en-US" sz="2000" dirty="0">
                <a:latin typeface="Courier New" panose="02070309020205020404" pitchFamily="49" charset="0"/>
                <a:ea typeface="Courier New"/>
                <a:cs typeface="Courier New" panose="02070309020205020404" pitchFamily="49" charset="0"/>
                <a:sym typeface="Courier New"/>
              </a:rPr>
              <a:t>(String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4" ma:contentTypeDescription="Create a new document." ma:contentTypeScope="" ma:versionID="193cf7770eb6b6396d0490777255168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26caf9c6201346b0fe555994801b3f16"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BB61B9-C304-4E30-9F03-802D7A4C5F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C28580-1018-4B4B-80C1-0466166A34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A5AFC-112D-47EE-A7B8-D7DBACEEC5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Revature</Template>
  <TotalTime>183</TotalTime>
  <Words>1413</Words>
  <Application>Microsoft Office PowerPoint</Application>
  <PresentationFormat>On-screen Show (4:3)</PresentationFormat>
  <Paragraphs>147</Paragraphs>
  <Slides>18</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Courier New</vt:lpstr>
      <vt:lpstr>Revature</vt:lpstr>
      <vt:lpstr>2_Custom Design</vt:lpstr>
      <vt:lpstr>Maps, Iterators and Comparisons</vt:lpstr>
      <vt:lpstr>Collection Hierarchy (recap)</vt:lpstr>
      <vt:lpstr>Collection Interface (recap)</vt:lpstr>
      <vt:lpstr>Generics</vt:lpstr>
      <vt:lpstr>Iterable</vt:lpstr>
      <vt:lpstr>Iterators</vt:lpstr>
      <vt:lpstr>Iterator/Enhanced For Loop Example</vt:lpstr>
      <vt:lpstr>Comparing Collection Elements</vt:lpstr>
      <vt:lpstr>Comparable vs Comparator</vt:lpstr>
      <vt:lpstr>Comparable Example</vt:lpstr>
      <vt:lpstr>Comparator Example</vt:lpstr>
      <vt:lpstr>Collection vs Collections</vt:lpstr>
      <vt:lpstr>Collections</vt:lpstr>
      <vt:lpstr>Arrays</vt:lpstr>
      <vt:lpstr>Java Maps</vt:lpstr>
      <vt:lpstr>Map</vt:lpstr>
      <vt:lpstr>Maps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Daniel Felleman</cp:lastModifiedBy>
  <cp:revision>41</cp:revision>
  <dcterms:created xsi:type="dcterms:W3CDTF">2021-05-10T12:23:39Z</dcterms:created>
  <dcterms:modified xsi:type="dcterms:W3CDTF">2021-05-19T19:52:27Z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