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layfair Display Medium"/>
      <p:regular r:id="rId19"/>
      <p:bold r:id="rId20"/>
      <p:italic r:id="rId21"/>
      <p:boldItalic r:id="rId22"/>
    </p:embeddedFont>
    <p:embeddedFont>
      <p:font typeface="Playfair Displ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BA1483-638D-45AB-AEE9-460231387CD9}">
  <a:tblStyle styleId="{47BA1483-638D-45AB-AEE9-460231387C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Medium-bold.fntdata"/><Relationship Id="rId22" Type="http://schemas.openxmlformats.org/officeDocument/2006/relationships/font" Target="fonts/PlayfairDisplayMedium-boldItalic.fntdata"/><Relationship Id="rId21" Type="http://schemas.openxmlformats.org/officeDocument/2006/relationships/font" Target="fonts/PlayfairDisplayMedium-italic.fntdata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layfairDisplayMedium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9e1e5cca00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9e1e5cca00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9e1e5cca00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9e1e5cca00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LSTM produces smoother curves but requires longer training time.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LSTM model generates smoother predictions compared to the actual sales.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It captures the overall trend but fails to react to sharp peaks — meaning it underestimates sudden sales increases.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Despite that, the bias is close to zero, so it’s not systematically over- or underpredicting.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However, training takes significantly longer than Prophet or XGBoost. (around 11 minutes)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9eea85881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9eea85881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After tuning, the model performed better, with: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MAE: 0.3032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On average, the model’s predictions were off by </a:t>
            </a:r>
            <a:r>
              <a:rPr b="1" lang="en">
                <a:solidFill>
                  <a:schemeClr val="dk1"/>
                </a:solidFill>
              </a:rPr>
              <a:t>around 0.3 units</a:t>
            </a:r>
            <a:r>
              <a:rPr lang="en">
                <a:solidFill>
                  <a:schemeClr val="dk1"/>
                </a:solidFill>
              </a:rPr>
              <a:t> from the actual sales. This means the model’s typical error is small compared to the scale of sales data — quite decent performance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RMSE: 2.0901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The RMSE is higher because it penalizes large errors more strongly. This suggests the LSTM sometimes makes </a:t>
            </a:r>
            <a:r>
              <a:rPr b="1" lang="en">
                <a:solidFill>
                  <a:schemeClr val="dk1"/>
                </a:solidFill>
              </a:rPr>
              <a:t>larger mistakes on certain days</a:t>
            </a:r>
            <a:r>
              <a:rPr lang="en">
                <a:solidFill>
                  <a:schemeClr val="dk1"/>
                </a:solidFill>
              </a:rPr>
              <a:t>, possibly around peak sales days.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Bias: -0.0010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The bias is very close to zero, which means </a:t>
            </a:r>
            <a:r>
              <a:rPr b="1" lang="en">
                <a:solidFill>
                  <a:schemeClr val="dk1"/>
                </a:solidFill>
              </a:rPr>
              <a:t>the model isn’t systematically overpredicting or underpredicting</a:t>
            </a:r>
            <a:r>
              <a:rPr lang="en">
                <a:solidFill>
                  <a:schemeClr val="dk1"/>
                </a:solidFill>
              </a:rPr>
              <a:t> — it’s balanced on average.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Summary =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LSTM model performed fairly well, with an average error of about 0.3 units per day.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 doesn’t show much bias, meaning it predicts both highs and lows fairly evenly.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However, the RMSE shows that the model sometimes struggles with sharp peaks, such as during high-demand days.”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>
                <a:solidFill>
                  <a:schemeClr val="dk1"/>
                </a:solidFill>
              </a:rPr>
              <a:t>Now, let’s look at the evaluation metrics side by side.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9e1e5cca00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9e1e5cca00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 here’s a quick summary of how the three models performed.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MAE shows the average size of prediction errors — so lower is better.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Prophet’s MAE and RMSE are much higher than the others, which means it struggles to capture daily variations.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XGBoost has the lowest MAE and RMSE, meaning it predicts closest to the actual sales and handles spikes better.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&gt; LSTM’s results are slightly worse than XGBoost, but the bias is very small, meaning it’s quite balanced — just slower to train.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 From a business perspective, planners could use these forecasts to manage inventory,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prepare for promotional peaks, and adjust supply based on expected demand.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Especially with XGBoost, they can refresh the model weekly to keep forecasts relevant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Overall, XGBoost gives the </a:t>
            </a:r>
            <a:r>
              <a:rPr b="1" lang="en">
                <a:solidFill>
                  <a:schemeClr val="dk1"/>
                </a:solidFill>
              </a:rPr>
              <a:t>best trade-off</a:t>
            </a:r>
            <a:r>
              <a:rPr lang="en">
                <a:solidFill>
                  <a:schemeClr val="dk1"/>
                </a:solidFill>
              </a:rPr>
              <a:t> between accuracy and training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—------------------------------------------------------------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MAE = Average size of the errors — how far predictions are from actuals, regardless of direction.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Makin kecil,  makin baik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Prophet kamu punya </a:t>
            </a:r>
            <a:r>
              <a:rPr b="1" lang="en">
                <a:solidFill>
                  <a:schemeClr val="dk1"/>
                </a:solidFill>
              </a:rPr>
              <a:t>RMSE ≈ 252</a:t>
            </a:r>
            <a:r>
              <a:rPr lang="en">
                <a:solidFill>
                  <a:schemeClr val="dk1"/>
                </a:solidFill>
              </a:rPr>
              <a:t>, rasio RMSE/MAE = 252/216 ≈ 1.17 → bagus, berarti error-nya cukup stabil.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RMSE = Like MAE but penalizes large errors more strongly.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RMSE ≥ MAE selalu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Biasanya </a:t>
            </a:r>
            <a:r>
              <a:rPr b="1" lang="en">
                <a:solidFill>
                  <a:schemeClr val="dk1"/>
                </a:solidFill>
              </a:rPr>
              <a:t>RMSE ≈ 1.1–1.5 × MAE</a:t>
            </a:r>
            <a:r>
              <a:rPr lang="en">
                <a:solidFill>
                  <a:schemeClr val="dk1"/>
                </a:solidFill>
              </a:rPr>
              <a:t> kalau modelnya stabil.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Kalau RMSE jauh lebih besar dari MAE → berarti ada beberapa </a:t>
            </a:r>
            <a:r>
              <a:rPr b="1" lang="en">
                <a:solidFill>
                  <a:schemeClr val="dk1"/>
                </a:solidFill>
              </a:rPr>
              <a:t>spike error</a:t>
            </a:r>
            <a:r>
              <a:rPr lang="en">
                <a:solidFill>
                  <a:schemeClr val="dk1"/>
                </a:solidFill>
              </a:rPr>
              <a:t> besar.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Bias = Whether predictions are generally too high or too low.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Positif = overpredict, negative = underpredict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Ideal = sekitar 0 (netral)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—--------------------------- How to improve Prophet in real life?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Prophet is fast and interpretable but only uses time and sales data by default.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improve performance, it should be combined with additional features such as oil prices, holidays, and promotions.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These regressors would help Prophet understand </a:t>
            </a:r>
            <a:r>
              <a:rPr i="1" lang="en">
                <a:solidFill>
                  <a:schemeClr val="dk1"/>
                </a:solidFill>
              </a:rPr>
              <a:t>why</a:t>
            </a:r>
            <a:r>
              <a:rPr lang="en">
                <a:solidFill>
                  <a:schemeClr val="dk1"/>
                </a:solidFill>
              </a:rPr>
              <a:t> sales change, not just </a:t>
            </a:r>
            <a:r>
              <a:rPr i="1" lang="en">
                <a:solidFill>
                  <a:schemeClr val="dk1"/>
                </a:solidFill>
              </a:rPr>
              <a:t>when</a:t>
            </a:r>
            <a:r>
              <a:rPr lang="en">
                <a:solidFill>
                  <a:schemeClr val="dk1"/>
                </a:solidFill>
              </a:rPr>
              <a:t> they change.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—------ which model performed the best?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Among the three models, </a:t>
            </a:r>
            <a:r>
              <a:rPr b="1" lang="en">
                <a:solidFill>
                  <a:schemeClr val="dk1"/>
                </a:solidFill>
              </a:rPr>
              <a:t>XGBoost performed best overall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It achieved the lowest error metrics — MAE and RMSE — while keeping bias close to zero.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Prophet was very fast to train but less accurate, since it only used date and sales without external features.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LSTM gave similar accuracy to XGBoost but required much longer training time, which makes it less efficient for this dataset.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—-- the model was easy or complex to use?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1. Prophet was the easiest to use — it only needed date and sales columns, and the results were interpretable with clear trends and seasonality.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2. XGBoost and LSTM were more complex because they required additional feature engineering and data preprocessing, but they produced more accurate results.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 LSTM was the most complex overall since it needed 3D reshaping, scaling, and longer training time.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9e1e5cca00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9e1e5cca00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9e1e5cca00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9e1e5cca00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9e1e5cca00_0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9e1e5cca00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Daily sales fluctuate around a relatively stable baseline from 2013–2015.</a:t>
            </a:r>
            <a:endParaRPr/>
          </a:p>
          <a:p>
            <a:pPr indent="-29845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 significant spike is observed in mid-2016, likely due to large promotions, restocking, or special events.</a:t>
            </a:r>
            <a:endParaRPr/>
          </a:p>
          <a:p>
            <a:pPr indent="-29845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Regular weekly and yearly seasonality is visible, suggesting cyclical demand patterns.</a:t>
            </a:r>
            <a:endParaRPr/>
          </a:p>
          <a:p>
            <a:pPr indent="-29845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These variations may influence forecasting accuracy if not modeled properly.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9e1e5cca00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9e1e5cca00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9e1e5cca00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9e1e5cca00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Here, we can see the Prophet model’s predictions compared to the actual daily sales for the test period — from March 14 to March 31, 2014.</a:t>
            </a:r>
            <a:endParaRPr>
              <a:solidFill>
                <a:schemeClr val="dk1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The blue dots represent the actual sales, while the orange line shows Prophet’s forecast. The light blue shaded area is the </a:t>
            </a:r>
            <a:r>
              <a:rPr b="1" lang="en">
                <a:solidFill>
                  <a:schemeClr val="dk1"/>
                </a:solidFill>
              </a:rPr>
              <a:t>confidence interval</a:t>
            </a:r>
            <a:r>
              <a:rPr lang="en">
                <a:solidFill>
                  <a:schemeClr val="dk1"/>
                </a:solidFill>
              </a:rPr>
              <a:t>, meaning Prophet’s uncertainty range.</a:t>
            </a:r>
            <a:endParaRPr>
              <a:solidFill>
                <a:schemeClr val="dk1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Overall, the model follows the general up-and-down pattern quite well. It slightly </a:t>
            </a:r>
            <a:r>
              <a:rPr b="1" lang="en">
                <a:solidFill>
                  <a:schemeClr val="dk1"/>
                </a:solidFill>
              </a:rPr>
              <a:t>underestimates the peaks</a:t>
            </a:r>
            <a:r>
              <a:rPr lang="en">
                <a:solidFill>
                  <a:schemeClr val="dk1"/>
                </a:solidFill>
              </a:rPr>
              <a:t>, especially around March 16 and March 30, which are likely due to local demand spikes.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9eea85881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9eea8588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Prophet performed fairly well, with:</a:t>
            </a:r>
            <a:endParaRPr>
              <a:solidFill>
                <a:schemeClr val="dk1"/>
              </a:solidFill>
            </a:endParaRPr>
          </a:p>
          <a:p>
            <a:pPr indent="-298450" lvl="0" marL="838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MAE: 216.4</a:t>
            </a:r>
            <a:endParaRPr>
              <a:solidFill>
                <a:schemeClr val="dk1"/>
              </a:solidFill>
            </a:endParaRPr>
          </a:p>
          <a:p>
            <a:pPr indent="-298450" lvl="0" marL="838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RMSE: 252.6</a:t>
            </a:r>
            <a:endParaRPr>
              <a:solidFill>
                <a:schemeClr val="dk1"/>
              </a:solidFill>
            </a:endParaRPr>
          </a:p>
          <a:p>
            <a:pPr indent="-298450" lvl="0" marL="838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Bias: -191.8</a:t>
            </a:r>
            <a:endParaRPr>
              <a:solidFill>
                <a:schemeClr val="dk1"/>
              </a:solidFill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This means the average error is around 216 units, and Prophet tends to slightly underpredict actual sales.</a:t>
            </a:r>
            <a:endParaRPr>
              <a:solidFill>
                <a:schemeClr val="dk1"/>
              </a:solidFill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Even though the accuracy could be improved, Prophet’s advantage is that it’s </a:t>
            </a:r>
            <a:r>
              <a:rPr b="1" lang="en">
                <a:solidFill>
                  <a:schemeClr val="dk1"/>
                </a:solidFill>
              </a:rPr>
              <a:t>fast to train (0.16 sec)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very interpretable</a:t>
            </a:r>
            <a:r>
              <a:rPr lang="en">
                <a:solidFill>
                  <a:schemeClr val="dk1"/>
                </a:solidFill>
              </a:rPr>
              <a:t> — we can easily understand the trend and seasonality it captures.</a:t>
            </a:r>
            <a:endParaRPr>
              <a:solidFill>
                <a:schemeClr val="dk1"/>
              </a:solidFill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>
                <a:solidFill>
                  <a:schemeClr val="dk1"/>
                </a:solidFill>
              </a:rPr>
              <a:t>&gt; That was the Prophet model — fast but not very accurate. Let’s see how XGBoost compares.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9e1e5cca00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9e1e5cca00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XGBoost aligns closely with observed sales, showing stable short-term forecasts.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—-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This is the XGBoost model’s forecast compared to actual daily sales for the same test period, March 14–31, 2014.”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The light blue and orange lines show the actual and predicted daily sales, while the thicker lines represent the 7-day rolling averages — which help smooth out day-to-day noise.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We can see that XGBoost follows the general pattern of sales, but it tends to </a:t>
            </a:r>
            <a:r>
              <a:rPr b="1" lang="en">
                <a:solidFill>
                  <a:schemeClr val="dk1"/>
                </a:solidFill>
              </a:rPr>
              <a:t>underestimate sharp peaks</a:t>
            </a:r>
            <a:r>
              <a:rPr lang="en">
                <a:solidFill>
                  <a:schemeClr val="dk1"/>
                </a:solidFill>
              </a:rPr>
              <a:t> on certain days, like March 16 and March 30.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Because XGBoost uses engineered features such as holidays, promotions, and oil prices, it captures trend and seasonality relatively well — although it smooths out some volatility.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9eea85881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9eea85881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After tuning, the model performed better, with: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RMSE: 1.904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MAE: 0.259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Bias: -0.0088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It also trained much faster than LSTM (around 220 seconds), making it a good balance between performance and efficiency.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only">
  <p:cSld name="BLANK_1_1_1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276075" y="457200"/>
            <a:ext cx="5713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image with right text">
  <p:cSld name="BLANK_1_1_1_1_1_1_1_1_1_1_1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/>
          <p:nvPr>
            <p:ph idx="2" type="pic"/>
          </p:nvPr>
        </p:nvSpPr>
        <p:spPr>
          <a:xfrm>
            <a:off x="0" y="0"/>
            <a:ext cx="4348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1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15" name="Google Shape;115;p11"/>
          <p:cNvSpPr txBox="1"/>
          <p:nvPr>
            <p:ph type="title"/>
          </p:nvPr>
        </p:nvSpPr>
        <p:spPr>
          <a:xfrm>
            <a:off x="4618950" y="457200"/>
            <a:ext cx="42516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6" name="Google Shape;116;p11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1"/>
          <p:cNvSpPr txBox="1"/>
          <p:nvPr>
            <p:ph idx="3" type="subTitle"/>
          </p:nvPr>
        </p:nvSpPr>
        <p:spPr>
          <a:xfrm>
            <a:off x="4618950" y="2823908"/>
            <a:ext cx="4251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8" name="Google Shape;118;p11"/>
          <p:cNvSpPr txBox="1"/>
          <p:nvPr>
            <p:ph idx="4" type="body"/>
          </p:nvPr>
        </p:nvSpPr>
        <p:spPr>
          <a:xfrm>
            <a:off x="4618950" y="3457500"/>
            <a:ext cx="4251600" cy="90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ight image">
  <p:cSld name="BLANK_1_1_1_1_1_1_1_1_1_1_1_1_1_1_1_1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/>
          <p:nvPr>
            <p:ph idx="2" type="pic"/>
          </p:nvPr>
        </p:nvSpPr>
        <p:spPr>
          <a:xfrm>
            <a:off x="6877724" y="0"/>
            <a:ext cx="2266200" cy="3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12"/>
          <p:cNvSpPr txBox="1"/>
          <p:nvPr>
            <p:ph type="title"/>
          </p:nvPr>
        </p:nvSpPr>
        <p:spPr>
          <a:xfrm>
            <a:off x="276075" y="457200"/>
            <a:ext cx="8594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3"/>
          <p:cNvSpPr txBox="1"/>
          <p:nvPr>
            <p:ph type="title"/>
          </p:nvPr>
        </p:nvSpPr>
        <p:spPr>
          <a:xfrm>
            <a:off x="276075" y="457200"/>
            <a:ext cx="8594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" type="subTitle"/>
          </p:nvPr>
        </p:nvSpPr>
        <p:spPr>
          <a:xfrm>
            <a:off x="1114250" y="1879000"/>
            <a:ext cx="918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2" type="subTitle"/>
          </p:nvPr>
        </p:nvSpPr>
        <p:spPr>
          <a:xfrm>
            <a:off x="2135350" y="1879000"/>
            <a:ext cx="29334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3" type="subTitle"/>
          </p:nvPr>
        </p:nvSpPr>
        <p:spPr>
          <a:xfrm>
            <a:off x="5787475" y="1912900"/>
            <a:ext cx="3072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4" type="subTitle"/>
          </p:nvPr>
        </p:nvSpPr>
        <p:spPr>
          <a:xfrm>
            <a:off x="1114250" y="2816800"/>
            <a:ext cx="918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5" type="subTitle"/>
          </p:nvPr>
        </p:nvSpPr>
        <p:spPr>
          <a:xfrm>
            <a:off x="2135350" y="2816800"/>
            <a:ext cx="29334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6" type="subTitle"/>
          </p:nvPr>
        </p:nvSpPr>
        <p:spPr>
          <a:xfrm>
            <a:off x="5787475" y="2850700"/>
            <a:ext cx="3072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7" type="subTitle"/>
          </p:nvPr>
        </p:nvSpPr>
        <p:spPr>
          <a:xfrm>
            <a:off x="1114250" y="3754600"/>
            <a:ext cx="918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8" type="subTitle"/>
          </p:nvPr>
        </p:nvSpPr>
        <p:spPr>
          <a:xfrm>
            <a:off x="2135350" y="3754600"/>
            <a:ext cx="29334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9" type="subTitle"/>
          </p:nvPr>
        </p:nvSpPr>
        <p:spPr>
          <a:xfrm>
            <a:off x="5787475" y="3788500"/>
            <a:ext cx="3072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display 1">
  <p:cSld name="CUSTOM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/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Lato"/>
                <a:ea typeface="Lato"/>
                <a:cs typeface="Lato"/>
                <a:sym typeface="Lato"/>
              </a:rPr>
              <a:t>‹#›</a:t>
            </a:fld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4"/>
          <p:cNvSpPr txBox="1"/>
          <p:nvPr>
            <p:ph type="title"/>
          </p:nvPr>
        </p:nvSpPr>
        <p:spPr>
          <a:xfrm>
            <a:off x="837250" y="457200"/>
            <a:ext cx="6885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" type="subTitle"/>
          </p:nvPr>
        </p:nvSpPr>
        <p:spPr>
          <a:xfrm>
            <a:off x="276075" y="1194000"/>
            <a:ext cx="1990200" cy="5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2" type="subTitle"/>
          </p:nvPr>
        </p:nvSpPr>
        <p:spPr>
          <a:xfrm>
            <a:off x="3074775" y="1194000"/>
            <a:ext cx="4164900" cy="22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141" name="Google Shape;141;p14"/>
          <p:cNvSpPr txBox="1"/>
          <p:nvPr>
            <p:ph idx="3" type="body"/>
          </p:nvPr>
        </p:nvSpPr>
        <p:spPr>
          <a:xfrm>
            <a:off x="3074775" y="1873600"/>
            <a:ext cx="1513500" cy="11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142" name="Google Shape;142;p14"/>
          <p:cNvSpPr txBox="1"/>
          <p:nvPr>
            <p:ph idx="4" type="subTitle"/>
          </p:nvPr>
        </p:nvSpPr>
        <p:spPr>
          <a:xfrm>
            <a:off x="3074775" y="1637950"/>
            <a:ext cx="1513500" cy="1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3" name="Google Shape;143;p14"/>
          <p:cNvSpPr txBox="1"/>
          <p:nvPr>
            <p:ph idx="5" type="body"/>
          </p:nvPr>
        </p:nvSpPr>
        <p:spPr>
          <a:xfrm>
            <a:off x="4882875" y="1873600"/>
            <a:ext cx="1513500" cy="11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144" name="Google Shape;144;p14"/>
          <p:cNvSpPr txBox="1"/>
          <p:nvPr>
            <p:ph idx="6" type="subTitle"/>
          </p:nvPr>
        </p:nvSpPr>
        <p:spPr>
          <a:xfrm>
            <a:off x="4882875" y="1637950"/>
            <a:ext cx="1513500" cy="1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14"/>
          <p:cNvSpPr txBox="1"/>
          <p:nvPr>
            <p:ph idx="7" type="body"/>
          </p:nvPr>
        </p:nvSpPr>
        <p:spPr>
          <a:xfrm>
            <a:off x="6690975" y="1873600"/>
            <a:ext cx="1513500" cy="11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146" name="Google Shape;146;p14"/>
          <p:cNvSpPr txBox="1"/>
          <p:nvPr>
            <p:ph idx="8" type="subTitle"/>
          </p:nvPr>
        </p:nvSpPr>
        <p:spPr>
          <a:xfrm>
            <a:off x="6690975" y="1637950"/>
            <a:ext cx="1513500" cy="1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7" name="Google Shape;147;p14"/>
          <p:cNvSpPr txBox="1"/>
          <p:nvPr>
            <p:ph idx="9" type="subTitle"/>
          </p:nvPr>
        </p:nvSpPr>
        <p:spPr>
          <a:xfrm>
            <a:off x="276075" y="520738"/>
            <a:ext cx="336000" cy="22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8" name="Google Shape;148;p14"/>
          <p:cNvSpPr/>
          <p:nvPr>
            <p:ph idx="13" type="pic"/>
          </p:nvPr>
        </p:nvSpPr>
        <p:spPr>
          <a:xfrm>
            <a:off x="-74" y="3991500"/>
            <a:ext cx="2266200" cy="115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display 2">
  <p:cSld name="CUSTOM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Lato"/>
                <a:ea typeface="Lato"/>
                <a:cs typeface="Lato"/>
                <a:sym typeface="Lato"/>
              </a:rPr>
              <a:t>‹#›</a:t>
            </a:fld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>
            <p:ph type="title"/>
          </p:nvPr>
        </p:nvSpPr>
        <p:spPr>
          <a:xfrm>
            <a:off x="837250" y="457200"/>
            <a:ext cx="6885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1" type="subTitle"/>
          </p:nvPr>
        </p:nvSpPr>
        <p:spPr>
          <a:xfrm>
            <a:off x="276075" y="1194000"/>
            <a:ext cx="4992600" cy="5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153" name="Google Shape;153;p15"/>
          <p:cNvSpPr txBox="1"/>
          <p:nvPr>
            <p:ph idx="2" type="subTitle"/>
          </p:nvPr>
        </p:nvSpPr>
        <p:spPr>
          <a:xfrm>
            <a:off x="276075" y="520738"/>
            <a:ext cx="336000" cy="22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54" name="Google Shape;154;p15"/>
          <p:cNvSpPr txBox="1"/>
          <p:nvPr>
            <p:ph idx="3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4" type="body"/>
          </p:nvPr>
        </p:nvSpPr>
        <p:spPr>
          <a:xfrm>
            <a:off x="276075" y="4018238"/>
            <a:ext cx="2463300" cy="6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156" name="Google Shape;156;p15"/>
          <p:cNvSpPr txBox="1"/>
          <p:nvPr>
            <p:ph idx="5" type="subTitle"/>
          </p:nvPr>
        </p:nvSpPr>
        <p:spPr>
          <a:xfrm>
            <a:off x="276075" y="3759625"/>
            <a:ext cx="2463300" cy="1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7" name="Google Shape;157;p15"/>
          <p:cNvSpPr txBox="1"/>
          <p:nvPr>
            <p:ph idx="6" type="body"/>
          </p:nvPr>
        </p:nvSpPr>
        <p:spPr>
          <a:xfrm>
            <a:off x="3074775" y="4018238"/>
            <a:ext cx="2463300" cy="6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158" name="Google Shape;158;p15"/>
          <p:cNvSpPr txBox="1"/>
          <p:nvPr>
            <p:ph idx="7" type="subTitle"/>
          </p:nvPr>
        </p:nvSpPr>
        <p:spPr>
          <a:xfrm>
            <a:off x="3074775" y="3759625"/>
            <a:ext cx="2463300" cy="1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9" name="Google Shape;159;p15"/>
          <p:cNvSpPr txBox="1"/>
          <p:nvPr>
            <p:ph idx="8" type="body"/>
          </p:nvPr>
        </p:nvSpPr>
        <p:spPr>
          <a:xfrm>
            <a:off x="5873475" y="4018238"/>
            <a:ext cx="2463300" cy="6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160" name="Google Shape;160;p15"/>
          <p:cNvSpPr txBox="1"/>
          <p:nvPr>
            <p:ph idx="9" type="subTitle"/>
          </p:nvPr>
        </p:nvSpPr>
        <p:spPr>
          <a:xfrm>
            <a:off x="5873475" y="3759625"/>
            <a:ext cx="2463300" cy="1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1" name="Google Shape;161;p15"/>
          <p:cNvSpPr/>
          <p:nvPr>
            <p:ph idx="13" type="pic"/>
          </p:nvPr>
        </p:nvSpPr>
        <p:spPr>
          <a:xfrm>
            <a:off x="276075" y="2076900"/>
            <a:ext cx="2463300" cy="15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15"/>
          <p:cNvSpPr/>
          <p:nvPr>
            <p:ph idx="14" type="pic"/>
          </p:nvPr>
        </p:nvSpPr>
        <p:spPr>
          <a:xfrm>
            <a:off x="3074775" y="2076900"/>
            <a:ext cx="2463300" cy="15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5"/>
          <p:cNvSpPr/>
          <p:nvPr>
            <p:ph idx="15" type="pic"/>
          </p:nvPr>
        </p:nvSpPr>
        <p:spPr>
          <a:xfrm>
            <a:off x="5873475" y="2073688"/>
            <a:ext cx="2463300" cy="1570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display 3">
  <p:cSld name="CUSTOM_1_1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/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Lato"/>
                <a:ea typeface="Lato"/>
                <a:cs typeface="Lato"/>
                <a:sym typeface="Lato"/>
              </a:rPr>
              <a:t>‹#›</a:t>
            </a:fld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6"/>
          <p:cNvSpPr txBox="1"/>
          <p:nvPr>
            <p:ph type="title"/>
          </p:nvPr>
        </p:nvSpPr>
        <p:spPr>
          <a:xfrm>
            <a:off x="837250" y="457200"/>
            <a:ext cx="6885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67" name="Google Shape;167;p16"/>
          <p:cNvSpPr txBox="1"/>
          <p:nvPr>
            <p:ph idx="1" type="subTitle"/>
          </p:nvPr>
        </p:nvSpPr>
        <p:spPr>
          <a:xfrm>
            <a:off x="276075" y="520738"/>
            <a:ext cx="336000" cy="22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68" name="Google Shape;168;p16"/>
          <p:cNvSpPr txBox="1"/>
          <p:nvPr>
            <p:ph idx="2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71" name="Google Shape;17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xt boxes">
  <p:cSld name="BLANK_1_1_1_1_8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276075" y="457200"/>
            <a:ext cx="5713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2" type="subTitle"/>
          </p:nvPr>
        </p:nvSpPr>
        <p:spPr>
          <a:xfrm>
            <a:off x="407100" y="1488125"/>
            <a:ext cx="13590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2710550" y="1488125"/>
            <a:ext cx="13590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subTitle"/>
          </p:nvPr>
        </p:nvSpPr>
        <p:spPr>
          <a:xfrm>
            <a:off x="5014000" y="1488125"/>
            <a:ext cx="13590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5" type="subTitle"/>
          </p:nvPr>
        </p:nvSpPr>
        <p:spPr>
          <a:xfrm>
            <a:off x="7317450" y="1488125"/>
            <a:ext cx="13590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6" type="body"/>
          </p:nvPr>
        </p:nvSpPr>
        <p:spPr>
          <a:xfrm>
            <a:off x="407100" y="1895400"/>
            <a:ext cx="14223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21" name="Google Shape;21;p3"/>
          <p:cNvSpPr txBox="1"/>
          <p:nvPr>
            <p:ph idx="7" type="body"/>
          </p:nvPr>
        </p:nvSpPr>
        <p:spPr>
          <a:xfrm>
            <a:off x="2710550" y="1895400"/>
            <a:ext cx="14223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22" name="Google Shape;22;p3"/>
          <p:cNvSpPr txBox="1"/>
          <p:nvPr>
            <p:ph idx="8" type="body"/>
          </p:nvPr>
        </p:nvSpPr>
        <p:spPr>
          <a:xfrm>
            <a:off x="5014000" y="1895400"/>
            <a:ext cx="14223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23" name="Google Shape;23;p3"/>
          <p:cNvSpPr txBox="1"/>
          <p:nvPr>
            <p:ph idx="9" type="body"/>
          </p:nvPr>
        </p:nvSpPr>
        <p:spPr>
          <a:xfrm>
            <a:off x="7317450" y="1895400"/>
            <a:ext cx="14223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190" name="Google Shape;190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1" name="Google Shape;201;p28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2" name="Google Shape;202;p28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3" name="Google Shape;203;p28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4" name="Google Shape;204;p28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5" name="Google Shape;205;p28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9" name="Google Shape;209;p29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3" name="Google Shape;213;p30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4" name="Google Shape;214;p30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5" name="Google Shape;215;p30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xt boxes with small statement">
  <p:cSld name="BLANK_1_1_1_1_6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503325" y="524750"/>
            <a:ext cx="3356100" cy="8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■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276075" y="457200"/>
            <a:ext cx="5000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2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 txBox="1"/>
          <p:nvPr>
            <p:ph idx="3" type="subTitle"/>
          </p:nvPr>
        </p:nvSpPr>
        <p:spPr>
          <a:xfrm>
            <a:off x="279528" y="2903871"/>
            <a:ext cx="19701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4" type="subTitle"/>
          </p:nvPr>
        </p:nvSpPr>
        <p:spPr>
          <a:xfrm>
            <a:off x="2489940" y="2903871"/>
            <a:ext cx="19701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5" type="subTitle"/>
          </p:nvPr>
        </p:nvSpPr>
        <p:spPr>
          <a:xfrm>
            <a:off x="4695138" y="2903871"/>
            <a:ext cx="19701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6" type="subTitle"/>
          </p:nvPr>
        </p:nvSpPr>
        <p:spPr>
          <a:xfrm>
            <a:off x="6900335" y="2903871"/>
            <a:ext cx="19701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7" type="body"/>
          </p:nvPr>
        </p:nvSpPr>
        <p:spPr>
          <a:xfrm>
            <a:off x="274950" y="3206259"/>
            <a:ext cx="1970100" cy="10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34" name="Google Shape;34;p4"/>
          <p:cNvSpPr txBox="1"/>
          <p:nvPr>
            <p:ph idx="8" type="body"/>
          </p:nvPr>
        </p:nvSpPr>
        <p:spPr>
          <a:xfrm>
            <a:off x="2489940" y="3206259"/>
            <a:ext cx="1970100" cy="10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35" name="Google Shape;35;p4"/>
          <p:cNvSpPr txBox="1"/>
          <p:nvPr>
            <p:ph idx="9" type="body"/>
          </p:nvPr>
        </p:nvSpPr>
        <p:spPr>
          <a:xfrm>
            <a:off x="4704930" y="3206259"/>
            <a:ext cx="1970100" cy="10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36" name="Google Shape;36;p4"/>
          <p:cNvSpPr txBox="1"/>
          <p:nvPr>
            <p:ph idx="13" type="body"/>
          </p:nvPr>
        </p:nvSpPr>
        <p:spPr>
          <a:xfrm>
            <a:off x="6900335" y="3206259"/>
            <a:ext cx="1970100" cy="10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37" name="Google Shape;37;p4"/>
          <p:cNvSpPr txBox="1"/>
          <p:nvPr>
            <p:ph idx="14" type="subTitle"/>
          </p:nvPr>
        </p:nvSpPr>
        <p:spPr>
          <a:xfrm>
            <a:off x="279525" y="2672823"/>
            <a:ext cx="3825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5" type="subTitle"/>
          </p:nvPr>
        </p:nvSpPr>
        <p:spPr>
          <a:xfrm>
            <a:off x="2489950" y="2672823"/>
            <a:ext cx="3825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6" type="subTitle"/>
          </p:nvPr>
        </p:nvSpPr>
        <p:spPr>
          <a:xfrm>
            <a:off x="4700375" y="2672823"/>
            <a:ext cx="3825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7" type="subTitle"/>
          </p:nvPr>
        </p:nvSpPr>
        <p:spPr>
          <a:xfrm>
            <a:off x="6910800" y="2672823"/>
            <a:ext cx="3825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8" name="Google Shape;218;p31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9" name="Google Shape;219;p3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20" name="Google Shape;220;p31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1" name="Google Shape;221;p31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2" name="Google Shape;222;p31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3" name="Google Shape;223;p31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6" name="Google Shape;226;p32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32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32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9" name="Google Shape;229;p32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30" name="Google Shape;230;p32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1" name="Google Shape;231;p32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2" name="Google Shape;232;p32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3" name="Google Shape;233;p32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6" name="Google Shape;236;p33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9" name="Google Shape;239;p34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34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4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2" name="Google Shape;24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3" name="Google Shape;243;p34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4" name="Google Shape;244;p34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7" name="Google Shape;247;p35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35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35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0" name="Google Shape;250;p35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35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2" name="Google Shape;25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3" name="Google Shape;253;p35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4" name="Google Shape;254;p35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5" name="Google Shape;255;p35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0" name="Google Shape;260;p37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37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37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37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37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5" name="Google Shape;265;p37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6" name="Google Shape;266;p37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7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37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right image and 2 text boxes">
  <p:cSld name="BLANK_1_1_1_1_5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276075" y="457200"/>
            <a:ext cx="6432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5"/>
          <p:cNvSpPr/>
          <p:nvPr>
            <p:ph idx="2" type="pic"/>
          </p:nvPr>
        </p:nvSpPr>
        <p:spPr>
          <a:xfrm>
            <a:off x="6802800" y="0"/>
            <a:ext cx="2341200" cy="1189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4682775" y="2717425"/>
            <a:ext cx="2026200" cy="31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3" type="subTitle"/>
          </p:nvPr>
        </p:nvSpPr>
        <p:spPr>
          <a:xfrm>
            <a:off x="6843453" y="2717425"/>
            <a:ext cx="2030100" cy="31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4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5" type="body"/>
          </p:nvPr>
        </p:nvSpPr>
        <p:spPr>
          <a:xfrm>
            <a:off x="4682775" y="3042765"/>
            <a:ext cx="2026200" cy="1232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49" name="Google Shape;49;p5"/>
          <p:cNvSpPr txBox="1"/>
          <p:nvPr>
            <p:ph idx="6" type="body"/>
          </p:nvPr>
        </p:nvSpPr>
        <p:spPr>
          <a:xfrm>
            <a:off x="6843455" y="3042765"/>
            <a:ext cx="2030100" cy="1232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peakers info">
  <p:cSld name="BLANK_1_1_1_1_3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5461825" y="850"/>
            <a:ext cx="368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6"/>
          <p:cNvSpPr txBox="1"/>
          <p:nvPr>
            <p:ph idx="1" type="subTitle"/>
          </p:nvPr>
        </p:nvSpPr>
        <p:spPr>
          <a:xfrm>
            <a:off x="1987875" y="1422801"/>
            <a:ext cx="1578300" cy="4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2" type="subTitle"/>
          </p:nvPr>
        </p:nvSpPr>
        <p:spPr>
          <a:xfrm>
            <a:off x="1987875" y="1849116"/>
            <a:ext cx="1547700" cy="322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4" name="Google Shape;54;p6"/>
          <p:cNvSpPr/>
          <p:nvPr>
            <p:ph idx="3" type="pic"/>
          </p:nvPr>
        </p:nvSpPr>
        <p:spPr>
          <a:xfrm>
            <a:off x="-50" y="1424175"/>
            <a:ext cx="1838100" cy="32670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6"/>
          <p:cNvSpPr/>
          <p:nvPr>
            <p:ph idx="4" type="pic"/>
          </p:nvPr>
        </p:nvSpPr>
        <p:spPr>
          <a:xfrm>
            <a:off x="4527160" y="1424175"/>
            <a:ext cx="1838100" cy="32670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6"/>
          <p:cNvSpPr txBox="1"/>
          <p:nvPr>
            <p:ph idx="5" type="subTitle"/>
          </p:nvPr>
        </p:nvSpPr>
        <p:spPr>
          <a:xfrm>
            <a:off x="6525486" y="1422801"/>
            <a:ext cx="1578300" cy="4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6" type="subTitle"/>
          </p:nvPr>
        </p:nvSpPr>
        <p:spPr>
          <a:xfrm>
            <a:off x="6525486" y="1849116"/>
            <a:ext cx="1547700" cy="322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type="title"/>
          </p:nvPr>
        </p:nvSpPr>
        <p:spPr>
          <a:xfrm>
            <a:off x="276075" y="457200"/>
            <a:ext cx="42489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7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6"/>
          <p:cNvSpPr txBox="1"/>
          <p:nvPr>
            <p:ph idx="8" type="body"/>
          </p:nvPr>
        </p:nvSpPr>
        <p:spPr>
          <a:xfrm>
            <a:off x="1987875" y="3545425"/>
            <a:ext cx="1755000" cy="82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9" type="body"/>
          </p:nvPr>
        </p:nvSpPr>
        <p:spPr>
          <a:xfrm>
            <a:off x="6536675" y="3545425"/>
            <a:ext cx="1699800" cy="82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s">
  <p:cSld name="BLANK_1_1_1_1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/>
          <p:nvPr>
            <p:ph idx="2" type="pic"/>
          </p:nvPr>
        </p:nvSpPr>
        <p:spPr>
          <a:xfrm>
            <a:off x="4138225" y="517875"/>
            <a:ext cx="1152300" cy="12036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7"/>
          <p:cNvSpPr/>
          <p:nvPr>
            <p:ph idx="3" type="pic"/>
          </p:nvPr>
        </p:nvSpPr>
        <p:spPr>
          <a:xfrm>
            <a:off x="4138225" y="1957188"/>
            <a:ext cx="1152300" cy="12036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7"/>
          <p:cNvSpPr/>
          <p:nvPr>
            <p:ph idx="4" type="pic"/>
          </p:nvPr>
        </p:nvSpPr>
        <p:spPr>
          <a:xfrm>
            <a:off x="4138213" y="3403813"/>
            <a:ext cx="1152300" cy="12036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7"/>
          <p:cNvSpPr/>
          <p:nvPr>
            <p:ph idx="5" type="pic"/>
          </p:nvPr>
        </p:nvSpPr>
        <p:spPr>
          <a:xfrm>
            <a:off x="6573252" y="517875"/>
            <a:ext cx="1152300" cy="12036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"/>
          <p:cNvSpPr/>
          <p:nvPr>
            <p:ph idx="6" type="pic"/>
          </p:nvPr>
        </p:nvSpPr>
        <p:spPr>
          <a:xfrm>
            <a:off x="6573252" y="1957188"/>
            <a:ext cx="1152300" cy="12036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7"/>
          <p:cNvSpPr/>
          <p:nvPr>
            <p:ph idx="7" type="pic"/>
          </p:nvPr>
        </p:nvSpPr>
        <p:spPr>
          <a:xfrm>
            <a:off x="6573252" y="3403813"/>
            <a:ext cx="1152300" cy="12036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7"/>
          <p:cNvSpPr txBox="1"/>
          <p:nvPr>
            <p:ph idx="1" type="subTitle"/>
          </p:nvPr>
        </p:nvSpPr>
        <p:spPr>
          <a:xfrm>
            <a:off x="5406561" y="3413650"/>
            <a:ext cx="10191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idx="8" type="subTitle"/>
          </p:nvPr>
        </p:nvSpPr>
        <p:spPr>
          <a:xfrm>
            <a:off x="5406561" y="1951475"/>
            <a:ext cx="10191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9" type="subTitle"/>
          </p:nvPr>
        </p:nvSpPr>
        <p:spPr>
          <a:xfrm>
            <a:off x="5406561" y="518225"/>
            <a:ext cx="10191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13" type="subTitle"/>
          </p:nvPr>
        </p:nvSpPr>
        <p:spPr>
          <a:xfrm>
            <a:off x="7840736" y="3413650"/>
            <a:ext cx="10191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4" name="Google Shape;74;p7"/>
          <p:cNvSpPr txBox="1"/>
          <p:nvPr>
            <p:ph idx="14" type="subTitle"/>
          </p:nvPr>
        </p:nvSpPr>
        <p:spPr>
          <a:xfrm>
            <a:off x="7840736" y="1951475"/>
            <a:ext cx="10191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5" name="Google Shape;75;p7"/>
          <p:cNvSpPr txBox="1"/>
          <p:nvPr>
            <p:ph idx="15" type="subTitle"/>
          </p:nvPr>
        </p:nvSpPr>
        <p:spPr>
          <a:xfrm>
            <a:off x="7840736" y="518225"/>
            <a:ext cx="10191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6" name="Google Shape;76;p7"/>
          <p:cNvSpPr txBox="1"/>
          <p:nvPr>
            <p:ph idx="16" type="subTitle"/>
          </p:nvPr>
        </p:nvSpPr>
        <p:spPr>
          <a:xfrm>
            <a:off x="5406550" y="1480150"/>
            <a:ext cx="1019100" cy="24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77" name="Google Shape;77;p7"/>
          <p:cNvSpPr txBox="1"/>
          <p:nvPr>
            <p:ph idx="17" type="subTitle"/>
          </p:nvPr>
        </p:nvSpPr>
        <p:spPr>
          <a:xfrm>
            <a:off x="7840725" y="1480150"/>
            <a:ext cx="1019100" cy="24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78" name="Google Shape;78;p7"/>
          <p:cNvSpPr txBox="1"/>
          <p:nvPr>
            <p:ph idx="18" type="subTitle"/>
          </p:nvPr>
        </p:nvSpPr>
        <p:spPr>
          <a:xfrm>
            <a:off x="5406550" y="2923778"/>
            <a:ext cx="1019100" cy="24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79" name="Google Shape;79;p7"/>
          <p:cNvSpPr txBox="1"/>
          <p:nvPr>
            <p:ph idx="19" type="subTitle"/>
          </p:nvPr>
        </p:nvSpPr>
        <p:spPr>
          <a:xfrm>
            <a:off x="7840725" y="2923778"/>
            <a:ext cx="1019100" cy="24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80" name="Google Shape;80;p7"/>
          <p:cNvSpPr txBox="1"/>
          <p:nvPr>
            <p:ph idx="20" type="subTitle"/>
          </p:nvPr>
        </p:nvSpPr>
        <p:spPr>
          <a:xfrm>
            <a:off x="5406550" y="4367403"/>
            <a:ext cx="1019100" cy="24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81" name="Google Shape;81;p7"/>
          <p:cNvSpPr txBox="1"/>
          <p:nvPr>
            <p:ph idx="21" type="subTitle"/>
          </p:nvPr>
        </p:nvSpPr>
        <p:spPr>
          <a:xfrm>
            <a:off x="7840725" y="4367403"/>
            <a:ext cx="1019100" cy="24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82" name="Google Shape;82;p7"/>
          <p:cNvSpPr txBox="1"/>
          <p:nvPr>
            <p:ph type="title"/>
          </p:nvPr>
        </p:nvSpPr>
        <p:spPr>
          <a:xfrm>
            <a:off x="276075" y="457200"/>
            <a:ext cx="3800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3" name="Google Shape;83;p7"/>
          <p:cNvSpPr txBox="1"/>
          <p:nvPr>
            <p:ph idx="22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BLANK_1_1_1_1_1_1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>
            <p:ph type="title"/>
          </p:nvPr>
        </p:nvSpPr>
        <p:spPr>
          <a:xfrm>
            <a:off x="276075" y="457200"/>
            <a:ext cx="8594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7" name="Google Shape;87;p8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8"/>
          <p:cNvSpPr txBox="1"/>
          <p:nvPr>
            <p:ph idx="2" type="body"/>
          </p:nvPr>
        </p:nvSpPr>
        <p:spPr>
          <a:xfrm>
            <a:off x="276075" y="1763425"/>
            <a:ext cx="4342800" cy="71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tatement with picture">
  <p:cSld name="BLANK_1_1_1_1_1_1_1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/>
          <p:nvPr>
            <p:ph type="title"/>
          </p:nvPr>
        </p:nvSpPr>
        <p:spPr>
          <a:xfrm>
            <a:off x="1182150" y="1765350"/>
            <a:ext cx="6779700" cy="17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2" type="title"/>
          </p:nvPr>
        </p:nvSpPr>
        <p:spPr>
          <a:xfrm>
            <a:off x="1182150" y="4058050"/>
            <a:ext cx="6779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3" name="Google Shape;93;p9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9"/>
          <p:cNvSpPr/>
          <p:nvPr>
            <p:ph idx="3" type="pic"/>
          </p:nvPr>
        </p:nvSpPr>
        <p:spPr>
          <a:xfrm>
            <a:off x="0" y="0"/>
            <a:ext cx="9144000" cy="1079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70983" y="1985025"/>
            <a:ext cx="3342900" cy="27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8" name="Google Shape;98;p10"/>
          <p:cNvSpPr txBox="1"/>
          <p:nvPr>
            <p:ph idx="2" type="title"/>
          </p:nvPr>
        </p:nvSpPr>
        <p:spPr>
          <a:xfrm>
            <a:off x="270983" y="2922825"/>
            <a:ext cx="3342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3" type="title"/>
          </p:nvPr>
        </p:nvSpPr>
        <p:spPr>
          <a:xfrm>
            <a:off x="270983" y="3860625"/>
            <a:ext cx="3342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0" name="Google Shape;100;p10"/>
          <p:cNvSpPr txBox="1"/>
          <p:nvPr>
            <p:ph idx="4" type="title"/>
          </p:nvPr>
        </p:nvSpPr>
        <p:spPr>
          <a:xfrm>
            <a:off x="4858317" y="1985025"/>
            <a:ext cx="3342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1" name="Google Shape;101;p10"/>
          <p:cNvSpPr txBox="1"/>
          <p:nvPr>
            <p:ph idx="5" type="title"/>
          </p:nvPr>
        </p:nvSpPr>
        <p:spPr>
          <a:xfrm>
            <a:off x="4858317" y="2922825"/>
            <a:ext cx="3342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2" name="Google Shape;102;p10"/>
          <p:cNvSpPr txBox="1"/>
          <p:nvPr>
            <p:ph idx="6" type="title"/>
          </p:nvPr>
        </p:nvSpPr>
        <p:spPr>
          <a:xfrm>
            <a:off x="4858317" y="3860625"/>
            <a:ext cx="3342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7" type="title"/>
          </p:nvPr>
        </p:nvSpPr>
        <p:spPr>
          <a:xfrm>
            <a:off x="276075" y="457200"/>
            <a:ext cx="8594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0"/>
          <p:cNvSpPr txBox="1"/>
          <p:nvPr>
            <p:ph idx="8" type="subTitle"/>
          </p:nvPr>
        </p:nvSpPr>
        <p:spPr>
          <a:xfrm>
            <a:off x="271825" y="17974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  <p:sp>
        <p:nvSpPr>
          <p:cNvPr id="107" name="Google Shape;107;p10"/>
          <p:cNvSpPr txBox="1"/>
          <p:nvPr>
            <p:ph idx="9" type="subTitle"/>
          </p:nvPr>
        </p:nvSpPr>
        <p:spPr>
          <a:xfrm>
            <a:off x="4858700" y="17974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  <p:sp>
        <p:nvSpPr>
          <p:cNvPr id="108" name="Google Shape;108;p10"/>
          <p:cNvSpPr txBox="1"/>
          <p:nvPr>
            <p:ph idx="13" type="subTitle"/>
          </p:nvPr>
        </p:nvSpPr>
        <p:spPr>
          <a:xfrm>
            <a:off x="271825" y="27352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  <p:sp>
        <p:nvSpPr>
          <p:cNvPr id="109" name="Google Shape;109;p10"/>
          <p:cNvSpPr txBox="1"/>
          <p:nvPr>
            <p:ph idx="14" type="subTitle"/>
          </p:nvPr>
        </p:nvSpPr>
        <p:spPr>
          <a:xfrm>
            <a:off x="271825" y="36730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  <p:sp>
        <p:nvSpPr>
          <p:cNvPr id="110" name="Google Shape;110;p10"/>
          <p:cNvSpPr txBox="1"/>
          <p:nvPr>
            <p:ph idx="15" type="subTitle"/>
          </p:nvPr>
        </p:nvSpPr>
        <p:spPr>
          <a:xfrm>
            <a:off x="4858700" y="27352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  <p:sp>
        <p:nvSpPr>
          <p:cNvPr id="111" name="Google Shape;111;p10"/>
          <p:cNvSpPr txBox="1"/>
          <p:nvPr>
            <p:ph idx="16" type="subTitle"/>
          </p:nvPr>
        </p:nvSpPr>
        <p:spPr>
          <a:xfrm>
            <a:off x="4858700" y="36730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83950" y="3166425"/>
            <a:ext cx="6424800" cy="15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78750" y="513900"/>
            <a:ext cx="58020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  <p15:guide id="21" pos="174">
          <p15:clr>
            <a:srgbClr val="E46962"/>
          </p15:clr>
        </p15:guide>
        <p15:guide id="22" pos="558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/>
        </p:nvSpPr>
        <p:spPr>
          <a:xfrm>
            <a:off x="276065" y="3730613"/>
            <a:ext cx="3759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35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Corporación Favorita Grocery Sales</a:t>
            </a:r>
            <a:r>
              <a:rPr lang="en" sz="1200">
                <a:solidFill>
                  <a:srgbClr val="37352F"/>
                </a:solidFill>
                <a:highlight>
                  <a:srgbClr val="FFFFFF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279762" y="4090325"/>
            <a:ext cx="42879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Hana Z. Hanifah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5" name="Google Shape;275;p38"/>
          <p:cNvCxnSpPr/>
          <p:nvPr/>
        </p:nvCxnSpPr>
        <p:spPr>
          <a:xfrm rot="10800000">
            <a:off x="283800" y="3964303"/>
            <a:ext cx="6425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38"/>
          <p:cNvCxnSpPr/>
          <p:nvPr/>
        </p:nvCxnSpPr>
        <p:spPr>
          <a:xfrm rot="10800000">
            <a:off x="283800" y="4324039"/>
            <a:ext cx="6425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8"/>
          <p:cNvCxnSpPr/>
          <p:nvPr/>
        </p:nvCxnSpPr>
        <p:spPr>
          <a:xfrm rot="10800000">
            <a:off x="283800" y="4683725"/>
            <a:ext cx="6425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8"/>
          <p:cNvCxnSpPr/>
          <p:nvPr/>
        </p:nvCxnSpPr>
        <p:spPr>
          <a:xfrm rot="10800000">
            <a:off x="750" y="361488"/>
            <a:ext cx="9102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8"/>
          <p:cNvCxnSpPr/>
          <p:nvPr/>
        </p:nvCxnSpPr>
        <p:spPr>
          <a:xfrm rot="10800000">
            <a:off x="283800" y="3604625"/>
            <a:ext cx="6425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n architectural detail of a modern building." id="280" name="Google Shape;280;p3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1984" r="8587" t="0"/>
          <a:stretch/>
        </p:blipFill>
        <p:spPr>
          <a:xfrm>
            <a:off x="6877050" y="0"/>
            <a:ext cx="2271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8"/>
          <p:cNvSpPr txBox="1"/>
          <p:nvPr>
            <p:ph idx="4294967295" type="title"/>
          </p:nvPr>
        </p:nvSpPr>
        <p:spPr>
          <a:xfrm>
            <a:off x="278750" y="513900"/>
            <a:ext cx="6425100" cy="15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7352F"/>
                </a:solidFill>
                <a:highlight>
                  <a:srgbClr val="FFFFFF"/>
                </a:highlight>
              </a:rPr>
              <a:t>Sales Forecasting for Guayas Region (Jan–Mar 2014)</a:t>
            </a:r>
            <a:endParaRPr sz="4000"/>
          </a:p>
        </p:txBody>
      </p:sp>
      <p:sp>
        <p:nvSpPr>
          <p:cNvPr id="282" name="Google Shape;282;p38"/>
          <p:cNvSpPr txBox="1"/>
          <p:nvPr/>
        </p:nvSpPr>
        <p:spPr>
          <a:xfrm>
            <a:off x="278750" y="2078025"/>
            <a:ext cx="64251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Comparative Analysis using Prophet, XGBoost, and LSTM</a:t>
            </a:r>
            <a:endParaRPr i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38"/>
          <p:cNvSpPr txBox="1"/>
          <p:nvPr/>
        </p:nvSpPr>
        <p:spPr>
          <a:xfrm>
            <a:off x="283790" y="4450025"/>
            <a:ext cx="3759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35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31st </a:t>
            </a:r>
            <a:r>
              <a:rPr lang="en" sz="1200">
                <a:solidFill>
                  <a:srgbClr val="3735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October</a:t>
            </a:r>
            <a:r>
              <a:rPr lang="en" sz="1200">
                <a:solidFill>
                  <a:srgbClr val="37352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2025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/>
          <p:nvPr>
            <p:ph type="title"/>
          </p:nvPr>
        </p:nvSpPr>
        <p:spPr>
          <a:xfrm>
            <a:off x="276075" y="457200"/>
            <a:ext cx="42489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3rd Model : LSTM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347" name="Google Shape;347;p47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8" name="Google Shape;348;p47" title="Screenshot 2025-10-30 at 16.28.3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7500"/>
            <a:ext cx="8839200" cy="334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>
            <p:ph type="title"/>
          </p:nvPr>
        </p:nvSpPr>
        <p:spPr>
          <a:xfrm>
            <a:off x="276075" y="457200"/>
            <a:ext cx="66111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Evaluation Metric - LSTM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354" name="Google Shape;354;p48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48"/>
          <p:cNvSpPr txBox="1"/>
          <p:nvPr/>
        </p:nvSpPr>
        <p:spPr>
          <a:xfrm>
            <a:off x="544275" y="2813800"/>
            <a:ext cx="7810500" cy="18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LSTM (Baseline)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Longest training (≈ 670 s ≈ 11 min)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MAE = 0.30 → slightly higher average error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RMSE = 2.09 → sensitive to large fluctuations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Bias = –0.0010→ almost no bias, predictions well-centered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Smooth trend capture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but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less responsive to sharp peaks.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6" name="Google Shape;356;p48" title="Screenshot 2025-10-31 at 15.58.3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224" y="1233825"/>
            <a:ext cx="4095550" cy="1445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/>
          <p:nvPr>
            <p:ph type="title"/>
          </p:nvPr>
        </p:nvSpPr>
        <p:spPr>
          <a:xfrm>
            <a:off x="227850" y="387200"/>
            <a:ext cx="85944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Metric Evaluation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362" name="Google Shape;362;p49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63" name="Google Shape;363;p49"/>
          <p:cNvGraphicFramePr/>
          <p:nvPr/>
        </p:nvGraphicFramePr>
        <p:xfrm>
          <a:off x="1029450" y="116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{47BA1483-638D-45AB-AEE9-460231387CD9}</a:tableStyleId>
              </a:tblPr>
              <a:tblGrid>
                <a:gridCol w="1296750"/>
                <a:gridCol w="1195275"/>
                <a:gridCol w="1341850"/>
                <a:gridCol w="1206550"/>
                <a:gridCol w="1950775"/>
              </a:tblGrid>
              <a:tr h="757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MAE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RMSE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Bias</a:t>
                      </a:r>
                      <a:endParaRPr b="1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Training Time</a:t>
                      </a:r>
                      <a:endParaRPr b="1"/>
                    </a:p>
                  </a:txBody>
                  <a:tcPr marT="63500" marB="63500" marR="63500" marL="63500"/>
                </a:tc>
              </a:tr>
              <a:tr h="6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⚡ </a:t>
                      </a:r>
                      <a:r>
                        <a:rPr b="1" lang="en" sz="1200"/>
                        <a:t>Prophet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216.40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252.64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-191.83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0.16 sec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6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🎯 </a:t>
                      </a:r>
                      <a:r>
                        <a:rPr b="1" lang="en" sz="1200"/>
                        <a:t>XGBoost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0.2575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1.9704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-0.0088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3.49 sec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692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🧠 </a:t>
                      </a:r>
                      <a:r>
                        <a:rPr b="1" lang="en" sz="1200"/>
                        <a:t>LSTM</a:t>
                      </a:r>
                      <a:endParaRPr b="1"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0.3032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2.0901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-0.0010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670.94 sec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364" name="Google Shape;364;p49"/>
          <p:cNvSpPr txBox="1"/>
          <p:nvPr/>
        </p:nvSpPr>
        <p:spPr>
          <a:xfrm>
            <a:off x="1990350" y="4313525"/>
            <a:ext cx="50694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⚡ = fastest, 🎯 = most accurate, 🧠 = most complex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289" name="Google Shape;289;p39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39"/>
          <p:cNvSpPr txBox="1"/>
          <p:nvPr/>
        </p:nvSpPr>
        <p:spPr>
          <a:xfrm>
            <a:off x="519900" y="535175"/>
            <a:ext cx="8073600" cy="4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Lato"/>
                <a:ea typeface="Lato"/>
                <a:cs typeface="Lato"/>
                <a:sym typeface="Lato"/>
              </a:rPr>
              <a:t>Goal :</a:t>
            </a:r>
            <a:endParaRPr b="1" sz="2300"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Lato"/>
              <a:buChar char="-"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build and evaluate multiple forecasting models, then recommend the best approach for business use.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Lato"/>
                <a:ea typeface="Lato"/>
                <a:cs typeface="Lato"/>
                <a:sym typeface="Lato"/>
              </a:rPr>
              <a:t>Data</a:t>
            </a:r>
            <a:r>
              <a:rPr b="1" lang="en" sz="2300">
                <a:latin typeface="Lato"/>
                <a:ea typeface="Lato"/>
                <a:cs typeface="Lato"/>
                <a:sym typeface="Lato"/>
              </a:rPr>
              <a:t> Sources : </a:t>
            </a:r>
            <a:r>
              <a:rPr lang="en" sz="2300">
                <a:latin typeface="Lato"/>
                <a:ea typeface="Lato"/>
                <a:cs typeface="Lato"/>
                <a:sym typeface="Lato"/>
              </a:rPr>
              <a:t> 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Lato"/>
              <a:buChar char="-"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Train, Stores, Items, Oil, Transactions, and Holidays datasets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Lato"/>
              <a:buChar char="-"/>
            </a:pPr>
            <a:r>
              <a:rPr lang="en" sz="2300">
                <a:latin typeface="Lato"/>
                <a:ea typeface="Lato"/>
                <a:cs typeface="Lato"/>
                <a:sym typeface="Lato"/>
              </a:rPr>
              <a:t>Combined to form daily total sales per date</a:t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Challenge : </a:t>
            </a:r>
            <a:endParaRPr b="1"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to"/>
              <a:buChar char="-"/>
            </a:pPr>
            <a:r>
              <a:rPr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Multiple stores, missing values, non-stationary data, and strong seasonality patterns.</a:t>
            </a:r>
            <a:endParaRPr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/>
        </p:nvSpPr>
        <p:spPr>
          <a:xfrm>
            <a:off x="366975" y="198775"/>
            <a:ext cx="69114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Product Categories Overview</a:t>
            </a:r>
            <a:endParaRPr sz="2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96" name="Google Shape;296;p40" title="Screenshot 2025-10-31 at 07.41.2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200" y="895275"/>
            <a:ext cx="4800124" cy="293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0"/>
          <p:cNvSpPr txBox="1"/>
          <p:nvPr/>
        </p:nvSpPr>
        <p:spPr>
          <a:xfrm>
            <a:off x="518575" y="910175"/>
            <a:ext cx="32913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The largest product family is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Grocery I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, followed by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Beverages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Cleaning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Indicates the store’s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focus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on everyday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household products.</a:t>
            </a:r>
            <a:endParaRPr b="1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These categories contribute the most to total item count and sales volume.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➡️ Insights here help identify key drivers for forecasting demand.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1" title="Screenshot 2025-10-31 at 07.35.1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50" y="814863"/>
            <a:ext cx="8839201" cy="351376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1"/>
          <p:cNvSpPr txBox="1"/>
          <p:nvPr/>
        </p:nvSpPr>
        <p:spPr>
          <a:xfrm>
            <a:off x="366975" y="198775"/>
            <a:ext cx="69114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>
                <a:latin typeface="Playfair Display"/>
                <a:ea typeface="Playfair Display"/>
                <a:cs typeface="Playfair Display"/>
                <a:sym typeface="Playfair Display"/>
              </a:rPr>
              <a:t>Sales Trend Overview (2013–2017)</a:t>
            </a:r>
            <a:endParaRPr sz="2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type="title"/>
          </p:nvPr>
        </p:nvSpPr>
        <p:spPr>
          <a:xfrm>
            <a:off x="1308600" y="2205450"/>
            <a:ext cx="6432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3300"/>
              <a:t>Forecasting Models Overview</a:t>
            </a:r>
            <a:endParaRPr sz="3300"/>
          </a:p>
        </p:txBody>
      </p:sp>
      <p:pic>
        <p:nvPicPr>
          <p:cNvPr id="309" name="Google Shape;309;p42"/>
          <p:cNvPicPr preferRelativeResize="0"/>
          <p:nvPr/>
        </p:nvPicPr>
        <p:blipFill rotWithShape="1">
          <a:blip r:embed="rId3">
            <a:alphaModFix/>
          </a:blip>
          <a:srcRect b="33043" l="0" r="0" t="33047"/>
          <a:stretch/>
        </p:blipFill>
        <p:spPr>
          <a:xfrm>
            <a:off x="6877850" y="0"/>
            <a:ext cx="2266146" cy="115205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 txBox="1"/>
          <p:nvPr>
            <p:ph idx="4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pic>
        <p:nvPicPr>
          <p:cNvPr descr="An architectural detail of a modern building." id="311" name="Google Shape;311;p42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33062" l="0" r="0" t="33065"/>
          <a:stretch/>
        </p:blipFill>
        <p:spPr>
          <a:xfrm>
            <a:off x="6802800" y="0"/>
            <a:ext cx="2341200" cy="11898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type="title"/>
          </p:nvPr>
        </p:nvSpPr>
        <p:spPr>
          <a:xfrm>
            <a:off x="276075" y="457200"/>
            <a:ext cx="42489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1st Model : Prophet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317" name="Google Shape;317;p43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8" name="Google Shape;318;p43" title="Screenshot 2025-10-31 at 08.10.5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50" y="918725"/>
            <a:ext cx="8225011" cy="39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type="title"/>
          </p:nvPr>
        </p:nvSpPr>
        <p:spPr>
          <a:xfrm>
            <a:off x="276075" y="457200"/>
            <a:ext cx="66111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Evaluation Metric - Prophet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324" name="Google Shape;324;p44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5" name="Google Shape;325;p44" title="Screenshot 2025-10-31 at 09.30.1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700" y="1111413"/>
            <a:ext cx="4290525" cy="1524988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4"/>
          <p:cNvSpPr txBox="1"/>
          <p:nvPr/>
        </p:nvSpPr>
        <p:spPr>
          <a:xfrm>
            <a:off x="403950" y="2939150"/>
            <a:ext cx="76788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Prophet (Additive)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Fastest to train (0.16s)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MAE = 216.4 → average error quite high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RMSE = 252.6 → large deviations on peak days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Bias = –191.8 → tends to underpredict sales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Simple &amp; fast, but misses sudden spikes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/>
          <p:nvPr>
            <p:ph type="title"/>
          </p:nvPr>
        </p:nvSpPr>
        <p:spPr>
          <a:xfrm>
            <a:off x="276075" y="457200"/>
            <a:ext cx="42489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2nd Model : XGBoost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332" name="Google Shape;332;p45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3" name="Google Shape;333;p45" title="Screenshot 2025-10-30 at 16.29.1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7500"/>
            <a:ext cx="8839199" cy="3345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/>
          <p:nvPr>
            <p:ph type="title"/>
          </p:nvPr>
        </p:nvSpPr>
        <p:spPr>
          <a:xfrm>
            <a:off x="276075" y="457200"/>
            <a:ext cx="66111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Evaluation Metric - XGBoost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339" name="Google Shape;339;p46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0" name="Google Shape;340;p46" title="Screenshot 2025-10-31 at 09.33.4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275" y="993250"/>
            <a:ext cx="3635550" cy="189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6"/>
          <p:cNvSpPr txBox="1"/>
          <p:nvPr/>
        </p:nvSpPr>
        <p:spPr>
          <a:xfrm>
            <a:off x="512025" y="3038225"/>
            <a:ext cx="7987500" cy="16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XGBoost (Tuned)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Moderate training time (≈ 220 s)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MAE = 0.26 → lowest average error among models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RMSE = 1.90 → smallest spread of errors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Bias = –0.0088 → nearly unbiased predictions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✅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Most accurate and balanced overall.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ject Kickoff Presentation">
  <a:themeElements>
    <a:clrScheme name="Simple Light">
      <a:dk1>
        <a:srgbClr val="FBFBFB"/>
      </a:dk1>
      <a:lt1>
        <a:srgbClr val="1C2026"/>
      </a:lt1>
      <a:dk2>
        <a:srgbClr val="F5F5F5"/>
      </a:dk2>
      <a:lt2>
        <a:srgbClr val="1C2026"/>
      </a:lt2>
      <a:accent1>
        <a:srgbClr val="E9E9E9"/>
      </a:accent1>
      <a:accent2>
        <a:srgbClr val="7A7A7A"/>
      </a:accent2>
      <a:accent3>
        <a:srgbClr val="C2C2C2"/>
      </a:accent3>
      <a:accent4>
        <a:srgbClr val="434343"/>
      </a:accent4>
      <a:accent5>
        <a:srgbClr val="666666"/>
      </a:accent5>
      <a:accent6>
        <a:srgbClr val="999999"/>
      </a:accent6>
      <a:hlink>
        <a:srgbClr val="B7B7B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