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1" r:id="rId2"/>
    <p:sldId id="262" r:id="rId3"/>
    <p:sldId id="26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5" r:id="rId14"/>
    <p:sldId id="284" r:id="rId15"/>
    <p:sldId id="288" r:id="rId16"/>
    <p:sldId id="286" r:id="rId17"/>
    <p:sldId id="287" r:id="rId18"/>
    <p:sldId id="273" r:id="rId19"/>
  </p:sldIdLst>
  <p:sldSz cx="10160000" cy="5715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sik" initials="Kim" lastIdx="1" clrIdx="0">
    <p:extLst>
      <p:ext uri="{19B8F6BF-5375-455C-9EA6-DF929625EA0E}">
        <p15:presenceInfo xmlns:p15="http://schemas.microsoft.com/office/powerpoint/2012/main" userId="Kyus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B2B2"/>
    <a:srgbClr val="FFFFFF"/>
    <a:srgbClr val="FF0000"/>
    <a:srgbClr val="00B050"/>
    <a:srgbClr val="00FF00"/>
    <a:srgbClr val="00FFFF"/>
    <a:srgbClr val="E84C22"/>
    <a:srgbClr val="E6E6E6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6513" autoAdjust="0"/>
  </p:normalViewPr>
  <p:slideViewPr>
    <p:cSldViewPr>
      <p:cViewPr varScale="1">
        <p:scale>
          <a:sx n="136" d="100"/>
          <a:sy n="136" d="100"/>
        </p:scale>
        <p:origin x="384" y="9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54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86"/>
    </p:cViewPr>
  </p:sorterViewPr>
  <p:notesViewPr>
    <p:cSldViewPr>
      <p:cViewPr varScale="1">
        <p:scale>
          <a:sx n="116" d="100"/>
          <a:sy n="116" d="100"/>
        </p:scale>
        <p:origin x="4002" y="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BC7303-96FA-494E-BED5-5F809B105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CAF1B9-D671-4C55-BD07-7E0A0BBA2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/>
          <a:lstStyle>
            <a:lvl1pPr algn="r">
              <a:defRPr sz="1200"/>
            </a:lvl1pPr>
          </a:lstStyle>
          <a:p>
            <a:fld id="{63392E0B-5CE5-4FC8-9D1C-1E8A2F57AC4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6D37F-4078-41DA-B202-2A234AF81E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9371013"/>
            <a:ext cx="2919413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B247C-30AB-40AC-B927-E41F9FD92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12" tIns="45706" rIns="91412" bIns="45706" rtlCol="0" anchor="b"/>
          <a:lstStyle>
            <a:lvl1pPr algn="r">
              <a:defRPr sz="1200"/>
            </a:lvl1pPr>
          </a:lstStyle>
          <a:p>
            <a:fld id="{71931A07-DA13-40A1-B8AE-32C9F61CD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7" y="0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/>
          <a:lstStyle>
            <a:lvl1pPr algn="r">
              <a:defRPr sz="1200"/>
            </a:lvl1pPr>
          </a:lstStyle>
          <a:p>
            <a:fld id="{01A1901C-D79B-4BFB-BBC4-D9BF7A97245F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5" tIns="45368" rIns="90735" bIns="4536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35" tIns="45368" rIns="90735" bIns="4536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35" tIns="45368" rIns="90735" bIns="45368" rtlCol="0" anchor="b"/>
          <a:lstStyle>
            <a:lvl1pPr algn="r">
              <a:defRPr sz="1200"/>
            </a:lvl1pPr>
          </a:lstStyle>
          <a:p>
            <a:fld id="{E954EBD2-1E14-4475-A414-0C685E7DA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31800" y="1720852"/>
            <a:ext cx="7797800" cy="1098548"/>
          </a:xfrm>
        </p:spPr>
        <p:txBody>
          <a:bodyPr rIns="0" anchor="b" anchorCtr="0">
            <a:normAutofit/>
          </a:bodyPr>
          <a:lstStyle>
            <a:lvl1pPr algn="r">
              <a:lnSpc>
                <a:spcPct val="90000"/>
              </a:lnSpc>
              <a:defRPr sz="3600" b="1" spc="-15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B35AA-A8C7-4808-8FDF-1C9EDC792F6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3104" y="85012"/>
            <a:ext cx="1636753" cy="48570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6F9D-43CC-4643-B000-5ACA8EC6F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6067" y="3086100"/>
            <a:ext cx="2836333" cy="304800"/>
          </a:xfrm>
        </p:spPr>
        <p:txBody>
          <a:bodyPr lIns="0" rIns="0" bIns="18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 typeface="Arial" panose="020B0604020202020204" pitchFamily="34" charset="0"/>
              <a:buNone/>
              <a:defRPr/>
            </a:lvl2pPr>
            <a:lvl3pPr marL="594290" indent="0">
              <a:buFont typeface="Arial" panose="020B0604020202020204" pitchFamily="34" charset="0"/>
              <a:buNone/>
              <a:defRPr/>
            </a:lvl3pPr>
            <a:lvl4pPr marL="868576" indent="0">
              <a:buFont typeface="Arial" panose="020B0604020202020204" pitchFamily="34" charset="0"/>
              <a:buNone/>
              <a:defRPr/>
            </a:lvl4pPr>
            <a:lvl5pPr marL="1142864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62EB7E-4B05-466A-9F4D-06BCE94E6F93}"/>
              </a:ext>
            </a:extLst>
          </p:cNvPr>
          <p:cNvCxnSpPr>
            <a:cxnSpLocks/>
          </p:cNvCxnSpPr>
          <p:nvPr userDrawn="1"/>
        </p:nvCxnSpPr>
        <p:spPr>
          <a:xfrm>
            <a:off x="0" y="2857500"/>
            <a:ext cx="82296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4">
            <a:extLst>
              <a:ext uri="{FF2B5EF4-FFF2-40B4-BE49-F238E27FC236}">
                <a16:creationId xmlns:a16="http://schemas.microsoft.com/office/drawing/2014/main" id="{3A0EE107-7861-4537-B709-C6AED21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1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0" name="텍스트 개체 틀 24">
            <a:extLst>
              <a:ext uri="{FF2B5EF4-FFF2-40B4-BE49-F238E27FC236}">
                <a16:creationId xmlns:a16="http://schemas.microsoft.com/office/drawing/2014/main" id="{C9362AB1-1B26-442D-BE65-1530BF23F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9D038D-7CDE-4461-A678-4F5BAEB7A2DC}"/>
              </a:ext>
            </a:extLst>
          </p:cNvPr>
          <p:cNvCxnSpPr>
            <a:cxnSpLocks/>
          </p:cNvCxnSpPr>
          <p:nvPr userDrawn="1"/>
        </p:nvCxnSpPr>
        <p:spPr>
          <a:xfrm>
            <a:off x="9719333" y="4922442"/>
            <a:ext cx="0" cy="79255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4">
            <a:extLst>
              <a:ext uri="{FF2B5EF4-FFF2-40B4-BE49-F238E27FC236}">
                <a16:creationId xmlns:a16="http://schemas.microsoft.com/office/drawing/2014/main" id="{D6B97CE4-7400-451E-839D-3543858AB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 lIns="3600" tIns="46800" rIns="3600" bIns="0" anchor="ctr">
            <a:normAutofit/>
          </a:bodyPr>
          <a:lstStyle>
            <a:lvl1pPr marL="0" indent="0" algn="r">
              <a:lnSpc>
                <a:spcPct val="90000"/>
              </a:lnSpc>
              <a:buFontTx/>
              <a:buNone/>
              <a:defRPr sz="1800" b="0" spc="-5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274286" indent="0">
              <a:buFontTx/>
              <a:buNone/>
              <a:defRPr/>
            </a:lvl2pPr>
            <a:lvl3pPr marL="594290" indent="0">
              <a:buFontTx/>
              <a:buNone/>
              <a:defRPr/>
            </a:lvl3pPr>
            <a:lvl4pPr marL="868576" indent="0">
              <a:buFontTx/>
              <a:buNone/>
              <a:defRPr/>
            </a:lvl4pPr>
            <a:lvl5pPr marL="11428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600" y="86856"/>
            <a:ext cx="9666801" cy="694194"/>
          </a:xfrm>
        </p:spPr>
        <p:txBody>
          <a:bodyPr lIns="0" rIns="108000">
            <a:normAutofit/>
          </a:bodyPr>
          <a:lstStyle>
            <a:lvl1pPr algn="r">
              <a:defRPr sz="2800" b="1" spc="-10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15200" y="5497554"/>
            <a:ext cx="2460643" cy="217447"/>
          </a:xfrm>
        </p:spPr>
        <p:txBody>
          <a:bodyPr tIns="18000" rIns="0" anchor="t" anchorCtr="0"/>
          <a:lstStyle>
            <a:lvl1pPr algn="r">
              <a:defRPr sz="1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246600" y="949762"/>
            <a:ext cx="9666801" cy="4346138"/>
          </a:xfrm>
        </p:spPr>
        <p:txBody>
          <a:bodyPr lIns="0" tIns="0" rIns="0" bIns="0">
            <a:normAutofit/>
          </a:bodyPr>
          <a:lstStyle>
            <a:lvl1pPr marL="266700" indent="-266700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sz="1800" b="1" spc="-7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>
              <a:spcBef>
                <a:spcPts val="500"/>
              </a:spcBef>
              <a:buClr>
                <a:schemeClr val="accent5"/>
              </a:buClr>
              <a:buSzPct val="65000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>
              <a:spcBef>
                <a:spcPts val="500"/>
              </a:spcBef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/>
            </a:lvl6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lang="en-US" altLang="ko-KR" dirty="0"/>
          </a:p>
          <a:p>
            <a:pPr lvl="5" eaLnBrk="1" latinLnBrk="0" hangingPunct="1"/>
            <a:r>
              <a:rPr kumimoji="0" lang="ko-KR" altLang="en-US" dirty="0"/>
              <a:t>여섯째 수준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5BC7E93-0881-49B8-A904-4156833DFF38}"/>
              </a:ext>
            </a:extLst>
          </p:cNvPr>
          <p:cNvCxnSpPr>
            <a:cxnSpLocks/>
          </p:cNvCxnSpPr>
          <p:nvPr userDrawn="1"/>
        </p:nvCxnSpPr>
        <p:spPr>
          <a:xfrm>
            <a:off x="9913401" y="5532042"/>
            <a:ext cx="0" cy="18295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A8F9CA-EAB9-40D4-B49B-24FB4D96070C}"/>
              </a:ext>
            </a:extLst>
          </p:cNvPr>
          <p:cNvCxnSpPr>
            <a:cxnSpLocks/>
          </p:cNvCxnSpPr>
          <p:nvPr userDrawn="1"/>
        </p:nvCxnSpPr>
        <p:spPr>
          <a:xfrm>
            <a:off x="0" y="806450"/>
            <a:ext cx="992025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08000" y="127000"/>
            <a:ext cx="9144000" cy="8255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08000" y="1016000"/>
            <a:ext cx="9144000" cy="40919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112000" y="5296959"/>
            <a:ext cx="2543387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30DBA3-E3E4-40D1-90CC-DD4F14F82D2B}" type="datetime5">
              <a:rPr lang="ko-KR" altLang="en-US" smtClean="0"/>
              <a:t>2020/10/28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220720" y="5296959"/>
            <a:ext cx="3894667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0720" y="5296959"/>
            <a:ext cx="2201333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07106B-9139-4E7D-9251-E6A3203F00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08000" y="5294312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508000" y="952500"/>
            <a:ext cx="91440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92186" y="5372852"/>
            <a:ext cx="159041" cy="13368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8" indent="-274288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4" indent="-274288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2" indent="-228572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48" indent="-228572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6" indent="-228572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22" indent="-182858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80" indent="-182858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39" indent="-182858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297" indent="-182858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77187-9A26-4DEF-8B89-32187103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r>
              <a:rPr lang="ko-KR" altLang="en-US" dirty="0"/>
              <a:t>인턴학부연구생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239EB-7E9D-4950-9027-B23701F10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2020. 7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3158533-CC69-456D-AAB3-969E11851A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400" y="4871396"/>
            <a:ext cx="8534400" cy="2728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Lim chi </a:t>
            </a:r>
            <a:r>
              <a:rPr lang="en-US" altLang="ko-KR" dirty="0" err="1"/>
              <a:t>hun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573CA42-93FE-45CE-A687-70F4F4735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1400" y="5163727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System Software Lab. (Prof. </a:t>
            </a:r>
            <a:r>
              <a:rPr lang="en-US" altLang="ko-KR" dirty="0" err="1"/>
              <a:t>Taeseok</a:t>
            </a:r>
            <a:r>
              <a:rPr lang="en-US" altLang="ko-KR" dirty="0"/>
              <a:t> Kim)</a:t>
            </a:r>
            <a:endParaRPr lang="ko-KR" altLang="en-US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6D63E28C-1270-42C0-AC7E-A5DE9DB38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1400" y="5424044"/>
            <a:ext cx="8534400" cy="244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Dept. Computer Engineering, </a:t>
            </a:r>
            <a:r>
              <a:rPr lang="en-US" altLang="ko-KR" dirty="0" err="1"/>
              <a:t>Kwangwoon</a:t>
            </a:r>
            <a:r>
              <a:rPr lang="en-US" altLang="ko-KR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8E7E7-2B0D-4391-9F61-4C1ADC52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04919"/>
            <a:ext cx="3233201" cy="1665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-64282" y="287661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ma10 -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C2802-2230-4706-8D05-0517C40B985D}"/>
              </a:ext>
            </a:extLst>
          </p:cNvPr>
          <p:cNvSpPr txBox="1"/>
          <p:nvPr/>
        </p:nvSpPr>
        <p:spPr>
          <a:xfrm>
            <a:off x="4499311" y="292216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Transaction price differential ma10 -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0B17-2267-417F-8F00-190319146DCA}"/>
              </a:ext>
            </a:extLst>
          </p:cNvPr>
          <p:cNvSpPr txBox="1"/>
          <p:nvPr/>
        </p:nvSpPr>
        <p:spPr>
          <a:xfrm>
            <a:off x="4491318" y="515050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Transaction price ma10 -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1A29C7-FCCC-4B6C-B463-1276E9E2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9" y="3179390"/>
            <a:ext cx="4022201" cy="2055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B3FCC-429B-4D92-92A4-4616775D1896}"/>
              </a:ext>
            </a:extLst>
          </p:cNvPr>
          <p:cNvSpPr txBox="1"/>
          <p:nvPr/>
        </p:nvSpPr>
        <p:spPr>
          <a:xfrm>
            <a:off x="-64283" y="516178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Normalized close ma10 -</a:t>
            </a:r>
            <a:endParaRPr lang="ko-KR" altLang="en-US" sz="1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8D3A3-9ADF-4965-A2C8-0AE9E168D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915481"/>
            <a:ext cx="3927445" cy="2006679"/>
          </a:xfrm>
          <a:prstGeom prst="rect">
            <a:avLst/>
          </a:prstGeom>
        </p:spPr>
      </p:pic>
      <p:pic>
        <p:nvPicPr>
          <p:cNvPr id="14" name="그림 13" descr="텍스트, 지도, 사진, 테이블이(가) 표시된 사진&#10;&#10;자동 생성된 설명">
            <a:extLst>
              <a:ext uri="{FF2B5EF4-FFF2-40B4-BE49-F238E27FC236}">
                <a16:creationId xmlns:a16="http://schemas.microsoft.com/office/drawing/2014/main" id="{516F21B4-5C3F-4FBB-BC5A-E0F92FD1D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1" y="3122832"/>
            <a:ext cx="3927446" cy="20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지도, 테이블, 사진이(가) 표시된 사진&#10;&#10;자동 생성된 설명">
            <a:extLst>
              <a:ext uri="{FF2B5EF4-FFF2-40B4-BE49-F238E27FC236}">
                <a16:creationId xmlns:a16="http://schemas.microsoft.com/office/drawing/2014/main" id="{9A87A3C3-BD31-4127-ABC3-C2BD56DB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02" y="899136"/>
            <a:ext cx="7653137" cy="39102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&gt; 0.2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ko-KR" altLang="en-US" sz="1400" dirty="0"/>
              <a:t>값의 차이 </a:t>
            </a:r>
            <a:r>
              <a:rPr lang="en-US" altLang="ko-KR" sz="1400" dirty="0"/>
              <a:t>list</a:t>
            </a:r>
            <a:r>
              <a:rPr lang="ko-KR" altLang="en-US" sz="1400" dirty="0"/>
              <a:t>를 이용하여</a:t>
            </a:r>
            <a:br>
              <a:rPr lang="en-US" altLang="ko-KR" sz="1400" dirty="0"/>
            </a:br>
            <a:r>
              <a:rPr lang="ko-KR" altLang="en-US" sz="1400" dirty="0"/>
              <a:t>급등하는 구간을 추출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err="1"/>
              <a:t>정규화된</a:t>
            </a:r>
            <a:r>
              <a:rPr lang="ko-KR" altLang="en-US" sz="1400" dirty="0"/>
              <a:t> 종가의 차이</a:t>
            </a:r>
            <a:r>
              <a:rPr lang="en-US" altLang="ko-KR" sz="1400" dirty="0"/>
              <a:t> graph</a:t>
            </a:r>
            <a:br>
              <a:rPr lang="en-US" altLang="ko-KR" sz="1400" dirty="0"/>
            </a:br>
            <a:r>
              <a:rPr lang="ko-KR" altLang="en-US" sz="1400" dirty="0"/>
              <a:t>내에서 값이 </a:t>
            </a:r>
            <a:r>
              <a:rPr lang="en-US" altLang="ko-KR" sz="1400" dirty="0"/>
              <a:t>0.2 </a:t>
            </a:r>
            <a:r>
              <a:rPr lang="ko-KR" altLang="en-US" sz="1400" dirty="0"/>
              <a:t>이상인 부분</a:t>
            </a:r>
            <a:endParaRPr lang="en-US" altLang="ko-KR" sz="1400" dirty="0"/>
          </a:p>
          <a:p>
            <a:pPr lvl="2"/>
            <a:r>
              <a:rPr lang="en-US" altLang="ko-KR" sz="1100" dirty="0"/>
              <a:t>0.2: </a:t>
            </a:r>
            <a:r>
              <a:rPr lang="ko-KR" altLang="en-US" sz="1100" dirty="0"/>
              <a:t>각 </a:t>
            </a:r>
            <a:r>
              <a:rPr lang="en-US" altLang="ko-KR" sz="1100" dirty="0"/>
              <a:t>20</a:t>
            </a:r>
            <a:r>
              <a:rPr lang="ko-KR" altLang="en-US" sz="1100" dirty="0"/>
              <a:t>개 종목의 정규화</a:t>
            </a:r>
            <a:br>
              <a:rPr lang="en-US" altLang="ko-KR" sz="1100" dirty="0"/>
            </a:br>
            <a:r>
              <a:rPr lang="ko-KR" altLang="en-US" sz="1100" dirty="0"/>
              <a:t>종가 값들을 더한 </a:t>
            </a:r>
            <a:r>
              <a:rPr lang="en-US" altLang="ko-KR" sz="1100" dirty="0"/>
              <a:t>list </a:t>
            </a:r>
            <a:r>
              <a:rPr lang="ko-KR" altLang="en-US" sz="1100" dirty="0"/>
              <a:t>중</a:t>
            </a:r>
            <a:br>
              <a:rPr lang="en-US" altLang="ko-KR" sz="1100" dirty="0"/>
            </a:br>
            <a:r>
              <a:rPr lang="ko-KR" altLang="en-US" sz="1100" dirty="0"/>
              <a:t>중간 값</a:t>
            </a:r>
            <a:endParaRPr lang="en-US" altLang="ko-KR" sz="11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28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ma10 with n &gt; 0.1 / n &gt; 0.01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en-US" altLang="ko-KR" dirty="0"/>
              <a:t>0.1 </a:t>
            </a:r>
            <a:r>
              <a:rPr lang="ko-KR" altLang="en-US" dirty="0"/>
              <a:t>이상이 일정 구간</a:t>
            </a:r>
            <a:br>
              <a:rPr lang="en-US" altLang="ko-KR" dirty="0"/>
            </a:br>
            <a:r>
              <a:rPr lang="ko-KR" altLang="en-US" dirty="0"/>
              <a:t>이상 진행되면 허용치를</a:t>
            </a:r>
            <a:br>
              <a:rPr lang="en-US" altLang="ko-KR" dirty="0"/>
            </a:br>
            <a:r>
              <a:rPr lang="ko-KR" altLang="en-US" dirty="0"/>
              <a:t>낮췄을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278356-991D-49A6-A00D-759FBC6F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961731"/>
            <a:ext cx="7002397" cy="3646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6ACB1E-1862-4E44-8DDE-C89FF635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5" y="2209540"/>
            <a:ext cx="2996514" cy="12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3741773" y="4686300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ma15 with n &gt; 0.1 / n &gt; 0.01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ko-KR" altLang="en-US" dirty="0"/>
              <a:t>이전 그래프와 조건은 동일</a:t>
            </a:r>
            <a:endParaRPr lang="en-US" altLang="ko-KR" dirty="0"/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일선으로 설정했을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E4BC77-779E-46CE-B835-38E0CE03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028700"/>
            <a:ext cx="6480164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02302-C3F3-44B4-A12D-AAD4E7F6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33" y="1181100"/>
            <a:ext cx="6668540" cy="3505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4013200" y="480901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</a:t>
            </a:r>
            <a:r>
              <a:rPr lang="en-US" altLang="ko-KR" sz="1000" b="1" dirty="0" err="1"/>
              <a:t>diffrential</a:t>
            </a:r>
            <a:r>
              <a:rPr lang="en-US" altLang="ko-KR" sz="1000" b="1" dirty="0"/>
              <a:t> ma15 with n &gt; 0.1 / n &gt; 0.05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정의</a:t>
            </a:r>
            <a:r>
              <a:rPr lang="en-US" altLang="ko-KR" dirty="0"/>
              <a:t>: differential</a:t>
            </a:r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일선 그래프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일 단위로 끊어서 뺄셈을</a:t>
            </a:r>
            <a:br>
              <a:rPr lang="en-US" altLang="ko-KR" dirty="0"/>
            </a:b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현재까지 </a:t>
            </a:r>
            <a:r>
              <a:rPr lang="en-US" altLang="ko-KR" dirty="0"/>
              <a:t>cycle</a:t>
            </a:r>
            <a:r>
              <a:rPr lang="ko-KR" altLang="en-US" dirty="0"/>
              <a:t>에 가장 가까운</a:t>
            </a:r>
            <a:br>
              <a:rPr lang="en-US" altLang="ko-KR" dirty="0"/>
            </a:br>
            <a:r>
              <a:rPr lang="en-US" altLang="ko-KR" dirty="0"/>
              <a:t>parameter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459AA2-F891-4B65-8714-D82708FC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" y="2705100"/>
            <a:ext cx="2940169" cy="12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7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1654" y="1028700"/>
            <a:ext cx="9666801" cy="43461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75E8-5E94-49E9-BF39-EB35154D14AF}"/>
              </a:ext>
            </a:extLst>
          </p:cNvPr>
          <p:cNvSpPr txBox="1"/>
          <p:nvPr/>
        </p:nvSpPr>
        <p:spPr>
          <a:xfrm>
            <a:off x="4013200" y="4809016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000" b="1" dirty="0"/>
              <a:t>Normalized close differential ma15 with n &gt; 0.1 / n &gt; 0.05 –</a:t>
            </a:r>
            <a:endParaRPr lang="ko-KR" altLang="en-US" sz="1000" b="1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Cycle </a:t>
            </a:r>
            <a:r>
              <a:rPr lang="ko-KR" altLang="en-US" dirty="0"/>
              <a:t>다듬기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CD53D-7303-4C37-A1A6-7E62753F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5" y="1638300"/>
            <a:ext cx="3057619" cy="1535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9CA46A-C708-4E6F-BF3E-620624FF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572" y="1110004"/>
            <a:ext cx="6372475" cy="33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9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다른 종목들의 결과값</a:t>
            </a:r>
            <a:endParaRPr lang="en-US" altLang="ko-KR" dirty="0"/>
          </a:p>
          <a:p>
            <a:pPr lvl="1"/>
            <a:r>
              <a:rPr lang="en-US" altLang="ko-KR" dirty="0"/>
              <a:t>COVID-19, </a:t>
            </a:r>
            <a:r>
              <a:rPr lang="ko-KR" altLang="en-US" dirty="0"/>
              <a:t>정치인</a:t>
            </a:r>
            <a:r>
              <a:rPr lang="en-US" altLang="ko-KR" dirty="0"/>
              <a:t>(</a:t>
            </a:r>
            <a:r>
              <a:rPr lang="ko-KR" altLang="en-US" dirty="0"/>
              <a:t>안철수</a:t>
            </a:r>
            <a:r>
              <a:rPr lang="en-US" altLang="ko-KR" dirty="0"/>
              <a:t>), 5G: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pPr lvl="1"/>
            <a:r>
              <a:rPr lang="ko-KR" altLang="en-US" dirty="0"/>
              <a:t>정치인</a:t>
            </a:r>
            <a:r>
              <a:rPr lang="en-US" altLang="ko-KR" dirty="0"/>
              <a:t>(</a:t>
            </a:r>
            <a:r>
              <a:rPr lang="ko-KR" altLang="en-US" dirty="0" err="1"/>
              <a:t>이재명</a:t>
            </a:r>
            <a:r>
              <a:rPr lang="en-US" altLang="ko-KR" dirty="0"/>
              <a:t>) </a:t>
            </a:r>
            <a:r>
              <a:rPr lang="ko-KR" altLang="en-US" dirty="0"/>
              <a:t>테마주의 그래프(</a:t>
            </a:r>
            <a:r>
              <a:rPr lang="en-US" altLang="ko-KR" dirty="0"/>
              <a:t>2016. 1. 1 ~ 2020. 10. 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9F9D-DBBE-4954-9BC7-E0C24CE7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8" y="1866900"/>
            <a:ext cx="6530511" cy="3336683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06EC26A-B672-4583-9509-15555A2869C8}"/>
              </a:ext>
            </a:extLst>
          </p:cNvPr>
          <p:cNvSpPr txBox="1">
            <a:spLocks/>
          </p:cNvSpPr>
          <p:nvPr/>
        </p:nvSpPr>
        <p:spPr>
          <a:xfrm>
            <a:off x="6299200" y="2247900"/>
            <a:ext cx="3878197" cy="315440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15</a:t>
            </a:r>
            <a:r>
              <a:rPr lang="ko-KR" altLang="en-US" dirty="0"/>
              <a:t>일선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는 이전과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44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36D2DD8-5E94-49CC-9E36-3F0BE504D74E}"/>
              </a:ext>
            </a:extLst>
          </p:cNvPr>
          <p:cNvSpPr txBox="1">
            <a:spLocks/>
          </p:cNvSpPr>
          <p:nvPr/>
        </p:nvSpPr>
        <p:spPr>
          <a:xfrm>
            <a:off x="358196" y="903766"/>
            <a:ext cx="9666801" cy="43461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다른 종목들의 결과값</a:t>
            </a:r>
            <a:endParaRPr lang="en-US" altLang="ko-KR" dirty="0"/>
          </a:p>
          <a:p>
            <a:pPr lvl="1"/>
            <a:r>
              <a:rPr lang="ko-KR" altLang="en-US" dirty="0" err="1"/>
              <a:t>수소차</a:t>
            </a:r>
            <a:r>
              <a:rPr lang="en-US" altLang="ko-KR" dirty="0"/>
              <a:t> </a:t>
            </a:r>
            <a:r>
              <a:rPr lang="ko-KR" altLang="en-US" dirty="0"/>
              <a:t>테마주의 그래프(</a:t>
            </a:r>
            <a:r>
              <a:rPr lang="en-US" altLang="ko-KR" dirty="0"/>
              <a:t>2016. 1. 1 ~ 2020. 10. 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06EC26A-B672-4583-9509-15555A2869C8}"/>
              </a:ext>
            </a:extLst>
          </p:cNvPr>
          <p:cNvSpPr txBox="1">
            <a:spLocks/>
          </p:cNvSpPr>
          <p:nvPr/>
        </p:nvSpPr>
        <p:spPr>
          <a:xfrm>
            <a:off x="6026216" y="2171700"/>
            <a:ext cx="3878197" cy="315440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66700" indent="-266700" algn="l" rtl="0" eaLnBrk="1" latinLnBrk="1" hangingPunct="1">
              <a:spcBef>
                <a:spcPts val="3000"/>
              </a:spcBef>
              <a:buClr>
                <a:schemeClr val="accent3"/>
              </a:buClr>
              <a:buSzPct val="70000"/>
              <a:buFont typeface="Wingdings" panose="05000000000000000000" pitchFamily="2" charset="2"/>
              <a:buChar char="v"/>
              <a:defRPr kumimoji="0" sz="1800" b="1" kern="1200" spc="-7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 marL="450850" indent="-274638" algn="l" rtl="0" eaLnBrk="1" latinLnBrk="1" hangingPunct="1">
              <a:spcBef>
                <a:spcPts val="5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l"/>
              <a:defRPr kumimoji="0" sz="1600" b="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 marL="628650" indent="-269875" algn="l" rtl="0" eaLnBrk="1" latinLnBrk="1" hangingPunct="1">
              <a:spcBef>
                <a:spcPts val="500"/>
              </a:spcBef>
              <a:buClr>
                <a:schemeClr val="accent5"/>
              </a:buClr>
              <a:buSzPct val="65000"/>
              <a:buFont typeface="Wingdings 3"/>
              <a:buChar char="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 marL="806450" indent="-268288" algn="l" rtl="0" eaLnBrk="1" latinLnBrk="1" hangingPunct="1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 marL="984250" indent="-268288" algn="l" rtl="0" eaLnBrk="1" latinLnBrk="1" hangingPunct="1">
              <a:spcBef>
                <a:spcPts val="500"/>
              </a:spcBef>
              <a:buClr>
                <a:schemeClr val="accent2">
                  <a:lumMod val="50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600" b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  <a:lvl6pPr marL="1168400" indent="-268288" algn="l" rtl="0" eaLnBrk="1" latinLnBrk="1" hangingPunct="1">
              <a:spcBef>
                <a:spcPts val="500"/>
              </a:spcBef>
              <a:buClr>
                <a:schemeClr val="accent6"/>
              </a:buClr>
              <a:buSzPct val="100000"/>
              <a:buFont typeface="Times New Roman" panose="02020603050405020304" pitchFamily="18" charset="0"/>
              <a:buChar char="‣"/>
              <a:defRPr kumimoji="0"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80" indent="-182858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39" indent="-182858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297" indent="-182858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15</a:t>
            </a:r>
            <a:r>
              <a:rPr lang="ko-KR" altLang="en-US" dirty="0"/>
              <a:t>일선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는 이전과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A7382-F03F-4046-9CEB-2A1F5919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" y="1790700"/>
            <a:ext cx="6123962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테마의 거래대금 그래프 및 </a:t>
            </a:r>
            <a:r>
              <a:rPr lang="en-US" altLang="ko-KR" dirty="0"/>
              <a:t>cycle</a:t>
            </a:r>
            <a:r>
              <a:rPr lang="ko-KR" altLang="en-US" dirty="0"/>
              <a:t>이 정의되고 난 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92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0FBE9-BF60-4BA4-AFCA-5294049A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82EA06-B936-44B4-BC89-C66E9645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E09A5-0C99-49EC-9F34-6EB7FCFD0F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종목 별 </a:t>
            </a:r>
            <a:r>
              <a:rPr lang="en-US" altLang="ko-KR" dirty="0"/>
              <a:t>rank </a:t>
            </a:r>
            <a:r>
              <a:rPr lang="ko-KR" altLang="en-US" dirty="0"/>
              <a:t>및 다음 </a:t>
            </a:r>
            <a:r>
              <a:rPr lang="en-US" altLang="ko-KR" dirty="0"/>
              <a:t>cycle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02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종목 내 시가</a:t>
            </a:r>
            <a:r>
              <a:rPr lang="en-US" altLang="ko-KR" dirty="0"/>
              <a:t>, </a:t>
            </a:r>
            <a:r>
              <a:rPr lang="ko-KR" altLang="en-US" dirty="0"/>
              <a:t>종가</a:t>
            </a:r>
            <a:r>
              <a:rPr lang="en-US" altLang="ko-KR" dirty="0"/>
              <a:t>, </a:t>
            </a:r>
            <a:r>
              <a:rPr lang="ko-KR" altLang="en-US" dirty="0"/>
              <a:t>저가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 대금</a:t>
            </a:r>
            <a:endParaRPr lang="en-US" altLang="ko-KR" dirty="0"/>
          </a:p>
          <a:p>
            <a:pPr lvl="1"/>
            <a:r>
              <a:rPr lang="ko-KR" altLang="en-US" dirty="0"/>
              <a:t>남북경협 테마 내 모든 종목들의 데이터 확보</a:t>
            </a:r>
            <a:r>
              <a:rPr lang="en-US" altLang="ko-KR" dirty="0"/>
              <a:t>(3</a:t>
            </a:r>
            <a:r>
              <a:rPr lang="ko-KR" altLang="en-US" dirty="0"/>
              <a:t>년 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종목들의 매일 거래대금을 추출하지 못한 상황</a:t>
            </a:r>
            <a:endParaRPr lang="en-US" altLang="ko-KR" dirty="0"/>
          </a:p>
          <a:p>
            <a:r>
              <a:rPr lang="ko-KR" altLang="en-US" dirty="0"/>
              <a:t>그래프 시각화</a:t>
            </a:r>
            <a:endParaRPr lang="en-US" altLang="ko-KR" dirty="0"/>
          </a:p>
          <a:p>
            <a:pPr lvl="1"/>
            <a:r>
              <a:rPr lang="ko-KR" altLang="en-US" dirty="0"/>
              <a:t>일선 별 그래프</a:t>
            </a:r>
            <a:r>
              <a:rPr lang="en-US" altLang="ko-KR" dirty="0"/>
              <a:t>(5</a:t>
            </a:r>
            <a:r>
              <a:rPr lang="ko-KR" altLang="en-US" dirty="0"/>
              <a:t>일선</a:t>
            </a:r>
            <a:r>
              <a:rPr lang="en-US" altLang="ko-KR" dirty="0"/>
              <a:t>, 20</a:t>
            </a:r>
            <a:r>
              <a:rPr lang="ko-KR" altLang="en-US" dirty="0"/>
              <a:t>일선</a:t>
            </a:r>
            <a:r>
              <a:rPr lang="en-US" altLang="ko-KR" dirty="0"/>
              <a:t>, 60</a:t>
            </a:r>
            <a:r>
              <a:rPr lang="ko-KR" altLang="en-US" dirty="0"/>
              <a:t>일선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시간 </a:t>
            </a:r>
            <a:r>
              <a:rPr lang="en-US" altLang="ko-KR" dirty="0"/>
              <a:t>/ 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종목들의 거래대금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29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테마의 거래대금 및 종가 그래프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[‘Transaction price’]</a:t>
                </a:r>
              </a:p>
              <a:p>
                <a:pPr lvl="2"/>
                <a:r>
                  <a:rPr lang="ko-KR" altLang="en-US" sz="1400" dirty="0"/>
                  <a:t>종가와 거래량을 곱하여 산출한 값</a:t>
                </a:r>
                <a:endParaRPr lang="en-US" altLang="ko-KR" sz="1400" dirty="0"/>
              </a:p>
              <a:p>
                <a:pPr lvl="1"/>
                <a:r>
                  <a:rPr lang="en-US" altLang="ko-KR" dirty="0" err="1"/>
                  <a:t>new_frame</a:t>
                </a:r>
                <a:r>
                  <a:rPr lang="en-US" altLang="ko-KR" dirty="0"/>
                  <a:t>[‘</a:t>
                </a:r>
                <a:r>
                  <a:rPr lang="en-US" altLang="ko-KR" dirty="0" err="1"/>
                  <a:t>Norm_close</a:t>
                </a:r>
                <a:r>
                  <a:rPr lang="en-US" altLang="ko-KR" dirty="0"/>
                  <a:t>’]</a:t>
                </a:r>
              </a:p>
              <a:p>
                <a:pPr lvl="2"/>
                <a:r>
                  <a:rPr lang="en-US" altLang="ko-KR" sz="1400" dirty="0"/>
                  <a:t>(</a:t>
                </a:r>
                <a:r>
                  <a:rPr lang="ko-KR" altLang="en-US" sz="1400" dirty="0"/>
                  <a:t>설정한 기간 내</a:t>
                </a:r>
                <a:r>
                  <a:rPr lang="en-US" altLang="ko-KR" sz="1400" dirty="0"/>
                  <a:t>)  </a:t>
                </a:r>
                <a14:m>
                  <m:oMath xmlns:m="http://schemas.openxmlformats.org/officeDocument/2006/math">
                    <m:r>
                      <a:rPr lang="pt-BR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현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재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날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짜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값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 = list(map(f, code))</a:t>
                </a:r>
              </a:p>
              <a:p>
                <a:pPr lvl="2"/>
                <a:r>
                  <a:rPr lang="ko-KR" altLang="en-US" sz="1400" dirty="0"/>
                  <a:t>테마 내 종목 별로 각각 </a:t>
                </a:r>
                <a:r>
                  <a:rPr lang="ko-KR" altLang="en-US" sz="1400" dirty="0" err="1"/>
                  <a:t>크롤링</a:t>
                </a:r>
                <a:r>
                  <a:rPr lang="ko-KR" altLang="en-US" sz="1400" dirty="0"/>
                  <a:t> 실행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For I in k: {}</a:t>
                </a:r>
              </a:p>
              <a:p>
                <a:pPr lvl="2"/>
                <a:r>
                  <a:rPr lang="ko-KR" altLang="en-US" sz="1400" dirty="0"/>
                  <a:t>각 종목에서 추출해야 할 값들을 </a:t>
                </a:r>
                <a:r>
                  <a:rPr lang="en-US" altLang="ko-KR" sz="1400" dirty="0"/>
                  <a:t>list</a:t>
                </a:r>
                <a:r>
                  <a:rPr lang="ko-KR" altLang="en-US" sz="1400" dirty="0"/>
                  <a:t>에 추가</a:t>
                </a:r>
                <a:endParaRPr lang="en-US" altLang="ko-KR" sz="1400" dirty="0"/>
              </a:p>
              <a:p>
                <a:pPr lvl="1"/>
                <a:r>
                  <a:rPr lang="en-US" altLang="ko-KR" dirty="0"/>
                  <a:t>~~_sum: </a:t>
                </a:r>
                <a:r>
                  <a:rPr lang="ko-KR" altLang="en-US" dirty="0"/>
                  <a:t>종목 별 </a:t>
                </a:r>
                <a:r>
                  <a:rPr lang="en-US" altLang="ko-KR" dirty="0"/>
                  <a:t>list </a:t>
                </a:r>
                <a:r>
                  <a:rPr lang="ko-KR" altLang="en-US" dirty="0"/>
                  <a:t>값들을 취합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176212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2B3E49C-7CF9-49BA-9E46-5AFFF69C8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83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8D7144-B929-4871-A446-44FFC439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3" y="1562100"/>
            <a:ext cx="4267200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695D5-B19A-4ABD-BDA7-C00CE0C9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43" y="3083362"/>
            <a:ext cx="426720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어느 시점들에 대한 상한가</a:t>
            </a:r>
            <a:r>
              <a:rPr lang="en-US" altLang="ko-KR" dirty="0"/>
              <a:t>, </a:t>
            </a:r>
            <a:r>
              <a:rPr lang="ko-KR" altLang="en-US" dirty="0"/>
              <a:t>하한가를 잡아 가격이 올랐다 떨어지는 주기</a:t>
            </a:r>
            <a:endParaRPr lang="en-US" altLang="ko-KR" dirty="0"/>
          </a:p>
          <a:p>
            <a:r>
              <a:rPr lang="en-US" altLang="ko-KR" dirty="0"/>
              <a:t>Cycle</a:t>
            </a:r>
            <a:r>
              <a:rPr lang="ko-KR" altLang="en-US" dirty="0"/>
              <a:t> 정의에 필요한 요소</a:t>
            </a:r>
            <a:endParaRPr lang="en-US" altLang="ko-KR" dirty="0"/>
          </a:p>
          <a:p>
            <a:pPr lvl="1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끝점</a:t>
            </a:r>
            <a:endParaRPr lang="en-US" altLang="ko-KR" dirty="0"/>
          </a:p>
          <a:p>
            <a:pPr lvl="2"/>
            <a:r>
              <a:rPr lang="ko-KR" altLang="en-US" sz="1300" dirty="0"/>
              <a:t>시작점과 끝점 사이의 가격 차이</a:t>
            </a:r>
            <a:endParaRPr lang="en-US" altLang="ko-KR" sz="1300" dirty="0"/>
          </a:p>
          <a:p>
            <a:pPr lvl="2"/>
            <a:r>
              <a:rPr lang="ko-KR" altLang="en-US" sz="1300" dirty="0"/>
              <a:t>각각 시점의 정확한 정의</a:t>
            </a:r>
            <a:endParaRPr lang="en-US" altLang="ko-KR" sz="1300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Gradient</a:t>
            </a:r>
            <a:r>
              <a:rPr lang="ko-KR" altLang="en-US" dirty="0"/>
              <a:t>의 변화에 따른 판단</a:t>
            </a:r>
            <a:endParaRPr lang="en-US" altLang="ko-KR" dirty="0"/>
          </a:p>
          <a:p>
            <a:pPr lvl="2"/>
            <a:r>
              <a:rPr lang="ko-KR" altLang="en-US" sz="1300" dirty="0"/>
              <a:t>값이 </a:t>
            </a:r>
            <a:r>
              <a:rPr lang="en-US" altLang="ko-KR" sz="1300" dirty="0"/>
              <a:t>0</a:t>
            </a:r>
            <a:r>
              <a:rPr lang="ko-KR" altLang="en-US" sz="1300" dirty="0"/>
              <a:t>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오를 때와 내려갈 때의 절댓값 차이가</a:t>
            </a:r>
            <a:br>
              <a:rPr lang="en-US" altLang="ko-KR" sz="1300" dirty="0"/>
            </a:br>
            <a:r>
              <a:rPr lang="ko-KR" altLang="en-US" sz="1300" dirty="0"/>
              <a:t>일정 이하일 때</a:t>
            </a:r>
            <a:endParaRPr lang="en-US" altLang="ko-KR" sz="1300" dirty="0"/>
          </a:p>
          <a:p>
            <a:pPr lvl="2"/>
            <a:r>
              <a:rPr lang="ko-KR" altLang="en-US" sz="1300" dirty="0"/>
              <a:t>전날 대비 </a:t>
            </a:r>
            <a:r>
              <a:rPr lang="en-US" altLang="ko-KR" sz="1300" dirty="0"/>
              <a:t>gradient</a:t>
            </a:r>
            <a:r>
              <a:rPr lang="ko-KR" altLang="en-US" sz="1300" dirty="0"/>
              <a:t>값의 변화폭이 적을 때</a:t>
            </a:r>
            <a:endParaRPr lang="en-US" altLang="ko-KR" sz="13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23842-AB1F-485E-8C16-7EF0C5C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3272582"/>
            <a:ext cx="2514602" cy="169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0DB12-AD89-4190-AC37-24BD7183BF99}"/>
              </a:ext>
            </a:extLst>
          </p:cNvPr>
          <p:cNvSpPr txBox="1"/>
          <p:nvPr/>
        </p:nvSpPr>
        <p:spPr>
          <a:xfrm>
            <a:off x="4621237" y="5108457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</a:t>
            </a:r>
            <a:r>
              <a:rPr lang="ko-KR" altLang="en-US" sz="1000" b="1" dirty="0"/>
              <a:t>남북경협 </a:t>
            </a:r>
            <a:r>
              <a:rPr lang="ko-KR" altLang="en-US" sz="1000" b="1" dirty="0" err="1"/>
              <a:t>관련주</a:t>
            </a:r>
            <a:r>
              <a:rPr lang="ko-KR" altLang="en-US" sz="1000" b="1" dirty="0"/>
              <a:t> 중 한 종목의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년 간 종가 그래프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B4F460-43F3-460D-93DC-6483533E8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8" y="1506290"/>
            <a:ext cx="2514602" cy="1726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C91A1-5E98-4EDE-A800-9950D14A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506290"/>
            <a:ext cx="2521570" cy="1656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EA57F1-1C6F-4DCE-A24F-58178BB2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139" y="3368490"/>
            <a:ext cx="2487431" cy="1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FF3D3-28CA-4A73-9404-15CED2D7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33500"/>
            <a:ext cx="49885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87889-B604-4B57-8929-60F7BFB4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86" y="1333500"/>
            <a:ext cx="4964306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거래대금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573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결과의 그래프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: 2017 / 1 / 1  ~  2019 / 12 / 31)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AD9A-1540-48B1-B00B-2A99C1C8D28D}"/>
              </a:ext>
            </a:extLst>
          </p:cNvPr>
          <p:cNvSpPr txBox="1"/>
          <p:nvPr/>
        </p:nvSpPr>
        <p:spPr>
          <a:xfrm>
            <a:off x="-60362" y="4037375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</a:t>
            </a:r>
            <a:r>
              <a:rPr lang="ko-KR" altLang="en-US" sz="1000" b="1" dirty="0"/>
              <a:t>매일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F3AF4-D1BB-4CC7-BA93-6A872F1EC96D}"/>
              </a:ext>
            </a:extLst>
          </p:cNvPr>
          <p:cNvSpPr txBox="1"/>
          <p:nvPr/>
        </p:nvSpPr>
        <p:spPr>
          <a:xfrm>
            <a:off x="4987557" y="4037374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- 5</a:t>
            </a:r>
            <a:r>
              <a:rPr lang="ko-KR" altLang="en-US" sz="1000" b="1" dirty="0"/>
              <a:t>일선 </a:t>
            </a:r>
            <a:r>
              <a:rPr lang="en-US" altLang="ko-KR" sz="1000" b="1" dirty="0"/>
              <a:t>normalized close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-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AADB6-4E1B-4E62-945E-5045FAD1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333499"/>
            <a:ext cx="4996795" cy="2667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8C042-CEE1-4DD2-B4BE-1E911D3D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" y="1328365"/>
            <a:ext cx="4996795" cy="2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어느 시점에서 쭉 올라가서 원상복구 </a:t>
            </a:r>
            <a:r>
              <a:rPr lang="ko-KR" altLang="en-US" dirty="0" err="1"/>
              <a:t>되기까지가</a:t>
            </a:r>
            <a:r>
              <a:rPr lang="ko-KR" altLang="en-US" dirty="0"/>
              <a:t> 아니라 최고점을 찍었을 때 까지를 </a:t>
            </a:r>
            <a:r>
              <a:rPr lang="en-US" altLang="ko-KR" dirty="0"/>
              <a:t>1 cycle</a:t>
            </a:r>
            <a:r>
              <a:rPr lang="ko-KR" altLang="en-US" dirty="0"/>
              <a:t>로 잡는다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1: </a:t>
            </a:r>
            <a:r>
              <a:rPr lang="ko-KR" altLang="en-US" dirty="0"/>
              <a:t>미분</a:t>
            </a:r>
            <a:endParaRPr lang="en-US" altLang="ko-KR" dirty="0"/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양수 </a:t>
            </a:r>
            <a:r>
              <a:rPr lang="en-US" altLang="ko-KR" dirty="0"/>
              <a:t>n </a:t>
            </a:r>
            <a:r>
              <a:rPr lang="ko-KR" altLang="en-US" dirty="0"/>
              <a:t>이상으로 유지되는 정도</a:t>
            </a:r>
            <a:endParaRPr lang="en-US" altLang="ko-KR" dirty="0"/>
          </a:p>
          <a:p>
            <a:pPr lvl="3"/>
            <a:r>
              <a:rPr lang="ko-KR" altLang="en-US" dirty="0"/>
              <a:t>이 과정 중 </a:t>
            </a:r>
            <a:r>
              <a:rPr lang="en-US" altLang="ko-KR" dirty="0"/>
              <a:t>y</a:t>
            </a:r>
            <a:r>
              <a:rPr lang="ko-KR" altLang="en-US" dirty="0"/>
              <a:t>값이 흔들릴 수밖에 </a:t>
            </a:r>
            <a:r>
              <a:rPr lang="ko-KR" altLang="en-US" dirty="0" err="1"/>
              <a:t>없을텐데</a:t>
            </a:r>
            <a:r>
              <a:rPr lang="ko-KR" altLang="en-US" dirty="0"/>
              <a:t> 이건 어떻게 처리할지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Y</a:t>
            </a:r>
            <a:r>
              <a:rPr lang="ko-KR" altLang="en-US" dirty="0"/>
              <a:t>값이 음수로 바뀌는 순간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8CF-6FD2-41A5-8205-552ED88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Cycle</a:t>
            </a:r>
            <a:r>
              <a:rPr lang="ko-KR" altLang="en-US" dirty="0"/>
              <a:t> 정의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3EFEB3-D56C-4388-A869-5BDB662F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106B-9139-4E7D-9251-E6A3203F00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3E49C-7CF9-49BA-9E46-5AFFF69C87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pPr lvl="1"/>
            <a:r>
              <a:rPr lang="en-US" altLang="ko-KR" dirty="0"/>
              <a:t>Normalization</a:t>
            </a:r>
            <a:r>
              <a:rPr lang="ko-KR" altLang="en-US" dirty="0"/>
              <a:t>된 종가 기준</a:t>
            </a:r>
            <a:endParaRPr lang="en-US" altLang="ko-KR" dirty="0"/>
          </a:p>
          <a:p>
            <a:pPr lvl="1"/>
            <a:r>
              <a:rPr lang="ko-KR" altLang="en-US" dirty="0"/>
              <a:t>현재 값에서 바로 다음 값을 뺀 값</a:t>
            </a:r>
            <a:endParaRPr lang="en-US" altLang="ko-KR" dirty="0"/>
          </a:p>
          <a:p>
            <a:pPr lvl="2"/>
            <a:r>
              <a:rPr lang="en-US" altLang="ko-KR" sz="1200" dirty="0"/>
              <a:t>X</a:t>
            </a:r>
            <a:r>
              <a:rPr lang="ko-KR" altLang="en-US" sz="1200" dirty="0"/>
              <a:t>축은 하루 단위로 기울기를 계산하므로</a:t>
            </a:r>
            <a:br>
              <a:rPr lang="en-US" altLang="ko-KR" sz="1200" dirty="0"/>
            </a:br>
            <a:r>
              <a:rPr lang="en-US" altLang="ko-KR" sz="1200" dirty="0"/>
              <a:t>delta X</a:t>
            </a:r>
            <a:r>
              <a:rPr lang="ko-KR" altLang="en-US" sz="1200" dirty="0"/>
              <a:t>를 </a:t>
            </a:r>
            <a:r>
              <a:rPr lang="en-US" altLang="ko-KR" sz="1200" dirty="0"/>
              <a:t>1</a:t>
            </a:r>
            <a:r>
              <a:rPr lang="ko-KR" altLang="en-US" sz="1200" dirty="0"/>
              <a:t>로 두고 계산</a:t>
            </a:r>
            <a:endParaRPr lang="en-US" altLang="ko-KR" sz="1200" dirty="0"/>
          </a:p>
          <a:p>
            <a:pPr lvl="1"/>
            <a:r>
              <a:rPr lang="ko-KR" altLang="en-US" dirty="0"/>
              <a:t>그래프는 다음 페이지에서</a:t>
            </a:r>
            <a:endParaRPr lang="en-US" altLang="ko-KR" dirty="0"/>
          </a:p>
          <a:p>
            <a:pPr lvl="2"/>
            <a:r>
              <a:rPr lang="ko-KR" altLang="en-US" sz="1200" dirty="0" err="1"/>
              <a:t>정규화된</a:t>
            </a:r>
            <a:r>
              <a:rPr lang="ko-KR" altLang="en-US" sz="1200" dirty="0"/>
              <a:t> 그래프보다 그냥 그래프에서 더 확실한</a:t>
            </a:r>
            <a:br>
              <a:rPr lang="en-US" altLang="ko-KR" sz="1200" dirty="0"/>
            </a:br>
            <a:r>
              <a:rPr lang="ko-KR" altLang="en-US" sz="1200" dirty="0"/>
              <a:t>기울기 차이를 나타냄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176212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574B2-B976-4526-955B-C770794B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209542"/>
            <a:ext cx="3048000" cy="84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70C623-D24C-4182-81F4-4EDC9155B4FC}"/>
              </a:ext>
            </a:extLst>
          </p:cNvPr>
          <p:cNvSpPr txBox="1"/>
          <p:nvPr/>
        </p:nvSpPr>
        <p:spPr>
          <a:xfrm>
            <a:off x="4483680" y="2096218"/>
            <a:ext cx="529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- .diff(periods=-1): difference with following row-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6490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사용자 지정 5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135278</TotalTime>
  <Words>681</Words>
  <Application>Microsoft Office PowerPoint</Application>
  <PresentationFormat>사용자 지정</PresentationFormat>
  <Paragraphs>207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Calibri</vt:lpstr>
      <vt:lpstr>Cambria Math</vt:lpstr>
      <vt:lpstr>Times New Roman</vt:lpstr>
      <vt:lpstr>Wingdings</vt:lpstr>
      <vt:lpstr>Wingdings 3</vt:lpstr>
      <vt:lpstr>테마1</vt:lpstr>
      <vt:lpstr> 인턴학부연구생 계획</vt:lpstr>
      <vt:lpstr>Contents</vt:lpstr>
      <vt:lpstr>크롤러</vt:lpstr>
      <vt:lpstr>크롤러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Cycle 정의</vt:lpstr>
      <vt:lpstr>종목 별 rank 및 다음 cycle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SSLab. 주간 보고 템플릿</dc:title>
  <dc:creator>SSLab</dc:creator>
  <cp:lastModifiedBy>임치헌</cp:lastModifiedBy>
  <cp:revision>6312</cp:revision>
  <cp:lastPrinted>2020-10-20T07:16:33Z</cp:lastPrinted>
  <dcterms:created xsi:type="dcterms:W3CDTF">2010-10-21T10:03:06Z</dcterms:created>
  <dcterms:modified xsi:type="dcterms:W3CDTF">2020-10-28T07:31:33Z</dcterms:modified>
</cp:coreProperties>
</file>