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61" r:id="rId2"/>
    <p:sldId id="262" r:id="rId3"/>
    <p:sldId id="263" r:id="rId4"/>
    <p:sldId id="274" r:id="rId5"/>
    <p:sldId id="272" r:id="rId6"/>
    <p:sldId id="275" r:id="rId7"/>
    <p:sldId id="276" r:id="rId8"/>
    <p:sldId id="277" r:id="rId9"/>
    <p:sldId id="278" r:id="rId10"/>
    <p:sldId id="279" r:id="rId11"/>
    <p:sldId id="280" r:id="rId12"/>
    <p:sldId id="283" r:id="rId13"/>
    <p:sldId id="285" r:id="rId14"/>
    <p:sldId id="284" r:id="rId15"/>
    <p:sldId id="273" r:id="rId16"/>
  </p:sldIdLst>
  <p:sldSz cx="10160000" cy="5715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usik" initials="Kim" lastIdx="1" clrIdx="0">
    <p:extLst>
      <p:ext uri="{19B8F6BF-5375-455C-9EA6-DF929625EA0E}">
        <p15:presenceInfo xmlns:p15="http://schemas.microsoft.com/office/powerpoint/2012/main" userId="Kyus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2B2B2"/>
    <a:srgbClr val="FFFFFF"/>
    <a:srgbClr val="FF0000"/>
    <a:srgbClr val="00B050"/>
    <a:srgbClr val="00FF00"/>
    <a:srgbClr val="00FFFF"/>
    <a:srgbClr val="E84C22"/>
    <a:srgbClr val="E6E6E6"/>
    <a:srgbClr val="9E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6513" autoAdjust="0"/>
  </p:normalViewPr>
  <p:slideViewPr>
    <p:cSldViewPr>
      <p:cViewPr varScale="1">
        <p:scale>
          <a:sx n="136" d="100"/>
          <a:sy n="136" d="100"/>
        </p:scale>
        <p:origin x="384" y="96"/>
      </p:cViewPr>
      <p:guideLst>
        <p:guide orient="horz" pos="1800"/>
        <p:guide pos="3200"/>
      </p:guideLst>
    </p:cSldViewPr>
  </p:slideViewPr>
  <p:outlineViewPr>
    <p:cViewPr>
      <p:scale>
        <a:sx n="33" d="100"/>
        <a:sy n="33" d="100"/>
      </p:scale>
      <p:origin x="0" y="-541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6686"/>
    </p:cViewPr>
  </p:sorterViewPr>
  <p:notesViewPr>
    <p:cSldViewPr>
      <p:cViewPr varScale="1">
        <p:scale>
          <a:sx n="116" d="100"/>
          <a:sy n="116" d="100"/>
        </p:scale>
        <p:origin x="4002" y="90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ABC7303-96FA-494E-BED5-5F809B1059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9413" cy="495300"/>
          </a:xfrm>
          <a:prstGeom prst="rect">
            <a:avLst/>
          </a:prstGeom>
        </p:spPr>
        <p:txBody>
          <a:bodyPr vert="horz" lIns="91412" tIns="45706" rIns="91412" bIns="4570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CAF1B9-D671-4C55-BD07-7E0A0BBA2B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12" tIns="45706" rIns="91412" bIns="45706" rtlCol="0"/>
          <a:lstStyle>
            <a:lvl1pPr algn="r">
              <a:defRPr sz="1200"/>
            </a:lvl1pPr>
          </a:lstStyle>
          <a:p>
            <a:fld id="{63392E0B-5CE5-4FC8-9D1C-1E8A2F57AC48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06D37F-4078-41DA-B202-2A234AF81E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9371013"/>
            <a:ext cx="2919413" cy="495300"/>
          </a:xfrm>
          <a:prstGeom prst="rect">
            <a:avLst/>
          </a:prstGeom>
        </p:spPr>
        <p:txBody>
          <a:bodyPr vert="horz" lIns="91412" tIns="45706" rIns="91412" bIns="4570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DB247C-30AB-40AC-B927-E41F9FD925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12" tIns="45706" rIns="91412" bIns="45706" rtlCol="0" anchor="b"/>
          <a:lstStyle>
            <a:lvl1pPr algn="r">
              <a:defRPr sz="1200"/>
            </a:lvl1pPr>
          </a:lstStyle>
          <a:p>
            <a:fld id="{71931A07-DA13-40A1-B8AE-32C9F61CD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849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3316"/>
          </a:xfrm>
          <a:prstGeom prst="rect">
            <a:avLst/>
          </a:prstGeom>
        </p:spPr>
        <p:txBody>
          <a:bodyPr vert="horz" lIns="90735" tIns="45368" rIns="90735" bIns="4536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7" y="0"/>
            <a:ext cx="2918830" cy="493316"/>
          </a:xfrm>
          <a:prstGeom prst="rect">
            <a:avLst/>
          </a:prstGeom>
        </p:spPr>
        <p:txBody>
          <a:bodyPr vert="horz" lIns="90735" tIns="45368" rIns="90735" bIns="45368" rtlCol="0"/>
          <a:lstStyle>
            <a:lvl1pPr algn="r">
              <a:defRPr sz="1200"/>
            </a:lvl1pPr>
          </a:lstStyle>
          <a:p>
            <a:fld id="{01A1901C-D79B-4BFB-BBC4-D9BF7A97245F}" type="datetimeFigureOut">
              <a:rPr lang="ko-KR" altLang="en-US" smtClean="0"/>
              <a:pPr/>
              <a:t>2020-09-23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35" tIns="45368" rIns="90735" bIns="4536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501"/>
            <a:ext cx="5388610" cy="4439841"/>
          </a:xfrm>
          <a:prstGeom prst="rect">
            <a:avLst/>
          </a:prstGeom>
        </p:spPr>
        <p:txBody>
          <a:bodyPr vert="horz" lIns="90735" tIns="45368" rIns="90735" bIns="4536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5"/>
            <a:ext cx="2918830" cy="493316"/>
          </a:xfrm>
          <a:prstGeom prst="rect">
            <a:avLst/>
          </a:prstGeom>
        </p:spPr>
        <p:txBody>
          <a:bodyPr vert="horz" lIns="90735" tIns="45368" rIns="90735" bIns="4536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7" y="9371285"/>
            <a:ext cx="2918830" cy="493316"/>
          </a:xfrm>
          <a:prstGeom prst="rect">
            <a:avLst/>
          </a:prstGeom>
        </p:spPr>
        <p:txBody>
          <a:bodyPr vert="horz" lIns="90735" tIns="45368" rIns="90735" bIns="45368" rtlCol="0" anchor="b"/>
          <a:lstStyle>
            <a:lvl1pPr algn="r">
              <a:defRPr sz="1200"/>
            </a:lvl1pPr>
          </a:lstStyle>
          <a:p>
            <a:fld id="{E954EBD2-1E14-4475-A414-0C685E7DAB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2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31800" y="1720852"/>
            <a:ext cx="7797800" cy="1098548"/>
          </a:xfrm>
        </p:spPr>
        <p:txBody>
          <a:bodyPr rIns="0" anchor="b" anchorCtr="0">
            <a:normAutofit/>
          </a:bodyPr>
          <a:lstStyle>
            <a:lvl1pPr algn="r">
              <a:lnSpc>
                <a:spcPct val="90000"/>
              </a:lnSpc>
              <a:defRPr sz="3600" b="1" spc="-15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8B35AA-A8C7-4808-8FDF-1C9EDC792F6C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3104" y="85012"/>
            <a:ext cx="1636753" cy="485703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AD6F9D-43CC-4643-B000-5ACA8EC6F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66067" y="3086100"/>
            <a:ext cx="2836333" cy="304800"/>
          </a:xfrm>
        </p:spPr>
        <p:txBody>
          <a:bodyPr lIns="0" rIns="0" bIns="18000" anchor="b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700" b="0" spc="-5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274286" indent="0">
              <a:buFont typeface="Arial" panose="020B0604020202020204" pitchFamily="34" charset="0"/>
              <a:buNone/>
              <a:defRPr/>
            </a:lvl2pPr>
            <a:lvl3pPr marL="594290" indent="0">
              <a:buFont typeface="Arial" panose="020B0604020202020204" pitchFamily="34" charset="0"/>
              <a:buNone/>
              <a:defRPr/>
            </a:lvl3pPr>
            <a:lvl4pPr marL="868576" indent="0">
              <a:buFont typeface="Arial" panose="020B0604020202020204" pitchFamily="34" charset="0"/>
              <a:buNone/>
              <a:defRPr/>
            </a:lvl4pPr>
            <a:lvl5pPr marL="1142864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62EB7E-4B05-466A-9F4D-06BCE94E6F93}"/>
              </a:ext>
            </a:extLst>
          </p:cNvPr>
          <p:cNvCxnSpPr>
            <a:cxnSpLocks/>
          </p:cNvCxnSpPr>
          <p:nvPr userDrawn="1"/>
        </p:nvCxnSpPr>
        <p:spPr>
          <a:xfrm>
            <a:off x="0" y="2857500"/>
            <a:ext cx="82296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24">
            <a:extLst>
              <a:ext uri="{FF2B5EF4-FFF2-40B4-BE49-F238E27FC236}">
                <a16:creationId xmlns:a16="http://schemas.microsoft.com/office/drawing/2014/main" id="{3A0EE107-7861-4537-B709-C6AED2125C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1400" y="4871396"/>
            <a:ext cx="8534400" cy="272889"/>
          </a:xfrm>
        </p:spPr>
        <p:txBody>
          <a:bodyPr lIns="3600" tIns="46800" rIns="3600" bIns="0" anchor="ctr">
            <a:normAutofit/>
          </a:bodyPr>
          <a:lstStyle>
            <a:lvl1pPr marL="0" indent="0" algn="r">
              <a:lnSpc>
                <a:spcPct val="90000"/>
              </a:lnSpc>
              <a:buFontTx/>
              <a:buNone/>
              <a:defRPr sz="1800" b="1" spc="-5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274286" indent="0">
              <a:buFontTx/>
              <a:buNone/>
              <a:defRPr/>
            </a:lvl2pPr>
            <a:lvl3pPr marL="594290" indent="0">
              <a:buFontTx/>
              <a:buNone/>
              <a:defRPr/>
            </a:lvl3pPr>
            <a:lvl4pPr marL="868576" indent="0">
              <a:buFontTx/>
              <a:buNone/>
              <a:defRPr/>
            </a:lvl4pPr>
            <a:lvl5pPr marL="1142864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0" name="텍스트 개체 틀 24">
            <a:extLst>
              <a:ext uri="{FF2B5EF4-FFF2-40B4-BE49-F238E27FC236}">
                <a16:creationId xmlns:a16="http://schemas.microsoft.com/office/drawing/2014/main" id="{C9362AB1-1B26-442D-BE65-1530BF23F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400" y="5163727"/>
            <a:ext cx="8534400" cy="244746"/>
          </a:xfrm>
        </p:spPr>
        <p:txBody>
          <a:bodyPr lIns="3600" tIns="46800" rIns="3600" bIns="0" anchor="ctr">
            <a:normAutofit/>
          </a:bodyPr>
          <a:lstStyle>
            <a:lvl1pPr marL="0" indent="0" algn="r">
              <a:lnSpc>
                <a:spcPct val="90000"/>
              </a:lnSpc>
              <a:buFontTx/>
              <a:buNone/>
              <a:defRPr sz="1800" b="0" spc="-5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274286" indent="0">
              <a:buFontTx/>
              <a:buNone/>
              <a:defRPr/>
            </a:lvl2pPr>
            <a:lvl3pPr marL="594290" indent="0">
              <a:buFontTx/>
              <a:buNone/>
              <a:defRPr/>
            </a:lvl3pPr>
            <a:lvl4pPr marL="868576" indent="0">
              <a:buFontTx/>
              <a:buNone/>
              <a:defRPr/>
            </a:lvl4pPr>
            <a:lvl5pPr marL="1142864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9D038D-7CDE-4461-A678-4F5BAEB7A2DC}"/>
              </a:ext>
            </a:extLst>
          </p:cNvPr>
          <p:cNvCxnSpPr>
            <a:cxnSpLocks/>
          </p:cNvCxnSpPr>
          <p:nvPr userDrawn="1"/>
        </p:nvCxnSpPr>
        <p:spPr>
          <a:xfrm>
            <a:off x="9719333" y="4922442"/>
            <a:ext cx="0" cy="79255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24">
            <a:extLst>
              <a:ext uri="{FF2B5EF4-FFF2-40B4-BE49-F238E27FC236}">
                <a16:creationId xmlns:a16="http://schemas.microsoft.com/office/drawing/2014/main" id="{D6B97CE4-7400-451E-839D-3543858AB5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1400" y="5424044"/>
            <a:ext cx="8534400" cy="244746"/>
          </a:xfrm>
        </p:spPr>
        <p:txBody>
          <a:bodyPr lIns="3600" tIns="46800" rIns="3600" bIns="0" anchor="ctr">
            <a:normAutofit/>
          </a:bodyPr>
          <a:lstStyle>
            <a:lvl1pPr marL="0" indent="0" algn="r">
              <a:lnSpc>
                <a:spcPct val="90000"/>
              </a:lnSpc>
              <a:buFontTx/>
              <a:buNone/>
              <a:defRPr sz="1800" b="0" spc="-5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274286" indent="0">
              <a:buFontTx/>
              <a:buNone/>
              <a:defRPr/>
            </a:lvl2pPr>
            <a:lvl3pPr marL="594290" indent="0">
              <a:buFontTx/>
              <a:buNone/>
              <a:defRPr/>
            </a:lvl3pPr>
            <a:lvl4pPr marL="868576" indent="0">
              <a:buFontTx/>
              <a:buNone/>
              <a:defRPr/>
            </a:lvl4pPr>
            <a:lvl5pPr marL="1142864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600" y="86856"/>
            <a:ext cx="9666801" cy="694194"/>
          </a:xfrm>
        </p:spPr>
        <p:txBody>
          <a:bodyPr lIns="0" rIns="108000">
            <a:normAutofit/>
          </a:bodyPr>
          <a:lstStyle>
            <a:lvl1pPr algn="r">
              <a:defRPr sz="2800" b="1" spc="-10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315200" y="5497554"/>
            <a:ext cx="2460643" cy="217447"/>
          </a:xfrm>
        </p:spPr>
        <p:txBody>
          <a:bodyPr tIns="18000" rIns="0" anchor="t" anchorCtr="0"/>
          <a:lstStyle>
            <a:lvl1pPr algn="r">
              <a:defRPr sz="10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fld id="{FE07106B-9139-4E7D-9251-E6A3203F0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 hasCustomPrompt="1"/>
          </p:nvPr>
        </p:nvSpPr>
        <p:spPr>
          <a:xfrm>
            <a:off x="246600" y="949762"/>
            <a:ext cx="9666801" cy="4346138"/>
          </a:xfrm>
        </p:spPr>
        <p:txBody>
          <a:bodyPr lIns="0" tIns="0" rIns="0" bIns="0">
            <a:normAutofit/>
          </a:bodyPr>
          <a:lstStyle>
            <a:lvl1pPr marL="266700" indent="-266700">
              <a:spcBef>
                <a:spcPts val="3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v"/>
              <a:defRPr sz="1800" b="1" spc="-7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450850" indent="-274638">
              <a:spcBef>
                <a:spcPts val="5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  <a:defRPr sz="1600" b="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628650" indent="-269875">
              <a:spcBef>
                <a:spcPts val="500"/>
              </a:spcBef>
              <a:buClr>
                <a:schemeClr val="accent5"/>
              </a:buClr>
              <a:buSzPct val="65000"/>
              <a:defRPr sz="1600" b="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806450" indent="-268288"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  <a:defRPr sz="1600" b="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984250" indent="-268288">
              <a:spcBef>
                <a:spcPts val="500"/>
              </a:spcBef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  <a:defRPr sz="1600" b="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1168400" indent="-268288">
              <a:spcBef>
                <a:spcPts val="500"/>
              </a:spcBef>
              <a:buClr>
                <a:schemeClr val="accent6"/>
              </a:buClr>
              <a:buSzPct val="100000"/>
              <a:buFont typeface="Times New Roman" panose="02020603050405020304" pitchFamily="18" charset="0"/>
              <a:buChar char="‣"/>
              <a:defRPr/>
            </a:lvl6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lang="en-US" altLang="ko-KR" dirty="0"/>
          </a:p>
          <a:p>
            <a:pPr lvl="5" eaLnBrk="1" latinLnBrk="0" hangingPunct="1"/>
            <a:r>
              <a:rPr kumimoji="0" lang="ko-KR" altLang="en-US" dirty="0"/>
              <a:t>여섯째 수준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5BC7E93-0881-49B8-A904-4156833DFF38}"/>
              </a:ext>
            </a:extLst>
          </p:cNvPr>
          <p:cNvCxnSpPr>
            <a:cxnSpLocks/>
          </p:cNvCxnSpPr>
          <p:nvPr userDrawn="1"/>
        </p:nvCxnSpPr>
        <p:spPr>
          <a:xfrm>
            <a:off x="9913401" y="5532042"/>
            <a:ext cx="0" cy="18295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9A8F9CA-EAB9-40D4-B49B-24FB4D96070C}"/>
              </a:ext>
            </a:extLst>
          </p:cNvPr>
          <p:cNvCxnSpPr>
            <a:cxnSpLocks/>
          </p:cNvCxnSpPr>
          <p:nvPr userDrawn="1"/>
        </p:nvCxnSpPr>
        <p:spPr>
          <a:xfrm>
            <a:off x="0" y="806450"/>
            <a:ext cx="9920254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508000" y="127000"/>
            <a:ext cx="9144000" cy="8255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08000" y="1016000"/>
            <a:ext cx="9144000" cy="40919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7112000" y="5296959"/>
            <a:ext cx="2543387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30DBA3-E3E4-40D1-90CC-DD4F14F82D2B}" type="datetime5">
              <a:rPr lang="ko-KR" altLang="en-US" smtClean="0"/>
              <a:t>2020/9/23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220720" y="5296959"/>
            <a:ext cx="3894667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/>
              <a:t>System Software Lab.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80720" y="5296959"/>
            <a:ext cx="2201333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E07106B-9139-4E7D-9251-E6A3203F0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08000" y="5294312"/>
            <a:ext cx="91440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508000" y="952500"/>
            <a:ext cx="91440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92186" y="5372852"/>
            <a:ext cx="159041" cy="13368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88" indent="-274288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74" indent="-274288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862" indent="-228572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48" indent="-228572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6" indent="-228572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722" indent="-182858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580" indent="-182858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439" indent="-182858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297" indent="-182858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77187-9A26-4DEF-8B89-321871031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ko-KR" dirty="0"/>
            </a:br>
            <a:r>
              <a:rPr lang="ko-KR" altLang="en-US" dirty="0"/>
              <a:t>인턴학부연구생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239EB-7E9D-4950-9027-B23701F10C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2020. 7</a:t>
            </a:r>
            <a:endParaRPr lang="ko-KR" altLang="en-US" dirty="0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53158533-CC69-456D-AAB3-969E11851A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1400" y="4871396"/>
            <a:ext cx="8534400" cy="27288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Lim chi </a:t>
            </a:r>
            <a:r>
              <a:rPr lang="en-US" altLang="ko-KR" dirty="0" err="1"/>
              <a:t>hun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8573CA42-93FE-45CE-A687-70F4F4735C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400" y="5163727"/>
            <a:ext cx="8534400" cy="24474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System Software Lab. (Prof. </a:t>
            </a:r>
            <a:r>
              <a:rPr lang="en-US" altLang="ko-KR" dirty="0" err="1"/>
              <a:t>Taeseok</a:t>
            </a:r>
            <a:r>
              <a:rPr lang="en-US" altLang="ko-KR" dirty="0"/>
              <a:t> Kim)</a:t>
            </a:r>
            <a:endParaRPr lang="ko-KR" altLang="en-US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6D63E28C-1270-42C0-AC7E-A5DE9DB387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1400" y="5424044"/>
            <a:ext cx="8534400" cy="24474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Dept. Computer Engineering, </a:t>
            </a:r>
            <a:r>
              <a:rPr lang="en-US" altLang="ko-KR" dirty="0" err="1"/>
              <a:t>Kwangwoon</a:t>
            </a:r>
            <a:r>
              <a:rPr lang="en-US" altLang="ko-KR" dirty="0"/>
              <a:t> Univ.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15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D8E7E7-2B0D-4391-9F61-4C1ADC52C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104919"/>
            <a:ext cx="3233201" cy="1665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F875E8-5E94-49E9-BF39-EB35154D14AF}"/>
              </a:ext>
            </a:extLst>
          </p:cNvPr>
          <p:cNvSpPr txBox="1"/>
          <p:nvPr/>
        </p:nvSpPr>
        <p:spPr>
          <a:xfrm>
            <a:off x="-64282" y="2876610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Normalized close </a:t>
            </a:r>
            <a:r>
              <a:rPr lang="en-US" altLang="ko-KR" sz="1000" b="1" dirty="0" err="1"/>
              <a:t>diffrential</a:t>
            </a:r>
            <a:r>
              <a:rPr lang="en-US" altLang="ko-KR" sz="1000" b="1" dirty="0"/>
              <a:t> ma10 -</a:t>
            </a:r>
            <a:endParaRPr lang="ko-KR" altLang="en-US" sz="1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1C2802-2230-4706-8D05-0517C40B985D}"/>
              </a:ext>
            </a:extLst>
          </p:cNvPr>
          <p:cNvSpPr txBox="1"/>
          <p:nvPr/>
        </p:nvSpPr>
        <p:spPr>
          <a:xfrm>
            <a:off x="4499311" y="2922160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Transaction price differential ma10 -</a:t>
            </a:r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CC0B17-2267-417F-8F00-190319146DCA}"/>
              </a:ext>
            </a:extLst>
          </p:cNvPr>
          <p:cNvSpPr txBox="1"/>
          <p:nvPr/>
        </p:nvSpPr>
        <p:spPr>
          <a:xfrm>
            <a:off x="4491318" y="5150506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Transaction price ma10 -</a:t>
            </a:r>
            <a:endParaRPr lang="ko-KR" altLang="en-US" sz="10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41A29C7-FCCC-4B6C-B463-1276E9E21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99" y="3179390"/>
            <a:ext cx="4022201" cy="20550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0B3FCC-429B-4D92-92A4-4616775D1896}"/>
              </a:ext>
            </a:extLst>
          </p:cNvPr>
          <p:cNvSpPr txBox="1"/>
          <p:nvPr/>
        </p:nvSpPr>
        <p:spPr>
          <a:xfrm>
            <a:off x="-64283" y="5161787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Normalized close ma10 -</a:t>
            </a:r>
            <a:endParaRPr lang="ko-KR" altLang="en-US" sz="1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98D3A3-9ADF-4965-A2C8-0AE9E168D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915481"/>
            <a:ext cx="3927445" cy="2006679"/>
          </a:xfrm>
          <a:prstGeom prst="rect">
            <a:avLst/>
          </a:prstGeom>
        </p:spPr>
      </p:pic>
      <p:pic>
        <p:nvPicPr>
          <p:cNvPr id="14" name="그림 13" descr="텍스트, 지도, 사진, 테이블이(가) 표시된 사진&#10;&#10;자동 생성된 설명">
            <a:extLst>
              <a:ext uri="{FF2B5EF4-FFF2-40B4-BE49-F238E27FC236}">
                <a16:creationId xmlns:a16="http://schemas.microsoft.com/office/drawing/2014/main" id="{516F21B4-5C3F-4FBB-BC5A-E0F92FD1D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171" y="3122832"/>
            <a:ext cx="3927446" cy="200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, 지도, 테이블, 사진이(가) 표시된 사진&#10;&#10;자동 생성된 설명">
            <a:extLst>
              <a:ext uri="{FF2B5EF4-FFF2-40B4-BE49-F238E27FC236}">
                <a16:creationId xmlns:a16="http://schemas.microsoft.com/office/drawing/2014/main" id="{9A87A3C3-BD31-4127-ABC3-C2BD56DB3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402" y="899136"/>
            <a:ext cx="7653137" cy="39102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61654" y="1028700"/>
            <a:ext cx="9666801" cy="4346138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875E8-5E94-49E9-BF39-EB35154D14AF}"/>
              </a:ext>
            </a:extLst>
          </p:cNvPr>
          <p:cNvSpPr txBox="1"/>
          <p:nvPr/>
        </p:nvSpPr>
        <p:spPr>
          <a:xfrm>
            <a:off x="3741773" y="4686300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altLang="ko-KR" sz="1000" b="1" dirty="0"/>
              <a:t>Normalized close </a:t>
            </a:r>
            <a:r>
              <a:rPr lang="en-US" altLang="ko-KR" sz="1000" b="1" dirty="0" err="1"/>
              <a:t>diffrential</a:t>
            </a:r>
            <a:r>
              <a:rPr lang="en-US" altLang="ko-KR" sz="1000" b="1" dirty="0"/>
              <a:t> ma10 with n &gt; 0.2 –</a:t>
            </a:r>
            <a:endParaRPr lang="ko-KR" altLang="en-US" sz="1000" b="1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336D2DD8-5E94-49CC-9E36-3F0BE504D74E}"/>
              </a:ext>
            </a:extLst>
          </p:cNvPr>
          <p:cNvSpPr txBox="1">
            <a:spLocks/>
          </p:cNvSpPr>
          <p:nvPr/>
        </p:nvSpPr>
        <p:spPr>
          <a:xfrm>
            <a:off x="358196" y="903766"/>
            <a:ext cx="9666801" cy="434613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66700" indent="-266700" algn="l" rtl="0" eaLnBrk="1" latinLnBrk="1" hangingPunct="1">
              <a:spcBef>
                <a:spcPts val="3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v"/>
              <a:defRPr kumimoji="0" sz="1800" b="1" kern="1200" spc="-7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450850" indent="-274638" algn="l" rtl="0" eaLnBrk="1" latinLnBrk="1" hangingPunct="1">
              <a:spcBef>
                <a:spcPts val="5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  <a:defRPr kumimoji="0" sz="1600" b="0" kern="12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628650" indent="-269875" algn="l" rtl="0" eaLnBrk="1" latinLnBrk="1" hangingPunct="1">
              <a:spcBef>
                <a:spcPts val="500"/>
              </a:spcBef>
              <a:buClr>
                <a:schemeClr val="accent5"/>
              </a:buClr>
              <a:buSzPct val="65000"/>
              <a:buFont typeface="Wingdings 3"/>
              <a:buChar char="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806450" indent="-268288" algn="l" rtl="0" eaLnBrk="1" latinLnBrk="1" hangingPunct="1"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984250" indent="-268288" algn="l" rtl="0" eaLnBrk="1" latinLnBrk="1" hangingPunct="1">
              <a:spcBef>
                <a:spcPts val="500"/>
              </a:spcBef>
              <a:buClr>
                <a:schemeClr val="accent2">
                  <a:lumMod val="50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1168400" indent="-268288" algn="l" rtl="0" eaLnBrk="1" latinLnBrk="1" hangingPunct="1">
              <a:spcBef>
                <a:spcPts val="500"/>
              </a:spcBef>
              <a:buClr>
                <a:schemeClr val="accent6"/>
              </a:buClr>
              <a:buSzPct val="100000"/>
              <a:buFont typeface="Times New Roman" panose="02020603050405020304" pitchFamily="18" charset="0"/>
              <a:buChar char="‣"/>
              <a:defRPr kumimoji="0"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580" indent="-182858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439" indent="-182858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297" indent="-182858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Cycle </a:t>
            </a:r>
            <a:r>
              <a:rPr lang="ko-KR" altLang="en-US" dirty="0"/>
              <a:t>정의</a:t>
            </a:r>
            <a:r>
              <a:rPr lang="en-US" altLang="ko-KR" dirty="0"/>
              <a:t>: differential</a:t>
            </a:r>
          </a:p>
          <a:p>
            <a:pPr lvl="1"/>
            <a:r>
              <a:rPr lang="ko-KR" altLang="en-US" sz="1400" dirty="0"/>
              <a:t>값의 차이 </a:t>
            </a:r>
            <a:r>
              <a:rPr lang="en-US" altLang="ko-KR" sz="1400" dirty="0"/>
              <a:t>list</a:t>
            </a:r>
            <a:r>
              <a:rPr lang="ko-KR" altLang="en-US" sz="1400" dirty="0"/>
              <a:t>를 이용하여</a:t>
            </a:r>
            <a:br>
              <a:rPr lang="en-US" altLang="ko-KR" sz="1400" dirty="0"/>
            </a:br>
            <a:r>
              <a:rPr lang="ko-KR" altLang="en-US" sz="1400" dirty="0"/>
              <a:t>급등하는 구간을 추출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 err="1"/>
              <a:t>정규화된</a:t>
            </a:r>
            <a:r>
              <a:rPr lang="ko-KR" altLang="en-US" sz="1400" dirty="0"/>
              <a:t> 종가의 차이</a:t>
            </a:r>
            <a:r>
              <a:rPr lang="en-US" altLang="ko-KR" sz="1400" dirty="0"/>
              <a:t> graph</a:t>
            </a:r>
            <a:br>
              <a:rPr lang="en-US" altLang="ko-KR" sz="1400" dirty="0"/>
            </a:br>
            <a:r>
              <a:rPr lang="ko-KR" altLang="en-US" sz="1400" dirty="0"/>
              <a:t>내에서 값이 </a:t>
            </a:r>
            <a:r>
              <a:rPr lang="en-US" altLang="ko-KR" sz="1400" dirty="0"/>
              <a:t>0.2 </a:t>
            </a:r>
            <a:r>
              <a:rPr lang="ko-KR" altLang="en-US" sz="1400" dirty="0"/>
              <a:t>이상인 부분</a:t>
            </a:r>
            <a:endParaRPr lang="en-US" altLang="ko-KR" sz="1400" dirty="0"/>
          </a:p>
          <a:p>
            <a:pPr lvl="2"/>
            <a:r>
              <a:rPr lang="en-US" altLang="ko-KR" sz="1100" dirty="0"/>
              <a:t>0.2: </a:t>
            </a:r>
            <a:r>
              <a:rPr lang="ko-KR" altLang="en-US" sz="1100" dirty="0"/>
              <a:t>각 </a:t>
            </a:r>
            <a:r>
              <a:rPr lang="en-US" altLang="ko-KR" sz="1100" dirty="0"/>
              <a:t>20</a:t>
            </a:r>
            <a:r>
              <a:rPr lang="ko-KR" altLang="en-US" sz="1100" dirty="0"/>
              <a:t>개 종목의 정규화</a:t>
            </a:r>
            <a:br>
              <a:rPr lang="en-US" altLang="ko-KR" sz="1100" dirty="0"/>
            </a:br>
            <a:r>
              <a:rPr lang="ko-KR" altLang="en-US" sz="1100" dirty="0"/>
              <a:t>종가 값들을 더한 </a:t>
            </a:r>
            <a:r>
              <a:rPr lang="en-US" altLang="ko-KR" sz="1100" dirty="0"/>
              <a:t>list </a:t>
            </a:r>
            <a:r>
              <a:rPr lang="ko-KR" altLang="en-US" sz="1100" dirty="0"/>
              <a:t>중</a:t>
            </a:r>
            <a:br>
              <a:rPr lang="en-US" altLang="ko-KR" sz="1100" dirty="0"/>
            </a:br>
            <a:r>
              <a:rPr lang="ko-KR" altLang="en-US" sz="1100" dirty="0"/>
              <a:t>중간 값</a:t>
            </a:r>
            <a:endParaRPr lang="en-US" altLang="ko-KR" sz="11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280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61654" y="1028700"/>
            <a:ext cx="9666801" cy="4346138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875E8-5E94-49E9-BF39-EB35154D14AF}"/>
              </a:ext>
            </a:extLst>
          </p:cNvPr>
          <p:cNvSpPr txBox="1"/>
          <p:nvPr/>
        </p:nvSpPr>
        <p:spPr>
          <a:xfrm>
            <a:off x="3741773" y="4686300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altLang="ko-KR" sz="1000" b="1" dirty="0"/>
              <a:t>Normalized close </a:t>
            </a:r>
            <a:r>
              <a:rPr lang="en-US" altLang="ko-KR" sz="1000" b="1" dirty="0" err="1"/>
              <a:t>diffrential</a:t>
            </a:r>
            <a:r>
              <a:rPr lang="en-US" altLang="ko-KR" sz="1000" b="1" dirty="0"/>
              <a:t> ma10 with n &gt; 0.1 / n &gt; 0.01 –</a:t>
            </a:r>
            <a:endParaRPr lang="ko-KR" altLang="en-US" sz="1000" b="1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336D2DD8-5E94-49CC-9E36-3F0BE504D74E}"/>
              </a:ext>
            </a:extLst>
          </p:cNvPr>
          <p:cNvSpPr txBox="1">
            <a:spLocks/>
          </p:cNvSpPr>
          <p:nvPr/>
        </p:nvSpPr>
        <p:spPr>
          <a:xfrm>
            <a:off x="358196" y="903766"/>
            <a:ext cx="9666801" cy="434613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66700" indent="-266700" algn="l" rtl="0" eaLnBrk="1" latinLnBrk="1" hangingPunct="1">
              <a:spcBef>
                <a:spcPts val="3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v"/>
              <a:defRPr kumimoji="0" sz="1800" b="1" kern="1200" spc="-7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450850" indent="-274638" algn="l" rtl="0" eaLnBrk="1" latinLnBrk="1" hangingPunct="1">
              <a:spcBef>
                <a:spcPts val="5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  <a:defRPr kumimoji="0" sz="1600" b="0" kern="12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628650" indent="-269875" algn="l" rtl="0" eaLnBrk="1" latinLnBrk="1" hangingPunct="1">
              <a:spcBef>
                <a:spcPts val="500"/>
              </a:spcBef>
              <a:buClr>
                <a:schemeClr val="accent5"/>
              </a:buClr>
              <a:buSzPct val="65000"/>
              <a:buFont typeface="Wingdings 3"/>
              <a:buChar char="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806450" indent="-268288" algn="l" rtl="0" eaLnBrk="1" latinLnBrk="1" hangingPunct="1"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984250" indent="-268288" algn="l" rtl="0" eaLnBrk="1" latinLnBrk="1" hangingPunct="1">
              <a:spcBef>
                <a:spcPts val="500"/>
              </a:spcBef>
              <a:buClr>
                <a:schemeClr val="accent2">
                  <a:lumMod val="50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1168400" indent="-268288" algn="l" rtl="0" eaLnBrk="1" latinLnBrk="1" hangingPunct="1">
              <a:spcBef>
                <a:spcPts val="500"/>
              </a:spcBef>
              <a:buClr>
                <a:schemeClr val="accent6"/>
              </a:buClr>
              <a:buSzPct val="100000"/>
              <a:buFont typeface="Times New Roman" panose="02020603050405020304" pitchFamily="18" charset="0"/>
              <a:buChar char="‣"/>
              <a:defRPr kumimoji="0"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580" indent="-182858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439" indent="-182858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297" indent="-182858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Cycle </a:t>
            </a:r>
            <a:r>
              <a:rPr lang="ko-KR" altLang="en-US" dirty="0"/>
              <a:t>정의</a:t>
            </a:r>
            <a:r>
              <a:rPr lang="en-US" altLang="ko-KR" dirty="0"/>
              <a:t>: differential</a:t>
            </a:r>
          </a:p>
          <a:p>
            <a:pPr lvl="1"/>
            <a:r>
              <a:rPr lang="en-US" altLang="ko-KR" dirty="0"/>
              <a:t>0.1 </a:t>
            </a:r>
            <a:r>
              <a:rPr lang="ko-KR" altLang="en-US" dirty="0"/>
              <a:t>이상이 일정 구간</a:t>
            </a:r>
            <a:br>
              <a:rPr lang="en-US" altLang="ko-KR" dirty="0"/>
            </a:br>
            <a:r>
              <a:rPr lang="ko-KR" altLang="en-US" dirty="0"/>
              <a:t>이상 진행되면 허용치를</a:t>
            </a:r>
            <a:br>
              <a:rPr lang="en-US" altLang="ko-KR" dirty="0"/>
            </a:br>
            <a:r>
              <a:rPr lang="ko-KR" altLang="en-US" dirty="0"/>
              <a:t>낮췄을 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278356-991D-49A6-A00D-759FBC6F3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961731"/>
            <a:ext cx="7002397" cy="36461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6ACB1E-1862-4E44-8DDE-C89FF635F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5" y="2209540"/>
            <a:ext cx="2996514" cy="129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7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61654" y="1028700"/>
            <a:ext cx="9666801" cy="4346138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875E8-5E94-49E9-BF39-EB35154D14AF}"/>
              </a:ext>
            </a:extLst>
          </p:cNvPr>
          <p:cNvSpPr txBox="1"/>
          <p:nvPr/>
        </p:nvSpPr>
        <p:spPr>
          <a:xfrm>
            <a:off x="3741773" y="4686300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altLang="ko-KR" sz="1000" b="1" dirty="0"/>
              <a:t>Normalized close </a:t>
            </a:r>
            <a:r>
              <a:rPr lang="en-US" altLang="ko-KR" sz="1000" b="1" dirty="0" err="1"/>
              <a:t>diffrential</a:t>
            </a:r>
            <a:r>
              <a:rPr lang="en-US" altLang="ko-KR" sz="1000" b="1" dirty="0"/>
              <a:t> ma15 with n &gt; 0.1 / n &gt; 0.01 –</a:t>
            </a:r>
            <a:endParaRPr lang="ko-KR" altLang="en-US" sz="1000" b="1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336D2DD8-5E94-49CC-9E36-3F0BE504D74E}"/>
              </a:ext>
            </a:extLst>
          </p:cNvPr>
          <p:cNvSpPr txBox="1">
            <a:spLocks/>
          </p:cNvSpPr>
          <p:nvPr/>
        </p:nvSpPr>
        <p:spPr>
          <a:xfrm>
            <a:off x="358196" y="903766"/>
            <a:ext cx="9666801" cy="434613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66700" indent="-266700" algn="l" rtl="0" eaLnBrk="1" latinLnBrk="1" hangingPunct="1">
              <a:spcBef>
                <a:spcPts val="3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v"/>
              <a:defRPr kumimoji="0" sz="1800" b="1" kern="1200" spc="-7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450850" indent="-274638" algn="l" rtl="0" eaLnBrk="1" latinLnBrk="1" hangingPunct="1">
              <a:spcBef>
                <a:spcPts val="5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  <a:defRPr kumimoji="0" sz="1600" b="0" kern="12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628650" indent="-269875" algn="l" rtl="0" eaLnBrk="1" latinLnBrk="1" hangingPunct="1">
              <a:spcBef>
                <a:spcPts val="500"/>
              </a:spcBef>
              <a:buClr>
                <a:schemeClr val="accent5"/>
              </a:buClr>
              <a:buSzPct val="65000"/>
              <a:buFont typeface="Wingdings 3"/>
              <a:buChar char="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806450" indent="-268288" algn="l" rtl="0" eaLnBrk="1" latinLnBrk="1" hangingPunct="1"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984250" indent="-268288" algn="l" rtl="0" eaLnBrk="1" latinLnBrk="1" hangingPunct="1">
              <a:spcBef>
                <a:spcPts val="500"/>
              </a:spcBef>
              <a:buClr>
                <a:schemeClr val="accent2">
                  <a:lumMod val="50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1168400" indent="-268288" algn="l" rtl="0" eaLnBrk="1" latinLnBrk="1" hangingPunct="1">
              <a:spcBef>
                <a:spcPts val="500"/>
              </a:spcBef>
              <a:buClr>
                <a:schemeClr val="accent6"/>
              </a:buClr>
              <a:buSzPct val="100000"/>
              <a:buFont typeface="Times New Roman" panose="02020603050405020304" pitchFamily="18" charset="0"/>
              <a:buChar char="‣"/>
              <a:defRPr kumimoji="0"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580" indent="-182858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439" indent="-182858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297" indent="-182858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Cycle </a:t>
            </a:r>
            <a:r>
              <a:rPr lang="ko-KR" altLang="en-US" dirty="0"/>
              <a:t>정의</a:t>
            </a:r>
            <a:r>
              <a:rPr lang="en-US" altLang="ko-KR" dirty="0"/>
              <a:t>: differential</a:t>
            </a:r>
          </a:p>
          <a:p>
            <a:pPr lvl="1"/>
            <a:r>
              <a:rPr lang="ko-KR" altLang="en-US" dirty="0"/>
              <a:t>이전 그래프와 조건은 동일</a:t>
            </a:r>
            <a:endParaRPr lang="en-US" altLang="ko-KR" dirty="0"/>
          </a:p>
          <a:p>
            <a:pPr lvl="1"/>
            <a:r>
              <a:rPr lang="en-US" altLang="ko-KR" dirty="0"/>
              <a:t>15</a:t>
            </a:r>
            <a:r>
              <a:rPr lang="ko-KR" altLang="en-US" dirty="0"/>
              <a:t>일선으로 설정했을 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E4BC77-779E-46CE-B835-38E0CE03F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1028700"/>
            <a:ext cx="6480164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6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9E02302-C3F3-44B4-A12D-AAD4E7F63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433" y="1181100"/>
            <a:ext cx="6668540" cy="35052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61654" y="1028700"/>
            <a:ext cx="9666801" cy="4346138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875E8-5E94-49E9-BF39-EB35154D14AF}"/>
              </a:ext>
            </a:extLst>
          </p:cNvPr>
          <p:cNvSpPr txBox="1"/>
          <p:nvPr/>
        </p:nvSpPr>
        <p:spPr>
          <a:xfrm>
            <a:off x="4013200" y="4809016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altLang="ko-KR" sz="1000" b="1" dirty="0"/>
              <a:t>Normalized close </a:t>
            </a:r>
            <a:r>
              <a:rPr lang="en-US" altLang="ko-KR" sz="1000" b="1" dirty="0" err="1"/>
              <a:t>diffrential</a:t>
            </a:r>
            <a:r>
              <a:rPr lang="en-US" altLang="ko-KR" sz="1000" b="1" dirty="0"/>
              <a:t> ma15 with n &gt; 0.1 / n &gt; 0.05 –</a:t>
            </a:r>
            <a:endParaRPr lang="ko-KR" altLang="en-US" sz="1000" b="1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336D2DD8-5E94-49CC-9E36-3F0BE504D74E}"/>
              </a:ext>
            </a:extLst>
          </p:cNvPr>
          <p:cNvSpPr txBox="1">
            <a:spLocks/>
          </p:cNvSpPr>
          <p:nvPr/>
        </p:nvSpPr>
        <p:spPr>
          <a:xfrm>
            <a:off x="358196" y="903766"/>
            <a:ext cx="9666801" cy="434613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66700" indent="-266700" algn="l" rtl="0" eaLnBrk="1" latinLnBrk="1" hangingPunct="1">
              <a:spcBef>
                <a:spcPts val="3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v"/>
              <a:defRPr kumimoji="0" sz="1800" b="1" kern="1200" spc="-7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450850" indent="-274638" algn="l" rtl="0" eaLnBrk="1" latinLnBrk="1" hangingPunct="1">
              <a:spcBef>
                <a:spcPts val="5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  <a:defRPr kumimoji="0" sz="1600" b="0" kern="12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628650" indent="-269875" algn="l" rtl="0" eaLnBrk="1" latinLnBrk="1" hangingPunct="1">
              <a:spcBef>
                <a:spcPts val="500"/>
              </a:spcBef>
              <a:buClr>
                <a:schemeClr val="accent5"/>
              </a:buClr>
              <a:buSzPct val="65000"/>
              <a:buFont typeface="Wingdings 3"/>
              <a:buChar char="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806450" indent="-268288" algn="l" rtl="0" eaLnBrk="1" latinLnBrk="1" hangingPunct="1"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984250" indent="-268288" algn="l" rtl="0" eaLnBrk="1" latinLnBrk="1" hangingPunct="1">
              <a:spcBef>
                <a:spcPts val="500"/>
              </a:spcBef>
              <a:buClr>
                <a:schemeClr val="accent2">
                  <a:lumMod val="50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1168400" indent="-268288" algn="l" rtl="0" eaLnBrk="1" latinLnBrk="1" hangingPunct="1">
              <a:spcBef>
                <a:spcPts val="500"/>
              </a:spcBef>
              <a:buClr>
                <a:schemeClr val="accent6"/>
              </a:buClr>
              <a:buSzPct val="100000"/>
              <a:buFont typeface="Times New Roman" panose="02020603050405020304" pitchFamily="18" charset="0"/>
              <a:buChar char="‣"/>
              <a:defRPr kumimoji="0"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580" indent="-182858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439" indent="-182858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297" indent="-182858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Cycle </a:t>
            </a:r>
            <a:r>
              <a:rPr lang="ko-KR" altLang="en-US" dirty="0"/>
              <a:t>정의</a:t>
            </a:r>
            <a:r>
              <a:rPr lang="en-US" altLang="ko-KR" dirty="0"/>
              <a:t>: differential</a:t>
            </a:r>
          </a:p>
          <a:p>
            <a:pPr lvl="1"/>
            <a:r>
              <a:rPr lang="en-US" altLang="ko-KR" dirty="0"/>
              <a:t>15</a:t>
            </a:r>
            <a:r>
              <a:rPr lang="ko-KR" altLang="en-US" dirty="0"/>
              <a:t>일선 그래프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일 단위로 끊어서 뺄셈을</a:t>
            </a:r>
            <a:br>
              <a:rPr lang="en-US" altLang="ko-KR" dirty="0"/>
            </a:br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현재까지 </a:t>
            </a:r>
            <a:r>
              <a:rPr lang="en-US" altLang="ko-KR" dirty="0"/>
              <a:t>cycle</a:t>
            </a:r>
            <a:r>
              <a:rPr lang="ko-KR" altLang="en-US" dirty="0"/>
              <a:t>에 가장 가까운</a:t>
            </a:r>
            <a:br>
              <a:rPr lang="en-US" altLang="ko-KR" dirty="0"/>
            </a:br>
            <a:r>
              <a:rPr lang="en-US" altLang="ko-KR" dirty="0"/>
              <a:t>parameter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459AA2-F891-4B65-8714-D82708FC3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93" y="2705100"/>
            <a:ext cx="2940169" cy="125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7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종목 별 </a:t>
            </a:r>
            <a:r>
              <a:rPr lang="en-US" altLang="ko-KR" dirty="0"/>
              <a:t>rank </a:t>
            </a:r>
            <a:r>
              <a:rPr lang="ko-KR" altLang="en-US" dirty="0"/>
              <a:t>및 다음 </a:t>
            </a:r>
            <a:r>
              <a:rPr lang="en-US" altLang="ko-KR" dirty="0"/>
              <a:t>cycle </a:t>
            </a:r>
            <a:r>
              <a:rPr lang="ko-KR" altLang="en-US" dirty="0"/>
              <a:t>예측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테마의 거래대금 그래프 및 </a:t>
            </a:r>
            <a:r>
              <a:rPr lang="en-US" altLang="ko-KR" dirty="0"/>
              <a:t>cycle</a:t>
            </a:r>
            <a:r>
              <a:rPr lang="ko-KR" altLang="en-US" dirty="0"/>
              <a:t>이 정의되고 난 후 진행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927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0FBE9-BF60-4BA4-AFCA-5294049A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82EA06-B936-44B4-BC89-C66E9645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CE09A5-0C99-49EC-9F34-6EB7FCFD0F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크롤러</a:t>
            </a:r>
            <a:endParaRPr lang="en-US" altLang="ko-KR" dirty="0"/>
          </a:p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  <a:endParaRPr lang="en-US" altLang="ko-KR" dirty="0"/>
          </a:p>
          <a:p>
            <a:r>
              <a:rPr lang="ko-KR" altLang="en-US" dirty="0"/>
              <a:t>종목 별 </a:t>
            </a:r>
            <a:r>
              <a:rPr lang="en-US" altLang="ko-KR" dirty="0"/>
              <a:t>rank </a:t>
            </a:r>
            <a:r>
              <a:rPr lang="ko-KR" altLang="en-US" dirty="0"/>
              <a:t>및 다음 </a:t>
            </a:r>
            <a:r>
              <a:rPr lang="en-US" altLang="ko-KR" dirty="0"/>
              <a:t>cycle </a:t>
            </a:r>
            <a:r>
              <a:rPr lang="ko-KR" altLang="en-US" dirty="0"/>
              <a:t>예측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02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크롤러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종목 내 시가</a:t>
            </a:r>
            <a:r>
              <a:rPr lang="en-US" altLang="ko-KR" dirty="0"/>
              <a:t>, </a:t>
            </a:r>
            <a:r>
              <a:rPr lang="ko-KR" altLang="en-US" dirty="0"/>
              <a:t>종가</a:t>
            </a:r>
            <a:r>
              <a:rPr lang="en-US" altLang="ko-KR" dirty="0"/>
              <a:t>, </a:t>
            </a:r>
            <a:r>
              <a:rPr lang="ko-KR" altLang="en-US" dirty="0"/>
              <a:t>저가</a:t>
            </a:r>
            <a:r>
              <a:rPr lang="en-US" altLang="ko-KR" dirty="0"/>
              <a:t>, </a:t>
            </a:r>
            <a:r>
              <a:rPr lang="ko-KR" altLang="en-US" dirty="0"/>
              <a:t>고가</a:t>
            </a:r>
            <a:r>
              <a:rPr lang="en-US" altLang="ko-KR" dirty="0"/>
              <a:t>, </a:t>
            </a:r>
            <a:r>
              <a:rPr lang="ko-KR" altLang="en-US" dirty="0"/>
              <a:t>거래량</a:t>
            </a:r>
            <a:r>
              <a:rPr lang="en-US" altLang="ko-KR" dirty="0"/>
              <a:t>, </a:t>
            </a:r>
            <a:r>
              <a:rPr lang="ko-KR" altLang="en-US" dirty="0"/>
              <a:t>거래 대금</a:t>
            </a:r>
            <a:endParaRPr lang="en-US" altLang="ko-KR" dirty="0"/>
          </a:p>
          <a:p>
            <a:pPr lvl="1"/>
            <a:r>
              <a:rPr lang="ko-KR" altLang="en-US" dirty="0"/>
              <a:t>남북경협 테마 내 모든 종목들의 데이터 확보</a:t>
            </a:r>
            <a:r>
              <a:rPr lang="en-US" altLang="ko-KR" dirty="0"/>
              <a:t>(3</a:t>
            </a:r>
            <a:r>
              <a:rPr lang="ko-KR" altLang="en-US" dirty="0"/>
              <a:t>년 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종목들의 매일 거래대금을 추출하지 못한 상황</a:t>
            </a:r>
            <a:endParaRPr lang="en-US" altLang="ko-KR" dirty="0"/>
          </a:p>
          <a:p>
            <a:r>
              <a:rPr lang="ko-KR" altLang="en-US" dirty="0"/>
              <a:t>그래프 시각화</a:t>
            </a:r>
            <a:endParaRPr lang="en-US" altLang="ko-KR" dirty="0"/>
          </a:p>
          <a:p>
            <a:pPr lvl="1"/>
            <a:r>
              <a:rPr lang="ko-KR" altLang="en-US" dirty="0"/>
              <a:t>일선 별 그래프</a:t>
            </a:r>
            <a:r>
              <a:rPr lang="en-US" altLang="ko-KR" dirty="0"/>
              <a:t>(5</a:t>
            </a:r>
            <a:r>
              <a:rPr lang="ko-KR" altLang="en-US" dirty="0"/>
              <a:t>일선</a:t>
            </a:r>
            <a:r>
              <a:rPr lang="en-US" altLang="ko-KR" dirty="0"/>
              <a:t>, 20</a:t>
            </a:r>
            <a:r>
              <a:rPr lang="ko-KR" altLang="en-US" dirty="0"/>
              <a:t>일선</a:t>
            </a:r>
            <a:r>
              <a:rPr lang="en-US" altLang="ko-KR" dirty="0"/>
              <a:t>, 60</a:t>
            </a:r>
            <a:r>
              <a:rPr lang="ko-KR" altLang="en-US" dirty="0"/>
              <a:t>일선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시간 </a:t>
            </a:r>
            <a:r>
              <a:rPr lang="en-US" altLang="ko-KR" dirty="0"/>
              <a:t>/ Y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종목들의 거래대금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229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크롤러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2B3E49C-7CF9-49BA-9E46-5AFFF69C874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테마의 거래대금 및 종가 그래프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 err="1"/>
                  <a:t>new_frame</a:t>
                </a:r>
                <a:r>
                  <a:rPr lang="en-US" altLang="ko-KR" dirty="0"/>
                  <a:t>[‘Transaction price’]</a:t>
                </a:r>
              </a:p>
              <a:p>
                <a:pPr lvl="2"/>
                <a:r>
                  <a:rPr lang="ko-KR" altLang="en-US" sz="1400" dirty="0"/>
                  <a:t>종가와 거래량을 곱하여 산출한 값</a:t>
                </a:r>
                <a:endParaRPr lang="en-US" altLang="ko-KR" sz="1400" dirty="0"/>
              </a:p>
              <a:p>
                <a:pPr lvl="1"/>
                <a:r>
                  <a:rPr lang="en-US" altLang="ko-KR" dirty="0" err="1"/>
                  <a:t>new_frame</a:t>
                </a:r>
                <a:r>
                  <a:rPr lang="en-US" altLang="ko-KR" dirty="0"/>
                  <a:t>[‘</a:t>
                </a:r>
                <a:r>
                  <a:rPr lang="en-US" altLang="ko-KR" dirty="0" err="1"/>
                  <a:t>Norm_close</a:t>
                </a:r>
                <a:r>
                  <a:rPr lang="en-US" altLang="ko-KR" dirty="0"/>
                  <a:t>’]</a:t>
                </a:r>
              </a:p>
              <a:p>
                <a:pPr lvl="2"/>
                <a:r>
                  <a:rPr lang="en-US" altLang="ko-KR" sz="1400" dirty="0"/>
                  <a:t>(</a:t>
                </a:r>
                <a:r>
                  <a:rPr lang="ko-KR" altLang="en-US" sz="1400" dirty="0"/>
                  <a:t>설정한 기간 내</a:t>
                </a:r>
                <a:r>
                  <a:rPr lang="en-US" altLang="ko-KR" sz="1400" dirty="0"/>
                  <a:t>)  </a:t>
                </a:r>
                <a14:m>
                  <m:oMath xmlns:m="http://schemas.openxmlformats.org/officeDocument/2006/math">
                    <m:r>
                      <a:rPr lang="pt-BR" altLang="ko-KR" sz="140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현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재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날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짜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최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소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값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최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대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최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소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값</m:t>
                        </m:r>
                      </m:den>
                    </m:f>
                  </m:oMath>
                </a14:m>
                <a:endParaRPr lang="en-US" altLang="ko-KR" sz="1400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k = list(map(f, code))</a:t>
                </a:r>
              </a:p>
              <a:p>
                <a:pPr lvl="2"/>
                <a:r>
                  <a:rPr lang="ko-KR" altLang="en-US" sz="1400" dirty="0"/>
                  <a:t>테마 내 종목 별로 각각 </a:t>
                </a:r>
                <a:r>
                  <a:rPr lang="ko-KR" altLang="en-US" sz="1400" dirty="0" err="1"/>
                  <a:t>크롤링</a:t>
                </a:r>
                <a:r>
                  <a:rPr lang="ko-KR" altLang="en-US" sz="1400" dirty="0"/>
                  <a:t> 실행</a:t>
                </a:r>
                <a:endParaRPr lang="en-US" altLang="ko-KR" sz="1400" dirty="0"/>
              </a:p>
              <a:p>
                <a:pPr lvl="1"/>
                <a:r>
                  <a:rPr lang="en-US" altLang="ko-KR" dirty="0"/>
                  <a:t>For I in k: {}</a:t>
                </a:r>
              </a:p>
              <a:p>
                <a:pPr lvl="2"/>
                <a:r>
                  <a:rPr lang="ko-KR" altLang="en-US" sz="1400" dirty="0"/>
                  <a:t>각 종목에서 추출해야 할 값들을 </a:t>
                </a:r>
                <a:r>
                  <a:rPr lang="en-US" altLang="ko-KR" sz="1400" dirty="0"/>
                  <a:t>list</a:t>
                </a:r>
                <a:r>
                  <a:rPr lang="ko-KR" altLang="en-US" sz="1400" dirty="0"/>
                  <a:t>에 추가</a:t>
                </a:r>
                <a:endParaRPr lang="en-US" altLang="ko-KR" sz="1400" dirty="0"/>
              </a:p>
              <a:p>
                <a:pPr lvl="1"/>
                <a:r>
                  <a:rPr lang="en-US" altLang="ko-KR" dirty="0"/>
                  <a:t>~~_sum: </a:t>
                </a:r>
                <a:r>
                  <a:rPr lang="ko-KR" altLang="en-US" dirty="0"/>
                  <a:t>종목 별 </a:t>
                </a:r>
                <a:r>
                  <a:rPr lang="en-US" altLang="ko-KR" dirty="0"/>
                  <a:t>list </a:t>
                </a:r>
                <a:r>
                  <a:rPr lang="ko-KR" altLang="en-US" dirty="0"/>
                  <a:t>값들을 취합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176212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2B3E49C-7CF9-49BA-9E46-5AFFF69C8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83" t="-1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88D7144-B929-4871-A446-44FFC439B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43" y="1562100"/>
            <a:ext cx="4267200" cy="1447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B695D5-B19A-4ABD-BDA7-C00CE0C96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43" y="3083362"/>
            <a:ext cx="4267200" cy="231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8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어느 시점들에 대한 상한가</a:t>
            </a:r>
            <a:r>
              <a:rPr lang="en-US" altLang="ko-KR" dirty="0"/>
              <a:t>, </a:t>
            </a:r>
            <a:r>
              <a:rPr lang="ko-KR" altLang="en-US" dirty="0"/>
              <a:t>하한가를 잡아 가격이 올랐다 떨어지는 주기</a:t>
            </a:r>
            <a:endParaRPr lang="en-US" altLang="ko-KR" dirty="0"/>
          </a:p>
          <a:p>
            <a:r>
              <a:rPr lang="en-US" altLang="ko-KR" dirty="0"/>
              <a:t>Cycle</a:t>
            </a:r>
            <a:r>
              <a:rPr lang="ko-KR" altLang="en-US" dirty="0"/>
              <a:t> 정의에 필요한 요소</a:t>
            </a:r>
            <a:endParaRPr lang="en-US" altLang="ko-KR" dirty="0"/>
          </a:p>
          <a:p>
            <a:pPr lvl="1"/>
            <a:r>
              <a:rPr lang="ko-KR" altLang="en-US" dirty="0"/>
              <a:t>시작점</a:t>
            </a:r>
            <a:r>
              <a:rPr lang="en-US" altLang="ko-KR" dirty="0"/>
              <a:t>, </a:t>
            </a:r>
            <a:r>
              <a:rPr lang="ko-KR" altLang="en-US" dirty="0"/>
              <a:t>끝점</a:t>
            </a:r>
            <a:endParaRPr lang="en-US" altLang="ko-KR" dirty="0"/>
          </a:p>
          <a:p>
            <a:pPr lvl="2"/>
            <a:r>
              <a:rPr lang="ko-KR" altLang="en-US" sz="1300" dirty="0"/>
              <a:t>시작점과 끝점 사이의 가격 차이</a:t>
            </a:r>
            <a:endParaRPr lang="en-US" altLang="ko-KR" sz="1300" dirty="0"/>
          </a:p>
          <a:p>
            <a:pPr lvl="2"/>
            <a:r>
              <a:rPr lang="ko-KR" altLang="en-US" sz="1300" dirty="0"/>
              <a:t>각각 시점의 정확한 정의</a:t>
            </a:r>
            <a:endParaRPr lang="en-US" altLang="ko-KR" sz="1300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Gradient</a:t>
            </a:r>
            <a:r>
              <a:rPr lang="ko-KR" altLang="en-US" dirty="0"/>
              <a:t>의 변화에 따른 판단</a:t>
            </a:r>
            <a:endParaRPr lang="en-US" altLang="ko-KR" dirty="0"/>
          </a:p>
          <a:p>
            <a:pPr lvl="2"/>
            <a:r>
              <a:rPr lang="ko-KR" altLang="en-US" sz="1300" dirty="0"/>
              <a:t>값이 </a:t>
            </a:r>
            <a:r>
              <a:rPr lang="en-US" altLang="ko-KR" sz="1300" dirty="0"/>
              <a:t>0</a:t>
            </a:r>
            <a:r>
              <a:rPr lang="ko-KR" altLang="en-US" sz="1300" dirty="0"/>
              <a:t>일 때</a:t>
            </a:r>
            <a:endParaRPr lang="en-US" altLang="ko-KR" sz="1300" dirty="0"/>
          </a:p>
          <a:p>
            <a:pPr lvl="2"/>
            <a:r>
              <a:rPr lang="ko-KR" altLang="en-US" sz="1300" dirty="0"/>
              <a:t>오를 때와 내려갈 때의 절댓값 차이가</a:t>
            </a:r>
            <a:br>
              <a:rPr lang="en-US" altLang="ko-KR" sz="1300" dirty="0"/>
            </a:br>
            <a:r>
              <a:rPr lang="ko-KR" altLang="en-US" sz="1300" dirty="0"/>
              <a:t>일정 이하일 때</a:t>
            </a:r>
            <a:endParaRPr lang="en-US" altLang="ko-KR" sz="1300" dirty="0"/>
          </a:p>
          <a:p>
            <a:pPr lvl="2"/>
            <a:r>
              <a:rPr lang="ko-KR" altLang="en-US" sz="1300" dirty="0"/>
              <a:t>전날 대비 </a:t>
            </a:r>
            <a:r>
              <a:rPr lang="en-US" altLang="ko-KR" sz="1300" dirty="0"/>
              <a:t>gradient</a:t>
            </a:r>
            <a:r>
              <a:rPr lang="ko-KR" altLang="en-US" sz="1300" dirty="0"/>
              <a:t>값의 변화폭이 적을 때</a:t>
            </a:r>
            <a:endParaRPr lang="en-US" altLang="ko-KR" sz="13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323842-AB1F-485E-8C16-7EF0C5C92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8" y="3272582"/>
            <a:ext cx="2514602" cy="1692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A0DB12-AD89-4190-AC37-24BD7183BF99}"/>
              </a:ext>
            </a:extLst>
          </p:cNvPr>
          <p:cNvSpPr txBox="1"/>
          <p:nvPr/>
        </p:nvSpPr>
        <p:spPr>
          <a:xfrm>
            <a:off x="4621237" y="5108457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</a:t>
            </a:r>
            <a:r>
              <a:rPr lang="ko-KR" altLang="en-US" sz="1000" b="1" dirty="0"/>
              <a:t>남북경협 </a:t>
            </a:r>
            <a:r>
              <a:rPr lang="ko-KR" altLang="en-US" sz="1000" b="1" dirty="0" err="1"/>
              <a:t>관련주</a:t>
            </a:r>
            <a:r>
              <a:rPr lang="ko-KR" altLang="en-US" sz="1000" b="1" dirty="0"/>
              <a:t> 중 한 종목의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년 간 종가 그래프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B4F460-43F3-460D-93DC-6483533E8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98" y="1506290"/>
            <a:ext cx="2514602" cy="1726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0C91A1-5E98-4EDE-A800-9950D14AE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0" y="1506290"/>
            <a:ext cx="2521570" cy="16560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EA57F1-1C6F-4DCE-A24F-58178BB25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139" y="3368490"/>
            <a:ext cx="2487431" cy="1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5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 결과의 그래프</a:t>
            </a:r>
            <a:r>
              <a:rPr lang="en-US" altLang="ko-KR" dirty="0"/>
              <a:t>(</a:t>
            </a:r>
            <a:r>
              <a:rPr lang="ko-KR" altLang="en-US" dirty="0"/>
              <a:t>기간</a:t>
            </a:r>
            <a:r>
              <a:rPr lang="en-US" altLang="ko-KR" dirty="0"/>
              <a:t>: 2017 / 1 / 1  ~  2019 / 12 / 31)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FFF3D3-28CA-4A73-9404-15CED2D76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333500"/>
            <a:ext cx="4988560" cy="259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28AD9A-1540-48B1-B00B-2A99C1C8D28D}"/>
              </a:ext>
            </a:extLst>
          </p:cNvPr>
          <p:cNvSpPr txBox="1"/>
          <p:nvPr/>
        </p:nvSpPr>
        <p:spPr>
          <a:xfrm>
            <a:off x="-60362" y="4037375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</a:t>
            </a:r>
            <a:r>
              <a:rPr lang="ko-KR" altLang="en-US" sz="1000" b="1" dirty="0"/>
              <a:t>매일 거래대금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6D87889-B604-4B57-8929-60F7BFB4D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486" y="1333500"/>
            <a:ext cx="4964306" cy="2590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DF3AF4-D1BB-4CC7-BA93-6A872F1EC96D}"/>
              </a:ext>
            </a:extLst>
          </p:cNvPr>
          <p:cNvSpPr txBox="1"/>
          <p:nvPr/>
        </p:nvSpPr>
        <p:spPr>
          <a:xfrm>
            <a:off x="4987557" y="4037374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- 5</a:t>
            </a:r>
            <a:r>
              <a:rPr lang="ko-KR" altLang="en-US" sz="1000" b="1" dirty="0"/>
              <a:t>일선 거래대금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25732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 결과의 그래프</a:t>
            </a:r>
            <a:r>
              <a:rPr lang="en-US" altLang="ko-KR" dirty="0"/>
              <a:t>(</a:t>
            </a:r>
            <a:r>
              <a:rPr lang="ko-KR" altLang="en-US" dirty="0"/>
              <a:t>기간</a:t>
            </a:r>
            <a:r>
              <a:rPr lang="en-US" altLang="ko-KR" dirty="0"/>
              <a:t>: 2017 / 1 / 1  ~  2019 / 12 / 31)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28AD9A-1540-48B1-B00B-2A99C1C8D28D}"/>
              </a:ext>
            </a:extLst>
          </p:cNvPr>
          <p:cNvSpPr txBox="1"/>
          <p:nvPr/>
        </p:nvSpPr>
        <p:spPr>
          <a:xfrm>
            <a:off x="-60362" y="4037375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</a:t>
            </a:r>
            <a:r>
              <a:rPr lang="ko-KR" altLang="en-US" sz="1000" b="1" dirty="0"/>
              <a:t>매일 </a:t>
            </a:r>
            <a:r>
              <a:rPr lang="en-US" altLang="ko-KR" sz="1000" b="1" dirty="0"/>
              <a:t>normalized close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F3AF4-D1BB-4CC7-BA93-6A872F1EC96D}"/>
              </a:ext>
            </a:extLst>
          </p:cNvPr>
          <p:cNvSpPr txBox="1"/>
          <p:nvPr/>
        </p:nvSpPr>
        <p:spPr>
          <a:xfrm>
            <a:off x="4987557" y="4037374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- 5</a:t>
            </a:r>
            <a:r>
              <a:rPr lang="ko-KR" altLang="en-US" sz="1000" b="1" dirty="0"/>
              <a:t>일선 </a:t>
            </a:r>
            <a:r>
              <a:rPr lang="en-US" altLang="ko-KR" sz="1000" b="1" dirty="0"/>
              <a:t>normalized close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5AADB6-4E1B-4E62-945E-5045FAD1E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99" y="1333499"/>
            <a:ext cx="4996795" cy="2667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C8C042-CEE1-4DD2-B4BE-1E911D3D8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77" y="1328365"/>
            <a:ext cx="4996795" cy="266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  <a:endParaRPr lang="en-US" altLang="ko-KR" dirty="0"/>
          </a:p>
          <a:p>
            <a:pPr lvl="1"/>
            <a:r>
              <a:rPr lang="ko-KR" altLang="en-US" dirty="0"/>
              <a:t>어느 시점에서 쭉 올라가서 원상복구 </a:t>
            </a:r>
            <a:r>
              <a:rPr lang="ko-KR" altLang="en-US" dirty="0" err="1"/>
              <a:t>되기까지가</a:t>
            </a:r>
            <a:r>
              <a:rPr lang="ko-KR" altLang="en-US" dirty="0"/>
              <a:t> 아니라 최고점을 찍었을 때 까지를 </a:t>
            </a:r>
            <a:r>
              <a:rPr lang="en-US" altLang="ko-KR" dirty="0"/>
              <a:t>1 cycle</a:t>
            </a:r>
            <a:r>
              <a:rPr lang="ko-KR" altLang="en-US" dirty="0"/>
              <a:t>로 잡는다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방법 </a:t>
            </a:r>
            <a:r>
              <a:rPr lang="en-US" altLang="ko-KR" dirty="0"/>
              <a:t>1: </a:t>
            </a:r>
            <a:r>
              <a:rPr lang="ko-KR" altLang="en-US" dirty="0"/>
              <a:t>미분</a:t>
            </a:r>
            <a:endParaRPr lang="en-US" altLang="ko-KR" dirty="0"/>
          </a:p>
          <a:p>
            <a:pPr lvl="2"/>
            <a:r>
              <a:rPr lang="en-US" altLang="ko-KR" dirty="0"/>
              <a:t>Y</a:t>
            </a:r>
            <a:r>
              <a:rPr lang="ko-KR" altLang="en-US" dirty="0"/>
              <a:t>값이 양수 </a:t>
            </a:r>
            <a:r>
              <a:rPr lang="en-US" altLang="ko-KR" dirty="0"/>
              <a:t>n </a:t>
            </a:r>
            <a:r>
              <a:rPr lang="ko-KR" altLang="en-US" dirty="0"/>
              <a:t>이상으로 유지되는 정도</a:t>
            </a:r>
            <a:endParaRPr lang="en-US" altLang="ko-KR" dirty="0"/>
          </a:p>
          <a:p>
            <a:pPr lvl="3"/>
            <a:r>
              <a:rPr lang="ko-KR" altLang="en-US" dirty="0"/>
              <a:t>이 과정 중 </a:t>
            </a:r>
            <a:r>
              <a:rPr lang="en-US" altLang="ko-KR" dirty="0"/>
              <a:t>y</a:t>
            </a:r>
            <a:r>
              <a:rPr lang="ko-KR" altLang="en-US" dirty="0"/>
              <a:t>값이 흔들릴 수밖에 </a:t>
            </a:r>
            <a:r>
              <a:rPr lang="ko-KR" altLang="en-US" dirty="0" err="1"/>
              <a:t>없을텐데</a:t>
            </a:r>
            <a:r>
              <a:rPr lang="ko-KR" altLang="en-US" dirty="0"/>
              <a:t> 이건 어떻게 처리할지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Y</a:t>
            </a:r>
            <a:r>
              <a:rPr lang="ko-KR" altLang="en-US" dirty="0"/>
              <a:t>값이 음수로 바뀌는 순간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687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미분</a:t>
            </a:r>
            <a:endParaRPr lang="en-US" altLang="ko-KR" dirty="0"/>
          </a:p>
          <a:p>
            <a:pPr lvl="1"/>
            <a:r>
              <a:rPr lang="en-US" altLang="ko-KR" dirty="0"/>
              <a:t>Normalization</a:t>
            </a:r>
            <a:r>
              <a:rPr lang="ko-KR" altLang="en-US" dirty="0"/>
              <a:t>된 종가 기준</a:t>
            </a:r>
            <a:endParaRPr lang="en-US" altLang="ko-KR" dirty="0"/>
          </a:p>
          <a:p>
            <a:pPr lvl="1"/>
            <a:r>
              <a:rPr lang="ko-KR" altLang="en-US" dirty="0"/>
              <a:t>현재 값에서 바로 다음 값을 뺀 값</a:t>
            </a:r>
            <a:endParaRPr lang="en-US" altLang="ko-KR" dirty="0"/>
          </a:p>
          <a:p>
            <a:pPr lvl="2"/>
            <a:r>
              <a:rPr lang="en-US" altLang="ko-KR" sz="1200" dirty="0"/>
              <a:t>X</a:t>
            </a:r>
            <a:r>
              <a:rPr lang="ko-KR" altLang="en-US" sz="1200" dirty="0"/>
              <a:t>축은 하루 단위로 기울기를 계산하므로</a:t>
            </a:r>
            <a:br>
              <a:rPr lang="en-US" altLang="ko-KR" sz="1200" dirty="0"/>
            </a:br>
            <a:r>
              <a:rPr lang="en-US" altLang="ko-KR" sz="1200" dirty="0"/>
              <a:t>delta X</a:t>
            </a:r>
            <a:r>
              <a:rPr lang="ko-KR" altLang="en-US" sz="1200" dirty="0"/>
              <a:t>를 </a:t>
            </a:r>
            <a:r>
              <a:rPr lang="en-US" altLang="ko-KR" sz="1200" dirty="0"/>
              <a:t>1</a:t>
            </a:r>
            <a:r>
              <a:rPr lang="ko-KR" altLang="en-US" sz="1200" dirty="0"/>
              <a:t>로 두고 계산</a:t>
            </a:r>
            <a:endParaRPr lang="en-US" altLang="ko-KR" sz="1200" dirty="0"/>
          </a:p>
          <a:p>
            <a:pPr lvl="1"/>
            <a:r>
              <a:rPr lang="ko-KR" altLang="en-US" dirty="0"/>
              <a:t>그래프는 다음 페이지에서</a:t>
            </a:r>
            <a:endParaRPr lang="en-US" altLang="ko-KR" dirty="0"/>
          </a:p>
          <a:p>
            <a:pPr lvl="2"/>
            <a:r>
              <a:rPr lang="ko-KR" altLang="en-US" sz="1200" dirty="0" err="1"/>
              <a:t>정규화된</a:t>
            </a:r>
            <a:r>
              <a:rPr lang="ko-KR" altLang="en-US" sz="1200" dirty="0"/>
              <a:t> 그래프보다 그냥 그래프에서 더 확실한</a:t>
            </a:r>
            <a:br>
              <a:rPr lang="en-US" altLang="ko-KR" sz="1200" dirty="0"/>
            </a:br>
            <a:r>
              <a:rPr lang="ko-KR" altLang="en-US" sz="1200" dirty="0"/>
              <a:t>기울기 차이를 나타냄</a:t>
            </a:r>
            <a:endParaRPr lang="en-US" altLang="ko-KR" sz="12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7574B2-B976-4526-955B-C770794BA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400" y="1209542"/>
            <a:ext cx="3048000" cy="841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70C623-D24C-4182-81F4-4EDC9155B4FC}"/>
              </a:ext>
            </a:extLst>
          </p:cNvPr>
          <p:cNvSpPr txBox="1"/>
          <p:nvPr/>
        </p:nvSpPr>
        <p:spPr>
          <a:xfrm>
            <a:off x="4483680" y="2096218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.diff(periods=-1): difference with following row-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064905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진홍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사용자 지정 5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135043</TotalTime>
  <Words>594</Words>
  <Application>Microsoft Office PowerPoint</Application>
  <PresentationFormat>사용자 지정</PresentationFormat>
  <Paragraphs>176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맑은 고딕</vt:lpstr>
      <vt:lpstr>Arial</vt:lpstr>
      <vt:lpstr>Calibri</vt:lpstr>
      <vt:lpstr>Cambria Math</vt:lpstr>
      <vt:lpstr>Times New Roman</vt:lpstr>
      <vt:lpstr>Wingdings</vt:lpstr>
      <vt:lpstr>Wingdings 3</vt:lpstr>
      <vt:lpstr>테마1</vt:lpstr>
      <vt:lpstr> 인턴학부연구생 계획</vt:lpstr>
      <vt:lpstr>Contents</vt:lpstr>
      <vt:lpstr>크롤러</vt:lpstr>
      <vt:lpstr>크롤러</vt:lpstr>
      <vt:lpstr>Cycle 정의</vt:lpstr>
      <vt:lpstr>Cycle 정의</vt:lpstr>
      <vt:lpstr>Cycle 정의</vt:lpstr>
      <vt:lpstr>Cycle 정의</vt:lpstr>
      <vt:lpstr>Cycle 정의</vt:lpstr>
      <vt:lpstr>Cycle 정의</vt:lpstr>
      <vt:lpstr>Cycle 정의</vt:lpstr>
      <vt:lpstr>Cycle 정의</vt:lpstr>
      <vt:lpstr>Cycle 정의</vt:lpstr>
      <vt:lpstr>Cycle 정의</vt:lpstr>
      <vt:lpstr>종목 별 rank 및 다음 cycle 예측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SSLab. 주간 보고 템플릿</dc:title>
  <dc:creator>SSLab</dc:creator>
  <cp:lastModifiedBy>임치헌</cp:lastModifiedBy>
  <cp:revision>6307</cp:revision>
  <cp:lastPrinted>2018-07-05T08:58:13Z</cp:lastPrinted>
  <dcterms:created xsi:type="dcterms:W3CDTF">2010-10-21T10:03:06Z</dcterms:created>
  <dcterms:modified xsi:type="dcterms:W3CDTF">2020-09-23T06:43:15Z</dcterms:modified>
</cp:coreProperties>
</file>