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98" r:id="rId2"/>
    <p:sldId id="307" r:id="rId3"/>
    <p:sldId id="308" r:id="rId4"/>
    <p:sldId id="299" r:id="rId5"/>
    <p:sldId id="301" r:id="rId6"/>
    <p:sldId id="302" r:id="rId7"/>
    <p:sldId id="303" r:id="rId8"/>
    <p:sldId id="304" r:id="rId9"/>
    <p:sldId id="305" r:id="rId10"/>
    <p:sldId id="30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68" d="100"/>
          <a:sy n="68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60E7-422C-4776-A97F-E3F30CE43652}" type="datetimeFigureOut">
              <a:rPr lang="en-US" smtClean="0"/>
              <a:t>8/16/2011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63383-FE9E-444D-9B67-AEB3FA60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63383-FE9E-444D-9B67-AEB3FA600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3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63383-FE9E-444D-9B67-AEB3FA600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roup 18"/>
          <p:cNvGrpSpPr>
            <a:grpSpLocks/>
          </p:cNvGrpSpPr>
          <p:nvPr/>
        </p:nvGrpSpPr>
        <p:grpSpPr bwMode="auto">
          <a:xfrm>
            <a:off x="2166938" y="563563"/>
            <a:ext cx="4800600" cy="6151562"/>
            <a:chOff x="1365" y="355"/>
            <a:chExt cx="3024" cy="3875"/>
          </a:xfrm>
        </p:grpSpPr>
        <p:sp>
          <p:nvSpPr>
            <p:cNvPr id="2050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7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8FB8DF5-8F3D-4F3A-9219-CA3B95A35DBD}" type="datetime1">
              <a:rPr lang="en-US" smtClean="0"/>
              <a:t>8/16/2011</a:t>
            </a:fld>
            <a:endParaRPr lang="en-US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3DA09-0BBD-40E0-BDC9-770E18F92487}" type="datetime1">
              <a:rPr lang="en-US" smtClean="0"/>
              <a:t>8/16/2011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000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00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D5EBA-8723-45DC-B3D3-73BB3C35DA0C}" type="datetime1">
              <a:rPr lang="en-US" smtClean="0"/>
              <a:t>8/16/2011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E9357-6F49-443F-A384-648F6E12F1CA}" type="datetime1">
              <a:rPr lang="en-US" smtClean="0"/>
              <a:t>8/16/2011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B6057-6DDA-4AF3-9162-F945209C4C8C}" type="datetime1">
              <a:rPr lang="en-US" smtClean="0"/>
              <a:t>8/16/2011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521B2A-65E3-45D3-A9B3-5F83D676B770}" type="datetime1">
              <a:rPr lang="en-US" smtClean="0"/>
              <a:t>8/16/2011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C95B6-7EC0-438D-877B-EA5985A8A43A}" type="datetime1">
              <a:rPr lang="en-US" smtClean="0"/>
              <a:t>8/16/2011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29FF3-3361-4FD0-AC40-6B40BF594C53}" type="datetime1">
              <a:rPr lang="en-US" smtClean="0"/>
              <a:t>8/16/2011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72BEA-3A2B-4BA2-820D-0BBFD2C67B35}" type="datetime1">
              <a:rPr lang="en-US" smtClean="0"/>
              <a:t>8/16/2011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E62C0-CA3E-4B34-BC2D-0986436D1488}" type="datetime1">
              <a:rPr lang="en-US" smtClean="0"/>
              <a:t>8/16/2011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A2EFB3-634E-4DD1-B983-B4C570C6603A}" type="datetime1">
              <a:rPr lang="en-US" smtClean="0"/>
              <a:t>8/16/2011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2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2166938" y="563563"/>
            <a:ext cx="4800600" cy="6151562"/>
            <a:chOff x="1365" y="355"/>
            <a:chExt cx="3024" cy="3875"/>
          </a:xfrm>
        </p:grpSpPr>
        <p:sp>
          <p:nvSpPr>
            <p:cNvPr id="1026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00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16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F058193-7BB3-4046-ADDE-8B2F7FF4BA85}" type="datetime1">
              <a:rPr lang="en-US" smtClean="0"/>
              <a:t>8/16/2011</a:t>
            </a:fld>
            <a:endParaRPr lang="en-US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sb/ad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manifest-intr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 bwMode="auto">
          <a:xfrm>
            <a:off x="609600" y="12954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Development of a Compact and Portable Android based Telemedicine Device for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Remote Diagnosis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5" name="Subtitle 9"/>
          <p:cNvSpPr txBox="1">
            <a:spLocks/>
          </p:cNvSpPr>
          <p:nvPr/>
        </p:nvSpPr>
        <p:spPr bwMode="auto">
          <a:xfrm>
            <a:off x="609600" y="3657600"/>
            <a:ext cx="8153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John Eddie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Ayson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Nathaniel Cruz</a:t>
            </a:r>
          </a:p>
          <a:p>
            <a:pPr algn="r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Maria Angela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Edora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r"/>
            <a:endParaRPr lang="en-US" sz="18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</a:rPr>
              <a:t>Luis G.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Sison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, Ph. D.</a:t>
            </a:r>
          </a:p>
          <a:p>
            <a:r>
              <a:rPr lang="en-US" sz="1800" i="1" dirty="0" smtClean="0">
                <a:solidFill>
                  <a:schemeClr val="tx2"/>
                </a:solidFill>
                <a:latin typeface="+mj-lt"/>
              </a:rPr>
              <a:t>Adviser</a:t>
            </a:r>
            <a:endParaRPr lang="en-US" sz="18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+mj-lt"/>
              </a:rPr>
              <a:t>Instrumentation, Robotics, and Control Laboratory</a:t>
            </a:r>
            <a:endParaRPr lang="en-US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10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600200" y="1636542"/>
            <a:ext cx="2903808" cy="4307058"/>
            <a:chOff x="601392" y="1219200"/>
            <a:chExt cx="2903808" cy="4307058"/>
          </a:xfrm>
        </p:grpSpPr>
        <p:sp>
          <p:nvSpPr>
            <p:cNvPr id="5" name="Rectangle 4"/>
            <p:cNvSpPr/>
            <p:nvPr/>
          </p:nvSpPr>
          <p:spPr bwMode="auto">
            <a:xfrm>
              <a:off x="609600" y="1676400"/>
              <a:ext cx="28956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Prepare Layout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01392" y="2743200"/>
              <a:ext cx="2895600" cy="1066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Setup server</a:t>
              </a: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 (TCP:4568)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09600" y="4154658"/>
              <a:ext cx="28956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Prepare</a:t>
              </a: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 Server Listener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9" name="Straight Arrow Connector 8"/>
            <p:cNvCxnSpPr>
              <a:endCxn id="5" idx="0"/>
            </p:cNvCxnSpPr>
            <p:nvPr/>
          </p:nvCxnSpPr>
          <p:spPr bwMode="auto">
            <a:xfrm>
              <a:off x="2057400" y="12192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 bwMode="auto">
            <a:xfrm flipH="1">
              <a:off x="2049192" y="2286000"/>
              <a:ext cx="8208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 bwMode="auto">
            <a:xfrm>
              <a:off x="2049192" y="3810000"/>
              <a:ext cx="8208" cy="3446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024576" y="5069058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829867" y="1443335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Main Activity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00600" y="1636542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 Listener (</a:t>
            </a:r>
            <a:r>
              <a:rPr lang="en-US" sz="2400" b="1" dirty="0" err="1" smtClean="0"/>
              <a:t>onReceive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10200" y="2473570"/>
            <a:ext cx="2895600" cy="3434860"/>
            <a:chOff x="5410200" y="2473570"/>
            <a:chExt cx="2895600" cy="343486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410200" y="2819400"/>
              <a:ext cx="28956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Check Data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" name="Flowchart: Decision 22"/>
            <p:cNvSpPr/>
            <p:nvPr/>
          </p:nvSpPr>
          <p:spPr bwMode="auto">
            <a:xfrm>
              <a:off x="5638800" y="3768970"/>
              <a:ext cx="2438400" cy="83820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Correct?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3" idx="0"/>
            </p:cNvCxnSpPr>
            <p:nvPr/>
          </p:nvCxnSpPr>
          <p:spPr bwMode="auto">
            <a:xfrm>
              <a:off x="6858000" y="3429000"/>
              <a:ext cx="0" cy="3399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5410200" y="4953000"/>
              <a:ext cx="28956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Add to Plot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31" name="Straight Arrow Connector 30"/>
            <p:cNvCxnSpPr>
              <a:stCxn id="23" idx="2"/>
              <a:endCxn id="28" idx="0"/>
            </p:cNvCxnSpPr>
            <p:nvPr/>
          </p:nvCxnSpPr>
          <p:spPr bwMode="auto">
            <a:xfrm>
              <a:off x="6858000" y="4607170"/>
              <a:ext cx="0" cy="3458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6858000" y="5562600"/>
              <a:ext cx="0" cy="3458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6858000" y="2473570"/>
              <a:ext cx="0" cy="3458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TextBox 34"/>
          <p:cNvSpPr txBox="1"/>
          <p:nvPr/>
        </p:nvSpPr>
        <p:spPr>
          <a:xfrm>
            <a:off x="6934200" y="45720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Seeeduino</a:t>
            </a:r>
            <a:r>
              <a:rPr lang="en-US" dirty="0" smtClean="0"/>
              <a:t> (</a:t>
            </a:r>
            <a:r>
              <a:rPr lang="en-US" dirty="0" err="1" smtClean="0"/>
              <a:t>ATMega</a:t>
            </a:r>
            <a:r>
              <a:rPr lang="en-US" dirty="0" smtClean="0"/>
              <a:t> 2560)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2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1636542"/>
            <a:ext cx="2903808" cy="4688058"/>
            <a:chOff x="1600200" y="1636542"/>
            <a:chExt cx="2903808" cy="4688058"/>
          </a:xfrm>
        </p:grpSpPr>
        <p:grpSp>
          <p:nvGrpSpPr>
            <p:cNvPr id="5" name="Group 4"/>
            <p:cNvGrpSpPr/>
            <p:nvPr/>
          </p:nvGrpSpPr>
          <p:grpSpPr>
            <a:xfrm>
              <a:off x="1600200" y="1636542"/>
              <a:ext cx="2903808" cy="3039794"/>
              <a:chOff x="601392" y="1219200"/>
              <a:chExt cx="2903808" cy="3039794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609600" y="1676400"/>
                <a:ext cx="28956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ook Antiqua" pitchFamily="18" charset="0"/>
                  </a:rPr>
                  <a:t>Prepare</a:t>
                </a:r>
                <a:r>
                  <a:rPr kumimoji="0" lang="en-US" sz="2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ook Antiqua" pitchFamily="18" charset="0"/>
                  </a:rPr>
                  <a:t> Serial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601392" y="2590188"/>
                <a:ext cx="2895600" cy="49767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ook Antiqua" pitchFamily="18" charset="0"/>
                  </a:rPr>
                  <a:t>Initialize ADB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09600" y="3344594"/>
                <a:ext cx="2895600" cy="914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Book Antiqua" pitchFamily="18" charset="0"/>
                  </a:rPr>
                  <a:t>Connect to Server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9" name="Straight Arrow Connector 8"/>
              <p:cNvCxnSpPr>
                <a:endCxn id="6" idx="0"/>
              </p:cNvCxnSpPr>
              <p:nvPr/>
            </p:nvCxnSpPr>
            <p:spPr bwMode="auto">
              <a:xfrm>
                <a:off x="2057400" y="12192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Arrow Connector 9"/>
              <p:cNvCxnSpPr>
                <a:stCxn id="6" idx="2"/>
                <a:endCxn id="7" idx="0"/>
              </p:cNvCxnSpPr>
              <p:nvPr/>
            </p:nvCxnSpPr>
            <p:spPr bwMode="auto">
              <a:xfrm flipH="1">
                <a:off x="2049192" y="2286000"/>
                <a:ext cx="8208" cy="3041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>
                <a:stCxn id="7" idx="2"/>
                <a:endCxn id="8" idx="0"/>
              </p:cNvCxnSpPr>
              <p:nvPr/>
            </p:nvCxnSpPr>
            <p:spPr bwMode="auto">
              <a:xfrm>
                <a:off x="2049192" y="3087858"/>
                <a:ext cx="8208" cy="25673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" name="Rectangle 12"/>
            <p:cNvSpPr/>
            <p:nvPr/>
          </p:nvSpPr>
          <p:spPr bwMode="auto">
            <a:xfrm>
              <a:off x="1608408" y="4934244"/>
              <a:ext cx="2895600" cy="93315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Prepare ADB</a:t>
              </a: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 Event Handler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8" idx="2"/>
              <a:endCxn id="13" idx="0"/>
            </p:cNvCxnSpPr>
            <p:nvPr/>
          </p:nvCxnSpPr>
          <p:spPr bwMode="auto">
            <a:xfrm>
              <a:off x="3056208" y="4676336"/>
              <a:ext cx="0" cy="2579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>
              <a:stCxn id="13" idx="2"/>
            </p:cNvCxnSpPr>
            <p:nvPr/>
          </p:nvCxnSpPr>
          <p:spPr bwMode="auto">
            <a:xfrm>
              <a:off x="3056208" y="5867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990600" y="144333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Setup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0" y="144780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Loop</a:t>
            </a:r>
            <a:endParaRPr lang="en-US" sz="28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17588" y="2398542"/>
            <a:ext cx="2912012" cy="2535702"/>
            <a:chOff x="5317588" y="2398542"/>
            <a:chExt cx="2912012" cy="2535702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334000" y="2703342"/>
              <a:ext cx="28956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Book Antiqua" pitchFamily="18" charset="0"/>
                </a:rPr>
                <a:t>Read ADC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317588" y="3633568"/>
              <a:ext cx="2895600" cy="9384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Book Antiqua" pitchFamily="18" charset="0"/>
                </a:rPr>
                <a:t>Send data to TCP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9" name="Straight Arrow Connector 28"/>
            <p:cNvCxnSpPr>
              <a:stCxn id="24" idx="2"/>
              <a:endCxn id="25" idx="0"/>
            </p:cNvCxnSpPr>
            <p:nvPr/>
          </p:nvCxnSpPr>
          <p:spPr bwMode="auto">
            <a:xfrm flipH="1">
              <a:off x="6765388" y="3312942"/>
              <a:ext cx="16412" cy="3206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>
              <a:stCxn id="25" idx="2"/>
            </p:cNvCxnSpPr>
            <p:nvPr/>
          </p:nvCxnSpPr>
          <p:spPr bwMode="auto">
            <a:xfrm>
              <a:off x="6765388" y="4572000"/>
              <a:ext cx="0" cy="3622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>
              <a:endCxn id="24" idx="0"/>
            </p:cNvCxnSpPr>
            <p:nvPr/>
          </p:nvCxnSpPr>
          <p:spPr bwMode="auto">
            <a:xfrm>
              <a:off x="6781800" y="2398542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5333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Phone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 1.6</a:t>
            </a:r>
          </a:p>
          <a:p>
            <a:r>
              <a:rPr lang="en-US" sz="2800" dirty="0" smtClean="0"/>
              <a:t>Android 2.2 (</a:t>
            </a:r>
            <a:r>
              <a:rPr lang="en-US" sz="2800" dirty="0" err="1" smtClean="0"/>
              <a:t>Froyo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Eclipse Helios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Codes (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Generated Java Files (gen)</a:t>
            </a:r>
          </a:p>
          <a:p>
            <a:r>
              <a:rPr lang="en-US" dirty="0" smtClean="0"/>
              <a:t>Android Resource (res)</a:t>
            </a:r>
          </a:p>
          <a:p>
            <a:r>
              <a:rPr lang="en-US" dirty="0" smtClean="0"/>
              <a:t>Android Manifest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7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com.android.dxdroid</a:t>
            </a:r>
            <a:r>
              <a:rPr lang="en-US" dirty="0"/>
              <a:t> </a:t>
            </a:r>
            <a:r>
              <a:rPr lang="en-US" dirty="0" smtClean="0"/>
              <a:t>(package)</a:t>
            </a:r>
            <a:endParaRPr lang="en-US" dirty="0"/>
          </a:p>
          <a:p>
            <a:pPr lvl="1"/>
            <a:r>
              <a:rPr lang="en-US" dirty="0" smtClean="0"/>
              <a:t>DxDroid.java (activity)</a:t>
            </a:r>
            <a:endParaRPr lang="en-US" dirty="0"/>
          </a:p>
          <a:p>
            <a:pPr lvl="1"/>
            <a:r>
              <a:rPr lang="en-US" dirty="0" smtClean="0"/>
              <a:t>DrawView.java (class)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org.microbridge.server</a:t>
            </a:r>
            <a:r>
              <a:rPr lang="en-US" dirty="0" smtClean="0"/>
              <a:t> (package)</a:t>
            </a:r>
          </a:p>
          <a:p>
            <a:pPr lvl="1"/>
            <a:r>
              <a:rPr lang="en-US" dirty="0" smtClean="0"/>
              <a:t>imported from </a:t>
            </a:r>
            <a:r>
              <a:rPr lang="en-US" dirty="0">
                <a:hlinkClick r:id="rId2"/>
              </a:rPr>
              <a:t>http://developer.android.com/guide/topics/usb/adk.html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Java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R.java</a:t>
            </a:r>
          </a:p>
          <a:p>
            <a:pPr lvl="1"/>
            <a:r>
              <a:rPr lang="en-US" dirty="0" smtClean="0"/>
              <a:t>Auto-generated, do not modify</a:t>
            </a:r>
          </a:p>
          <a:p>
            <a:pPr lvl="1"/>
            <a:r>
              <a:rPr lang="en-US" dirty="0" smtClean="0"/>
              <a:t>Compiles resources by indexing them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DxDroid.apk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2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</a:p>
          <a:p>
            <a:r>
              <a:rPr lang="en-US" dirty="0" smtClean="0"/>
              <a:t>Layouts</a:t>
            </a:r>
          </a:p>
          <a:p>
            <a:pPr lvl="1"/>
            <a:r>
              <a:rPr lang="en-US" dirty="0" smtClean="0"/>
              <a:t>SPO2 layout</a:t>
            </a:r>
          </a:p>
          <a:p>
            <a:pPr lvl="1"/>
            <a:r>
              <a:rPr lang="en-US" dirty="0" smtClean="0"/>
              <a:t>Plotter layout</a:t>
            </a:r>
          </a:p>
          <a:p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Package name</a:t>
            </a:r>
          </a:p>
          <a:p>
            <a:r>
              <a:rPr lang="en-US" sz="2800" dirty="0" smtClean="0"/>
              <a:t>Components</a:t>
            </a:r>
          </a:p>
          <a:p>
            <a:pPr lvl="1"/>
            <a:r>
              <a:rPr lang="en-US" sz="2400" dirty="0" smtClean="0"/>
              <a:t>Activities</a:t>
            </a:r>
          </a:p>
          <a:p>
            <a:pPr lvl="1"/>
            <a:r>
              <a:rPr lang="en-US" sz="2400" dirty="0" smtClean="0"/>
              <a:t>Services</a:t>
            </a:r>
          </a:p>
          <a:p>
            <a:pPr lvl="1"/>
            <a:r>
              <a:rPr lang="en-US" sz="2400" dirty="0" smtClean="0"/>
              <a:t>Receivers</a:t>
            </a:r>
          </a:p>
          <a:p>
            <a:r>
              <a:rPr lang="en-US" sz="2800" dirty="0" smtClean="0"/>
              <a:t>Permissions (i.e. INTERNET, CAMERA)</a:t>
            </a:r>
          </a:p>
          <a:p>
            <a:r>
              <a:rPr lang="en-US" sz="2800" dirty="0" smtClean="0"/>
              <a:t>Libraries</a:t>
            </a:r>
          </a:p>
          <a:p>
            <a:r>
              <a:rPr lang="en-US" sz="2800" dirty="0" smtClean="0"/>
              <a:t>Minimum SDK Level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58674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http://developer.android.com/guide/topics/manifest/manifest-intro.html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22386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design template">
  <a:themeElements>
    <a:clrScheme name="Office Theme 1">
      <a:dk1>
        <a:srgbClr val="000000"/>
      </a:dk1>
      <a:lt1>
        <a:srgbClr val="FFFFFF"/>
      </a:lt1>
      <a:dk2>
        <a:srgbClr val="7F00FF"/>
      </a:dk2>
      <a:lt2>
        <a:srgbClr val="FAFD00"/>
      </a:lt2>
      <a:accent1>
        <a:srgbClr val="B50069"/>
      </a:accent1>
      <a:accent2>
        <a:srgbClr val="FF7F00"/>
      </a:accent2>
      <a:accent3>
        <a:srgbClr val="C0AAFF"/>
      </a:accent3>
      <a:accent4>
        <a:srgbClr val="DADADA"/>
      </a:accent4>
      <a:accent5>
        <a:srgbClr val="D7AAB9"/>
      </a:accent5>
      <a:accent6>
        <a:srgbClr val="E77200"/>
      </a:accent6>
      <a:hlink>
        <a:srgbClr val="FF00FF"/>
      </a:hlink>
      <a:folHlink>
        <a:srgbClr val="B760F9"/>
      </a:folHlink>
    </a:clrScheme>
    <a:fontScheme name="Office Theme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7F00FF"/>
        </a:dk2>
        <a:lt2>
          <a:srgbClr val="FAFD00"/>
        </a:lt2>
        <a:accent1>
          <a:srgbClr val="B50069"/>
        </a:accent1>
        <a:accent2>
          <a:srgbClr val="FF7F00"/>
        </a:accent2>
        <a:accent3>
          <a:srgbClr val="C0AAFF"/>
        </a:accent3>
        <a:accent4>
          <a:srgbClr val="DADADA"/>
        </a:accent4>
        <a:accent5>
          <a:srgbClr val="D7AAB9"/>
        </a:accent5>
        <a:accent6>
          <a:srgbClr val="E77200"/>
        </a:accent6>
        <a:hlink>
          <a:srgbClr val="FF00FF"/>
        </a:hlink>
        <a:folHlink>
          <a:srgbClr val="B760F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B760F9"/>
        </a:lt1>
        <a:dk2>
          <a:srgbClr val="7B00E4"/>
        </a:dk2>
        <a:lt2>
          <a:srgbClr val="280049"/>
        </a:lt2>
        <a:accent1>
          <a:srgbClr val="FFFFFF"/>
        </a:accent1>
        <a:accent2>
          <a:srgbClr val="FFFF00"/>
        </a:accent2>
        <a:accent3>
          <a:srgbClr val="D8B6FB"/>
        </a:accent3>
        <a:accent4>
          <a:srgbClr val="000000"/>
        </a:accent4>
        <a:accent5>
          <a:srgbClr val="FFFFFF"/>
        </a:accent5>
        <a:accent6>
          <a:srgbClr val="E7E700"/>
        </a:accent6>
        <a:hlink>
          <a:srgbClr val="FF00FF"/>
        </a:hlink>
        <a:folHlink>
          <a:srgbClr val="D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DADADA"/>
        </a:lt2>
        <a:accent1>
          <a:srgbClr val="F2F2F2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7F7F7"/>
        </a:accent5>
        <a:accent6>
          <a:srgbClr val="838383"/>
        </a:accent6>
        <a:hlink>
          <a:srgbClr val="DADADA"/>
        </a:hlink>
        <a:folHlink>
          <a:srgbClr val="67676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template</Template>
  <TotalTime>779</TotalTime>
  <Words>207</Words>
  <Application>Microsoft Office PowerPoint</Application>
  <PresentationFormat>On-screen Show (4:3)</PresentationFormat>
  <Paragraphs>81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Medical design template</vt:lpstr>
      <vt:lpstr>PowerPoint Presentation</vt:lpstr>
      <vt:lpstr>Arduino End</vt:lpstr>
      <vt:lpstr>Block Diagram</vt:lpstr>
      <vt:lpstr>Android Phone End</vt:lpstr>
      <vt:lpstr>Development</vt:lpstr>
      <vt:lpstr>Source Codes</vt:lpstr>
      <vt:lpstr>Generated Java Files</vt:lpstr>
      <vt:lpstr>Android Resources</vt:lpstr>
      <vt:lpstr>Android Manifest</vt:lpstr>
      <vt:lpstr>Block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JE</cp:lastModifiedBy>
  <cp:revision>91</cp:revision>
  <dcterms:created xsi:type="dcterms:W3CDTF">2011-08-07T16:39:10Z</dcterms:created>
  <dcterms:modified xsi:type="dcterms:W3CDTF">2011-08-16T09:18:37Z</dcterms:modified>
</cp:coreProperties>
</file>