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98" r:id="rId2"/>
    <p:sldId id="299" r:id="rId3"/>
    <p:sldId id="301" r:id="rId4"/>
    <p:sldId id="300" r:id="rId5"/>
    <p:sldId id="302" r:id="rId6"/>
    <p:sldId id="305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60E7-422C-4776-A97F-E3F30CE43652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3383-FE9E-444D-9B67-AEB3FA60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63383-FE9E-444D-9B67-AEB3FA600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FB8DF5-8F3D-4F3A-9219-CA3B95A35DBD}" type="datetime1">
              <a:rPr lang="en-US" smtClean="0"/>
              <a:t>8/23/2011</a:t>
            </a:fld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3DA09-0BBD-40E0-BDC9-770E18F92487}" type="datetime1">
              <a:rPr lang="en-US" smtClean="0"/>
              <a:t>8/23/2011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D5EBA-8723-45DC-B3D3-73BB3C35DA0C}" type="datetime1">
              <a:rPr lang="en-US" smtClean="0"/>
              <a:t>8/23/2011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E9357-6F49-443F-A384-648F6E12F1CA}" type="datetime1">
              <a:rPr lang="en-US" smtClean="0"/>
              <a:t>8/23/2011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B6057-6DDA-4AF3-9162-F945209C4C8C}" type="datetime1">
              <a:rPr lang="en-US" smtClean="0"/>
              <a:t>8/23/2011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B2A-65E3-45D3-A9B3-5F83D676B770}" type="datetime1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C95B6-7EC0-438D-877B-EA5985A8A43A}" type="datetime1">
              <a:rPr lang="en-US" smtClean="0"/>
              <a:t>8/23/2011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29FF3-3361-4FD0-AC40-6B40BF594C53}" type="datetime1">
              <a:rPr lang="en-US" smtClean="0"/>
              <a:t>8/23/2011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2BEA-3A2B-4BA2-820D-0BBFD2C67B35}" type="datetime1">
              <a:rPr lang="en-US" smtClean="0"/>
              <a:t>8/23/2011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E62C0-CA3E-4B34-BC2D-0986436D1488}" type="datetime1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2EFB3-634E-4DD1-B983-B4C570C6603A}" type="datetime1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2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16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058193-7BB3-4046-ADDE-8B2F7FF4BA85}" type="datetime1">
              <a:rPr lang="en-US" smtClean="0"/>
              <a:t>8/23/2011</a:t>
            </a:fld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rdiotoc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utechcorp.com/products/cardiotocograph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rdiotocograph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 bwMode="auto"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Building a </a:t>
            </a:r>
          </a:p>
          <a:p>
            <a:r>
              <a:rPr lang="en-US" sz="4000" dirty="0" err="1" smtClean="0">
                <a:solidFill>
                  <a:schemeClr val="tx1"/>
                </a:solidFill>
              </a:rPr>
              <a:t>Tocodynamometer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Cardiotocography</a:t>
            </a:r>
            <a:r>
              <a:rPr lang="en-US" dirty="0" smtClean="0"/>
              <a:t> (CTG)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Combination of Fetal Heart (cardio-) and Uterine Contraction (</a:t>
            </a:r>
            <a:r>
              <a:rPr lang="en-US" sz="2800" dirty="0" err="1" smtClean="0"/>
              <a:t>toco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CTG requires interpretation of:</a:t>
            </a:r>
          </a:p>
          <a:p>
            <a:pPr lvl="1"/>
            <a:r>
              <a:rPr lang="en-US" sz="2400" dirty="0" smtClean="0"/>
              <a:t>Uterine Activity</a:t>
            </a:r>
          </a:p>
          <a:p>
            <a:pPr lvl="1"/>
            <a:r>
              <a:rPr lang="en-US" sz="2400" dirty="0" smtClean="0"/>
              <a:t>Baseline Fetal Heart Rate (FHR)</a:t>
            </a:r>
          </a:p>
          <a:p>
            <a:pPr lvl="1"/>
            <a:r>
              <a:rPr lang="en-US" sz="2400" dirty="0" smtClean="0"/>
              <a:t>Baseline FHR variability</a:t>
            </a:r>
          </a:p>
          <a:p>
            <a:pPr lvl="1"/>
            <a:r>
              <a:rPr lang="en-US" sz="2400" dirty="0" smtClean="0"/>
              <a:t>Presence of accelerations</a:t>
            </a:r>
          </a:p>
          <a:p>
            <a:pPr lvl="1"/>
            <a:r>
              <a:rPr lang="en-US" sz="2400" dirty="0" smtClean="0"/>
              <a:t>Periodic and episodic decelerations</a:t>
            </a:r>
          </a:p>
          <a:p>
            <a:pPr lvl="1"/>
            <a:r>
              <a:rPr lang="en-US" sz="2400" dirty="0" smtClean="0"/>
              <a:t>Trends of FHR patterns over 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24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http://en.wikipedia.org/wiki/Cardiotocography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67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available </a:t>
            </a:r>
            <a:r>
              <a:rPr lang="en-US" dirty="0" err="1" smtClean="0"/>
              <a:t>cardiotocographs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http://www.4utechcorp.com/products/cardiotocograph.php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Uterine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(~5 contractions/10min)</a:t>
            </a:r>
          </a:p>
          <a:p>
            <a:r>
              <a:rPr lang="en-US" dirty="0" smtClean="0"/>
              <a:t>Duration</a:t>
            </a:r>
          </a:p>
          <a:p>
            <a:r>
              <a:rPr lang="en-US" dirty="0" smtClean="0"/>
              <a:t>Intensity</a:t>
            </a:r>
          </a:p>
          <a:p>
            <a:r>
              <a:rPr lang="en-US" dirty="0" smtClean="0"/>
              <a:t>Resting Tone</a:t>
            </a:r>
          </a:p>
          <a:p>
            <a:r>
              <a:rPr lang="en-US" dirty="0" smtClean="0"/>
              <a:t>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4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http://en.wikipedia.org/wiki/Cardiotocography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13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Patent 7753860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3962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24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US007753860B1, 13-July-2011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6300" y="2292177"/>
            <a:ext cx="373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sz="2400" dirty="0" smtClean="0"/>
              <a:t>Uses a low viscosity fluid to propagate vibrations from contractions in the uterus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40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dirty="0" smtClean="0"/>
              <a:t>Patent 4640295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41905" r="34405" b="23428"/>
          <a:stretch/>
        </p:blipFill>
        <p:spPr bwMode="auto">
          <a:xfrm>
            <a:off x="3657600" y="2819400"/>
            <a:ext cx="3918857" cy="264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248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US  Patent 4640295, 3-Feb-1987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89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994" y="6028491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“A Portable Monitor for Fetal Heart Rate and Uterine Contraction”,  </a:t>
            </a:r>
            <a:r>
              <a:rPr lang="en-US" sz="1400" dirty="0" err="1" smtClean="0"/>
              <a:t>Chih</a:t>
            </a:r>
            <a:r>
              <a:rPr lang="en-US" sz="1400" dirty="0" smtClean="0"/>
              <a:t>-Lung et.al., 1997</a:t>
            </a:r>
          </a:p>
          <a:p>
            <a:r>
              <a:rPr lang="en-US" sz="1400" dirty="0"/>
              <a:t>“Monitoring Long-Term Uterine Contractions”,  Han-Chang et.al., 2002</a:t>
            </a:r>
          </a:p>
          <a:p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352800"/>
            <a:ext cx="4400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5" y="1447800"/>
            <a:ext cx="48545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49269" y="4095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4069" y="298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493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design template">
  <a:themeElements>
    <a:clrScheme name="Office Theme 1">
      <a:dk1>
        <a:srgbClr val="000000"/>
      </a:dk1>
      <a:lt1>
        <a:srgbClr val="FFFFFF"/>
      </a:lt1>
      <a:dk2>
        <a:srgbClr val="7F00FF"/>
      </a:dk2>
      <a:lt2>
        <a:srgbClr val="FAFD00"/>
      </a:lt2>
      <a:accent1>
        <a:srgbClr val="B50069"/>
      </a:accent1>
      <a:accent2>
        <a:srgbClr val="FF7F00"/>
      </a:accent2>
      <a:accent3>
        <a:srgbClr val="C0AAFF"/>
      </a:accent3>
      <a:accent4>
        <a:srgbClr val="DADADA"/>
      </a:accent4>
      <a:accent5>
        <a:srgbClr val="D7AAB9"/>
      </a:accent5>
      <a:accent6>
        <a:srgbClr val="E77200"/>
      </a:accent6>
      <a:hlink>
        <a:srgbClr val="FF00FF"/>
      </a:hlink>
      <a:folHlink>
        <a:srgbClr val="B760F9"/>
      </a:folHlink>
    </a:clrScheme>
    <a:fontScheme name="Office Them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7F00FF"/>
        </a:dk2>
        <a:lt2>
          <a:srgbClr val="FAFD00"/>
        </a:lt2>
        <a:accent1>
          <a:srgbClr val="B50069"/>
        </a:accent1>
        <a:accent2>
          <a:srgbClr val="FF7F00"/>
        </a:accent2>
        <a:accent3>
          <a:srgbClr val="C0AAFF"/>
        </a:accent3>
        <a:accent4>
          <a:srgbClr val="DADADA"/>
        </a:accent4>
        <a:accent5>
          <a:srgbClr val="D7AAB9"/>
        </a:accent5>
        <a:accent6>
          <a:srgbClr val="E77200"/>
        </a:accent6>
        <a:hlink>
          <a:srgbClr val="FF00FF"/>
        </a:hlink>
        <a:folHlink>
          <a:srgbClr val="B760F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760F9"/>
        </a:lt1>
        <a:dk2>
          <a:srgbClr val="7B00E4"/>
        </a:dk2>
        <a:lt2>
          <a:srgbClr val="280049"/>
        </a:lt2>
        <a:accent1>
          <a:srgbClr val="FFFFFF"/>
        </a:accent1>
        <a:accent2>
          <a:srgbClr val="FFFF00"/>
        </a:accent2>
        <a:accent3>
          <a:srgbClr val="D8B6FB"/>
        </a:accent3>
        <a:accent4>
          <a:srgbClr val="000000"/>
        </a:accent4>
        <a:accent5>
          <a:srgbClr val="FFFFFF"/>
        </a:accent5>
        <a:accent6>
          <a:srgbClr val="E7E700"/>
        </a:accent6>
        <a:hlink>
          <a:srgbClr val="FF00FF"/>
        </a:hlink>
        <a:folHlink>
          <a:srgbClr val="D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DADADA"/>
        </a:lt2>
        <a:accent1>
          <a:srgbClr val="F2F2F2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838383"/>
        </a:accent6>
        <a:hlink>
          <a:srgbClr val="DADADA"/>
        </a:hlink>
        <a:folHlink>
          <a:srgbClr val="6767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828</TotalTime>
  <Words>138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Medical design template</vt:lpstr>
      <vt:lpstr>PowerPoint Presentation</vt:lpstr>
      <vt:lpstr>Cardiotocography (CTG)</vt:lpstr>
      <vt:lpstr>PowerPoint Presentation</vt:lpstr>
      <vt:lpstr>Uterine Activity</vt:lpstr>
      <vt:lpstr>US Patent 7753860</vt:lpstr>
      <vt:lpstr>US Patent 4640295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JE</cp:lastModifiedBy>
  <cp:revision>98</cp:revision>
  <dcterms:created xsi:type="dcterms:W3CDTF">2011-08-07T16:39:10Z</dcterms:created>
  <dcterms:modified xsi:type="dcterms:W3CDTF">2011-08-23T07:04:05Z</dcterms:modified>
</cp:coreProperties>
</file>