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71" r:id="rId2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6B4C"/>
    <a:srgbClr val="DFE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4FCB2-7B5E-4917-967F-47F6C38B7C8E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B2C02-7600-418B-B94C-B4B254183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73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72DF8-7B5F-4ABF-9622-C461DC4562B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31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43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46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5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5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5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2.png"/><Relationship Id="rId21" Type="http://schemas.openxmlformats.org/officeDocument/2006/relationships/image" Target="../media/image24.pn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57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6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59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62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64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6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66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7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68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7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www.youtube.com/watch?v=tIZqFAaX1S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7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pic>
        <p:nvPicPr>
          <p:cNvPr id="137" name="Object 13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1677" y="799348"/>
            <a:ext cx="1283777" cy="505053"/>
          </a:xfrm>
          <a:prstGeom prst="rect">
            <a:avLst/>
          </a:prstGeom>
        </p:spPr>
      </p:pic>
      <p:pic>
        <p:nvPicPr>
          <p:cNvPr id="139" name="Object 13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00002" y="6469269"/>
            <a:ext cx="1793706" cy="978506"/>
          </a:xfrm>
          <a:prstGeom prst="rect">
            <a:avLst/>
          </a:prstGeom>
        </p:spPr>
      </p:pic>
      <p:pic>
        <p:nvPicPr>
          <p:cNvPr id="140" name="Object 13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71727" y="3867782"/>
            <a:ext cx="14190546" cy="4688088"/>
          </a:xfrm>
          <a:prstGeom prst="rect">
            <a:avLst/>
          </a:prstGeom>
        </p:spPr>
      </p:pic>
      <p:grpSp>
        <p:nvGrpSpPr>
          <p:cNvPr id="1051" name="그룹 1051"/>
          <p:cNvGrpSpPr/>
          <p:nvPr/>
        </p:nvGrpSpPr>
        <p:grpSpPr>
          <a:xfrm>
            <a:off x="740993" y="958265"/>
            <a:ext cx="105229" cy="105229"/>
            <a:chOff x="740993" y="958265"/>
            <a:chExt cx="105229" cy="105229"/>
          </a:xfrm>
        </p:grpSpPr>
        <p:pic>
          <p:nvPicPr>
            <p:cNvPr id="142" name="Object 14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2700000">
              <a:off x="740993" y="958265"/>
              <a:ext cx="105229" cy="1052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614437" y="7475384"/>
            <a:ext cx="4486092" cy="1989057"/>
            <a:chOff x="614437" y="7475384"/>
            <a:chExt cx="4486092" cy="1989057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4437" y="7475384"/>
              <a:ext cx="4486092" cy="1989057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6882540" y="7475384"/>
            <a:ext cx="10806349" cy="1989057"/>
            <a:chOff x="6882540" y="7475384"/>
            <a:chExt cx="10806349" cy="1989057"/>
          </a:xfrm>
        </p:grpSpPr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82540" y="7475384"/>
              <a:ext cx="10806349" cy="1989057"/>
            </a:xfrm>
            <a:prstGeom prst="rect">
              <a:avLst/>
            </a:prstGeom>
          </p:spPr>
        </p:pic>
      </p:grpSp>
      <p:pic>
        <p:nvPicPr>
          <p:cNvPr id="143" name="Object 14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049844" y="329851"/>
            <a:ext cx="5208203" cy="1647318"/>
          </a:xfrm>
          <a:prstGeom prst="rect">
            <a:avLst/>
          </a:prstGeom>
        </p:spPr>
      </p:pic>
      <p:grpSp>
        <p:nvGrpSpPr>
          <p:cNvPr id="1053" name="그룹 1053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54" name="그룹 1054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146" name="Object 14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55" name="그룹 1055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149" name="Object 14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56" name="그룹 1056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52" name="Object 15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57" name="그룹 1057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55" name="Object 15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58" name="그룹 1058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58" name="Object 15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59" name="그룹 1059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61" name="Object 16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60" name="그룹 1060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164" name="Object 16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61" name="그룹 1061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62" name="그룹 1062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168" name="Object 16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63" name="그룹 1063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64" name="그룹 1064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172" name="Object 171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65" name="그룹 1065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175" name="Object 174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66" name="그룹 1066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67" name="그룹 1067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180" name="Object 17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68" name="그룹 1068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183" name="Object 18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69" name="그룹 1069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70" name="그룹 1070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188" name="Object 18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71" name="그룹 1071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191" name="Object 19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72" name="그룹 1072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73" name="그룹 1073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197" name="Object 19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74" name="그룹 1074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200" name="Object 19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75" name="그룹 1075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76" name="그룹 1076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205" name="Object 20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77" name="그룹 1077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208" name="Object 20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78" name="그룹 1078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79" name="그룹 1079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213" name="Object 21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0" name="그룹 1080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216" name="Object 21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81" name="그룹 1081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82" name="그룹 1082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221" name="Object 22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3" name="그룹 1083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224" name="Object 22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84" name="그룹 1084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85" name="그룹 1085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229" name="Object 22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6" name="그룹 1086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232" name="Object 23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87" name="그룹 1087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88" name="그룹 1088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237" name="Object 23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9" name="그룹 1089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240" name="Object 23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0" name="그룹 1090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91" name="그룹 1091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245" name="Object 24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92" name="그룹 1092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248" name="Object 24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3" name="그룹 1093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94" name="그룹 1094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253" name="Object 25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95" name="그룹 1095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256" name="Object 25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6" name="그룹 1096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97" name="그룹 1097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261" name="Object 26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98" name="그룹 1098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264" name="Object 26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9" name="그룹 1099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100" name="그룹 1100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269" name="Object 26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101" name="그룹 1101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272" name="Object 27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02" name="그룹 1102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276" name="Object 27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177" name="직사각형 176"/>
          <p:cNvSpPr/>
          <p:nvPr/>
        </p:nvSpPr>
        <p:spPr>
          <a:xfrm>
            <a:off x="11582400" y="1409700"/>
            <a:ext cx="6172200" cy="8281936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상품 관리 화면</a:t>
            </a:r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상품 상태 창은 상품 아이디</a:t>
            </a:r>
            <a:r>
              <a:rPr lang="en-US" altLang="ko-KR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/</a:t>
            </a:r>
          </a:p>
          <a:p>
            <a:pPr algn="ctr"/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상품명</a:t>
            </a:r>
            <a:r>
              <a:rPr lang="en-US" altLang="ko-KR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/</a:t>
            </a:r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상태</a:t>
            </a:r>
            <a:r>
              <a:rPr lang="en-US" altLang="ko-KR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/</a:t>
            </a:r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등록자</a:t>
            </a:r>
            <a:r>
              <a:rPr lang="en-US" altLang="ko-KR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/</a:t>
            </a:r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등록 일을</a:t>
            </a:r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구분함</a:t>
            </a:r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상품 목록 창은 등록된 상품의 정보를 출력</a:t>
            </a:r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검색 창은 기간</a:t>
            </a:r>
            <a:r>
              <a:rPr lang="en-US" altLang="ko-KR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,</a:t>
            </a:r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판매 상태</a:t>
            </a:r>
            <a:r>
              <a:rPr lang="en-US" altLang="ko-KR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,</a:t>
            </a:r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상품명</a:t>
            </a:r>
            <a:r>
              <a:rPr lang="en-US" altLang="ko-KR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or</a:t>
            </a:r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등록자 검색 설정이 가능</a:t>
            </a:r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</p:txBody>
      </p:sp>
      <p:grpSp>
        <p:nvGrpSpPr>
          <p:cNvPr id="178" name="그룹 177"/>
          <p:cNvGrpSpPr/>
          <p:nvPr/>
        </p:nvGrpSpPr>
        <p:grpSpPr>
          <a:xfrm>
            <a:off x="622498" y="1409700"/>
            <a:ext cx="10463228" cy="5111172"/>
            <a:chOff x="302027" y="232755"/>
            <a:chExt cx="7941427" cy="3879300"/>
          </a:xfrm>
        </p:grpSpPr>
        <p:sp>
          <p:nvSpPr>
            <p:cNvPr id="179" name="직사각형 178"/>
            <p:cNvSpPr/>
            <p:nvPr/>
          </p:nvSpPr>
          <p:spPr>
            <a:xfrm>
              <a:off x="302028" y="232755"/>
              <a:ext cx="7935885" cy="5735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407323" y="313113"/>
              <a:ext cx="811876" cy="412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Shop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6018414" y="313113"/>
              <a:ext cx="2147454" cy="412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chemeClr val="tx1"/>
                  </a:solidFill>
                </a:rPr>
                <a:t>검색 창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302028" y="942103"/>
              <a:ext cx="7935885" cy="446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상품 상태 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302028" y="1523989"/>
              <a:ext cx="7935885" cy="1478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상품 목록 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1324493" y="313113"/>
              <a:ext cx="2366357" cy="412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chemeClr val="tx1"/>
                  </a:solidFill>
                </a:rPr>
                <a:t>메뉴 창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07569" y="3269647"/>
              <a:ext cx="7935885" cy="421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상품 목록 페이지 바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302027" y="3690851"/>
              <a:ext cx="7935885" cy="421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검색 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614437" y="7475384"/>
            <a:ext cx="4486092" cy="1989057"/>
            <a:chOff x="614437" y="7475384"/>
            <a:chExt cx="4486092" cy="1989057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4437" y="7475384"/>
              <a:ext cx="4486092" cy="1989057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6882540" y="7475384"/>
            <a:ext cx="10806349" cy="1989057"/>
            <a:chOff x="6882540" y="7475384"/>
            <a:chExt cx="10806349" cy="1989057"/>
          </a:xfrm>
        </p:grpSpPr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82540" y="7475384"/>
              <a:ext cx="10806349" cy="1989057"/>
            </a:xfrm>
            <a:prstGeom prst="rect">
              <a:avLst/>
            </a:prstGeom>
          </p:spPr>
        </p:pic>
      </p:grpSp>
      <p:grpSp>
        <p:nvGrpSpPr>
          <p:cNvPr id="1053" name="그룹 1053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54" name="그룹 1054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145" name="Object 14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55" name="그룹 1055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148" name="Object 14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56" name="그룹 1056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51" name="Object 15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57" name="그룹 1057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54" name="Object 15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58" name="그룹 1058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57" name="Object 15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59" name="그룹 1059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60" name="Object 15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60" name="그룹 1060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163" name="Object 16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61" name="그룹 1061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62" name="그룹 1062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167" name="Object 16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63" name="그룹 1063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64" name="그룹 1064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171" name="Object 17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65" name="그룹 1065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174" name="Object 173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66" name="그룹 1066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67" name="그룹 1067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179" name="Object 17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68" name="그룹 1068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182" name="Object 181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69" name="그룹 1069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70" name="그룹 1070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187" name="Object 186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71" name="그룹 1071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190" name="Object 18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72" name="그룹 1072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73" name="그룹 1073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196" name="Object 19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74" name="그룹 1074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199" name="Object 19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75" name="그룹 1075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76" name="그룹 1076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204" name="Object 20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77" name="그룹 1077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207" name="Object 20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78" name="그룹 1078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79" name="그룹 1079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212" name="Object 21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0" name="그룹 1080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215" name="Object 21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81" name="그룹 1081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82" name="그룹 1082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220" name="Object 21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3" name="그룹 1083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223" name="Object 22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84" name="그룹 1084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85" name="그룹 1085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228" name="Object 22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6" name="그룹 1086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231" name="Object 23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87" name="그룹 1087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88" name="그룹 1088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236" name="Object 23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9" name="그룹 1089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239" name="Object 23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0" name="그룹 1090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91" name="그룹 1091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244" name="Object 24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92" name="그룹 1092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247" name="Object 24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3" name="그룹 1093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94" name="그룹 1094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252" name="Object 25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95" name="그룹 1095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255" name="Object 2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6" name="그룹 1096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97" name="그룹 1097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260" name="Object 25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98" name="그룹 1098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263" name="Object 2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9" name="그룹 1099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100" name="그룹 1100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268" name="Object 26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101" name="그룹 1101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271" name="Object 2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02" name="그룹 1102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275" name="Object 274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pic>
        <p:nvPicPr>
          <p:cNvPr id="278" name="Object 27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049844" y="301100"/>
            <a:ext cx="5450460" cy="170482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97" y="2490487"/>
            <a:ext cx="17250867" cy="593613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614437" y="7475384"/>
            <a:ext cx="4486092" cy="1989057"/>
            <a:chOff x="614437" y="7475384"/>
            <a:chExt cx="4486092" cy="1989057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4437" y="7475384"/>
              <a:ext cx="4486092" cy="1989057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6882540" y="7475384"/>
            <a:ext cx="10806349" cy="1989057"/>
            <a:chOff x="6882540" y="7475384"/>
            <a:chExt cx="10806349" cy="1989057"/>
          </a:xfrm>
        </p:grpSpPr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82540" y="7475384"/>
              <a:ext cx="10806349" cy="1989057"/>
            </a:xfrm>
            <a:prstGeom prst="rect">
              <a:avLst/>
            </a:prstGeom>
          </p:spPr>
        </p:pic>
      </p:grpSp>
      <p:grpSp>
        <p:nvGrpSpPr>
          <p:cNvPr id="1053" name="그룹 1053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54" name="그룹 1054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145" name="Object 14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55" name="그룹 1055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148" name="Object 14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56" name="그룹 1056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51" name="Object 15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57" name="그룹 1057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54" name="Object 15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58" name="그룹 1058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57" name="Object 15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59" name="그룹 1059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60" name="Object 15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60" name="그룹 1060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163" name="Object 16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61" name="그룹 1061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62" name="그룹 1062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167" name="Object 16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63" name="그룹 1063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64" name="그룹 1064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171" name="Object 17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65" name="그룹 1065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174" name="Object 173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66" name="그룹 1066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67" name="그룹 1067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179" name="Object 17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68" name="그룹 1068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182" name="Object 181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69" name="그룹 1069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70" name="그룹 1070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187" name="Object 186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71" name="그룹 1071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190" name="Object 18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72" name="그룹 1072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73" name="그룹 1073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196" name="Object 19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74" name="그룹 1074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199" name="Object 19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75" name="그룹 1075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76" name="그룹 1076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204" name="Object 20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77" name="그룹 1077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207" name="Object 20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78" name="그룹 1078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79" name="그룹 1079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212" name="Object 21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0" name="그룹 1080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215" name="Object 21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81" name="그룹 1081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82" name="그룹 1082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220" name="Object 21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3" name="그룹 1083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223" name="Object 22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84" name="그룹 1084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85" name="그룹 1085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228" name="Object 22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6" name="그룹 1086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231" name="Object 23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87" name="그룹 1087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88" name="그룹 1088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236" name="Object 23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9" name="그룹 1089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239" name="Object 23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0" name="그룹 1090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91" name="그룹 1091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244" name="Object 24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92" name="그룹 1092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247" name="Object 24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3" name="그룹 1093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94" name="그룹 1094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252" name="Object 25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95" name="그룹 1095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255" name="Object 2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6" name="그룹 1096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97" name="그룹 1097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260" name="Object 25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98" name="그룹 1098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263" name="Object 2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9" name="그룹 1099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100" name="그룹 1100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268" name="Object 26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101" name="그룹 1101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271" name="Object 2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02" name="그룹 1102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275" name="Object 274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pic>
        <p:nvPicPr>
          <p:cNvPr id="278" name="Object 27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952064" y="329851"/>
            <a:ext cx="6689203" cy="16473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071" y="1357070"/>
            <a:ext cx="12174743" cy="82959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614437" y="7475384"/>
            <a:ext cx="4486092" cy="1989057"/>
            <a:chOff x="614437" y="7475384"/>
            <a:chExt cx="4486092" cy="1989057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4437" y="7475384"/>
              <a:ext cx="4486092" cy="1989057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6882540" y="7475384"/>
            <a:ext cx="10806349" cy="1989057"/>
            <a:chOff x="6882540" y="7475384"/>
            <a:chExt cx="10806349" cy="1989057"/>
          </a:xfrm>
        </p:grpSpPr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82540" y="7475384"/>
              <a:ext cx="10806349" cy="1989057"/>
            </a:xfrm>
            <a:prstGeom prst="rect">
              <a:avLst/>
            </a:prstGeom>
          </p:spPr>
        </p:pic>
      </p:grpSp>
      <p:grpSp>
        <p:nvGrpSpPr>
          <p:cNvPr id="1053" name="그룹 1053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54" name="그룹 1054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145" name="Object 14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55" name="그룹 1055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148" name="Object 14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56" name="그룹 1056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51" name="Object 15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57" name="그룹 1057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54" name="Object 15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58" name="그룹 1058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57" name="Object 15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59" name="그룹 1059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60" name="Object 15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60" name="그룹 1060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163" name="Object 16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61" name="그룹 1061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62" name="그룹 1062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167" name="Object 16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63" name="그룹 1063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64" name="그룹 1064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171" name="Object 17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65" name="그룹 1065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174" name="Object 173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66" name="그룹 1066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67" name="그룹 1067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179" name="Object 17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68" name="그룹 1068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182" name="Object 181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69" name="그룹 1069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70" name="그룹 1070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187" name="Object 186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71" name="그룹 1071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190" name="Object 18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72" name="그룹 1072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73" name="그룹 1073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196" name="Object 19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74" name="그룹 1074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199" name="Object 19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75" name="그룹 1075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76" name="그룹 1076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204" name="Object 20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77" name="그룹 1077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207" name="Object 20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78" name="그룹 1078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79" name="그룹 1079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212" name="Object 21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0" name="그룹 1080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215" name="Object 21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81" name="그룹 1081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82" name="그룹 1082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220" name="Object 21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3" name="그룹 1083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223" name="Object 22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84" name="그룹 1084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85" name="그룹 1085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228" name="Object 22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6" name="그룹 1086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231" name="Object 23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87" name="그룹 1087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88" name="그룹 1088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236" name="Object 23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9" name="그룹 1089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239" name="Object 23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0" name="그룹 1090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91" name="그룹 1091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244" name="Object 24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92" name="그룹 1092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247" name="Object 24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3" name="그룹 1093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94" name="그룹 1094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252" name="Object 25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95" name="그룹 1095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255" name="Object 2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6" name="그룹 1096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97" name="그룹 1097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260" name="Object 25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98" name="그룹 1098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263" name="Object 2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9" name="그룹 1099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100" name="그룹 1100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268" name="Object 26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101" name="그룹 1101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271" name="Object 2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02" name="그룹 1102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275" name="Object 274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pic>
        <p:nvPicPr>
          <p:cNvPr id="278" name="Object 27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952063" y="329851"/>
            <a:ext cx="6128775" cy="164731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95" y="1438122"/>
            <a:ext cx="13671345" cy="828432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614437" y="7475384"/>
            <a:ext cx="4486092" cy="1989057"/>
            <a:chOff x="614437" y="7475384"/>
            <a:chExt cx="4486092" cy="1989057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4437" y="7475384"/>
              <a:ext cx="4486092" cy="1989057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6882540" y="7475384"/>
            <a:ext cx="10806349" cy="1989057"/>
            <a:chOff x="6882540" y="7475384"/>
            <a:chExt cx="10806349" cy="1989057"/>
          </a:xfrm>
        </p:grpSpPr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82540" y="7475384"/>
              <a:ext cx="10806349" cy="1989057"/>
            </a:xfrm>
            <a:prstGeom prst="rect">
              <a:avLst/>
            </a:prstGeom>
          </p:spPr>
        </p:pic>
      </p:grpSp>
      <p:grpSp>
        <p:nvGrpSpPr>
          <p:cNvPr id="1053" name="그룹 1053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54" name="그룹 1054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145" name="Object 14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55" name="그룹 1055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148" name="Object 14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56" name="그룹 1056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51" name="Object 15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57" name="그룹 1057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54" name="Object 15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58" name="그룹 1058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57" name="Object 15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59" name="그룹 1059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60" name="Object 15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60" name="그룹 1060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163" name="Object 16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61" name="그룹 1061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62" name="그룹 1062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167" name="Object 16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63" name="그룹 1063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64" name="그룹 1064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171" name="Object 17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65" name="그룹 1065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174" name="Object 173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66" name="그룹 1066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67" name="그룹 1067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179" name="Object 17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68" name="그룹 1068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182" name="Object 181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69" name="그룹 1069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70" name="그룹 1070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187" name="Object 186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71" name="그룹 1071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190" name="Object 18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72" name="그룹 1072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73" name="그룹 1073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196" name="Object 19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74" name="그룹 1074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199" name="Object 19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75" name="그룹 1075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76" name="그룹 1076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204" name="Object 20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77" name="그룹 1077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207" name="Object 20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78" name="그룹 1078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79" name="그룹 1079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212" name="Object 21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0" name="그룹 1080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215" name="Object 21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81" name="그룹 1081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82" name="그룹 1082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220" name="Object 21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3" name="그룹 1083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223" name="Object 22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84" name="그룹 1084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85" name="그룹 1085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228" name="Object 22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6" name="그룹 1086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231" name="Object 23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87" name="그룹 1087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88" name="그룹 1088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236" name="Object 23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9" name="그룹 1089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239" name="Object 23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0" name="그룹 1090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91" name="그룹 1091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244" name="Object 24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92" name="그룹 1092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247" name="Object 24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3" name="그룹 1093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94" name="그룹 1094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252" name="Object 25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95" name="그룹 1095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255" name="Object 2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6" name="그룹 1096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97" name="그룹 1097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260" name="Object 25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98" name="그룹 1098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263" name="Object 2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9" name="그룹 1099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100" name="그룹 1100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268" name="Object 26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101" name="그룹 1101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271" name="Object 2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02" name="그룹 1102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275" name="Object 274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pic>
        <p:nvPicPr>
          <p:cNvPr id="278" name="Object 27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952063" y="329851"/>
            <a:ext cx="6128775" cy="164731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777" y="1313161"/>
            <a:ext cx="15100537" cy="835616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614437" y="7475384"/>
            <a:ext cx="4486092" cy="1989057"/>
            <a:chOff x="614437" y="7475384"/>
            <a:chExt cx="4486092" cy="1989057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4437" y="7475384"/>
              <a:ext cx="4486092" cy="1989057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6882540" y="7475384"/>
            <a:ext cx="10806349" cy="1989057"/>
            <a:chOff x="6882540" y="7475384"/>
            <a:chExt cx="10806349" cy="1989057"/>
          </a:xfrm>
        </p:grpSpPr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82540" y="7475384"/>
              <a:ext cx="10806349" cy="1989057"/>
            </a:xfrm>
            <a:prstGeom prst="rect">
              <a:avLst/>
            </a:prstGeom>
          </p:spPr>
        </p:pic>
      </p:grpSp>
      <p:grpSp>
        <p:nvGrpSpPr>
          <p:cNvPr id="1053" name="그룹 1053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54" name="그룹 1054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145" name="Object 14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55" name="그룹 1055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148" name="Object 14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56" name="그룹 1056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51" name="Object 15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57" name="그룹 1057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54" name="Object 15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58" name="그룹 1058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57" name="Object 15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59" name="그룹 1059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60" name="Object 15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60" name="그룹 1060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163" name="Object 16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61" name="그룹 1061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62" name="그룹 1062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167" name="Object 16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63" name="그룹 1063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64" name="그룹 1064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171" name="Object 17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65" name="그룹 1065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174" name="Object 173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66" name="그룹 1066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67" name="그룹 1067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179" name="Object 17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68" name="그룹 1068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182" name="Object 181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69" name="그룹 1069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70" name="그룹 1070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187" name="Object 186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71" name="그룹 1071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190" name="Object 18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72" name="그룹 1072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73" name="그룹 1073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196" name="Object 19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74" name="그룹 1074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199" name="Object 19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75" name="그룹 1075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76" name="그룹 1076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204" name="Object 20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77" name="그룹 1077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207" name="Object 20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78" name="그룹 1078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79" name="그룹 1079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212" name="Object 21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0" name="그룹 1080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215" name="Object 21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81" name="그룹 1081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82" name="그룹 1082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220" name="Object 21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3" name="그룹 1083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223" name="Object 22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84" name="그룹 1084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85" name="그룹 1085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228" name="Object 22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6" name="그룹 1086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231" name="Object 23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87" name="그룹 1087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88" name="그룹 1088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236" name="Object 23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9" name="그룹 1089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239" name="Object 23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0" name="그룹 1090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91" name="그룹 1091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244" name="Object 24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92" name="그룹 1092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247" name="Object 24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3" name="그룹 1093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94" name="그룹 1094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252" name="Object 25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95" name="그룹 1095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255" name="Object 2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6" name="그룹 1096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97" name="그룹 1097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260" name="Object 25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98" name="그룹 1098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263" name="Object 2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9" name="그룹 1099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100" name="그룹 1100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268" name="Object 26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101" name="그룹 1101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271" name="Object 2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02" name="그룹 1102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275" name="Object 274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pic>
        <p:nvPicPr>
          <p:cNvPr id="278" name="Object 27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952063" y="329851"/>
            <a:ext cx="5659556" cy="17737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669" y="1235728"/>
            <a:ext cx="11089616" cy="842143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3" name="TextBox 2"/>
          <p:cNvSpPr txBox="1"/>
          <p:nvPr/>
        </p:nvSpPr>
        <p:spPr>
          <a:xfrm>
            <a:off x="5900913" y="630544"/>
            <a:ext cx="6677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24370F"/>
                </a:solidFill>
                <a:ea typeface="문체부 바탕체" panose="02030609000101010101" pitchFamily="17" charset="-127"/>
              </a:rPr>
              <a:t>코드 분석</a:t>
            </a:r>
            <a:r>
              <a:rPr lang="en-US" altLang="ko-KR" sz="4000" dirty="0" smtClean="0">
                <a:solidFill>
                  <a:srgbClr val="24370F"/>
                </a:solidFill>
                <a:ea typeface="문체부 바탕체" panose="02030609000101010101" pitchFamily="17" charset="-127"/>
              </a:rPr>
              <a:t>(MemberController)</a:t>
            </a:r>
            <a:endParaRPr lang="ko-KR" altLang="en-US" sz="4000" dirty="0">
              <a:solidFill>
                <a:srgbClr val="24370F"/>
              </a:solidFill>
              <a:ea typeface="문체부 바탕체" panose="02030609000101010101" pitchFamily="17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82400" y="1409700"/>
            <a:ext cx="6172200" cy="8281936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r>
              <a:rPr lang="en-US" altLang="ko-KR" sz="3500" dirty="0" smtClean="0">
                <a:solidFill>
                  <a:schemeClr val="tx1"/>
                </a:solidFill>
                <a:ea typeface="문체부 바탕체" panose="02030609000101010101" pitchFamily="17" charset="-127"/>
              </a:rPr>
              <a:t>1. </a:t>
            </a:r>
            <a:r>
              <a:rPr lang="ko-KR" altLang="en-US" sz="3500" dirty="0" smtClean="0">
                <a:solidFill>
                  <a:schemeClr val="tx1"/>
                </a:solidFill>
                <a:ea typeface="문체부 바탕체" panose="02030609000101010101" pitchFamily="17" charset="-127"/>
              </a:rPr>
              <a:t>메인 화면에서 로그인 버튼을 누르면 로그인 화면으로 이동</a:t>
            </a:r>
            <a:endParaRPr lang="en-US" altLang="ko-KR" sz="3500" dirty="0" smtClean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r>
              <a:rPr lang="en-US" altLang="ko-KR" sz="3500" dirty="0" smtClean="0">
                <a:solidFill>
                  <a:schemeClr val="tx1"/>
                </a:solidFill>
                <a:ea typeface="문체부 바탕체" panose="02030609000101010101" pitchFamily="17" charset="-127"/>
              </a:rPr>
              <a:t>2. </a:t>
            </a:r>
            <a:r>
              <a:rPr lang="ko-KR" altLang="en-US" sz="3500" dirty="0" smtClean="0">
                <a:solidFill>
                  <a:schemeClr val="tx1"/>
                </a:solidFill>
                <a:ea typeface="문체부 바탕체" panose="02030609000101010101" pitchFamily="17" charset="-127"/>
              </a:rPr>
              <a:t>로그인 화면에서 로그인을 시도했을 때 데이터베이스 내의 아이디</a:t>
            </a:r>
            <a:r>
              <a:rPr lang="en-US" altLang="ko-KR" sz="3500" dirty="0" smtClean="0">
                <a:solidFill>
                  <a:schemeClr val="tx1"/>
                </a:solidFill>
                <a:ea typeface="문체부 바탕체" panose="02030609000101010101" pitchFamily="17" charset="-127"/>
              </a:rPr>
              <a:t>,</a:t>
            </a:r>
            <a:r>
              <a:rPr lang="ko-KR" altLang="en-US" sz="3500" dirty="0" smtClean="0">
                <a:solidFill>
                  <a:schemeClr val="tx1"/>
                </a:solidFill>
                <a:ea typeface="문체부 바탕체" panose="02030609000101010101" pitchFamily="17" charset="-127"/>
              </a:rPr>
              <a:t>비밀번호가 일치하지 않을 경우 에러 메시지를 띄워 줌</a:t>
            </a:r>
            <a:endParaRPr lang="ko-KR" altLang="en-US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06" y="1397481"/>
            <a:ext cx="10632618" cy="269598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20401" y="1417055"/>
            <a:ext cx="7800525" cy="668670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r"/>
            <a:r>
              <a:rPr lang="en-US" altLang="ko-KR" sz="4000" dirty="0" smtClean="0"/>
              <a:t>1.</a:t>
            </a:r>
            <a:endParaRPr lang="ko-KR" altLang="en-US" sz="4000" dirty="0"/>
          </a:p>
        </p:txBody>
      </p:sp>
      <p:sp>
        <p:nvSpPr>
          <p:cNvPr id="96" name="직사각형 95"/>
          <p:cNvSpPr/>
          <p:nvPr/>
        </p:nvSpPr>
        <p:spPr>
          <a:xfrm>
            <a:off x="408434" y="2590810"/>
            <a:ext cx="10669135" cy="1506421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r"/>
            <a:r>
              <a:rPr lang="en-US" altLang="ko-KR" sz="4000" dirty="0" smtClean="0"/>
              <a:t>2.</a:t>
            </a:r>
          </a:p>
          <a:p>
            <a:pPr algn="r"/>
            <a:endParaRPr lang="en-US" altLang="ko-KR" sz="40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393113" y="4344278"/>
            <a:ext cx="10218284" cy="5261889"/>
            <a:chOff x="393113" y="4344278"/>
            <a:chExt cx="10218284" cy="5261889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113" y="4926249"/>
              <a:ext cx="10218284" cy="4679918"/>
            </a:xfrm>
            <a:prstGeom prst="rect">
              <a:avLst/>
            </a:prstGeom>
          </p:spPr>
        </p:pic>
        <p:sp>
          <p:nvSpPr>
            <p:cNvPr id="99" name="직사각형 98"/>
            <p:cNvSpPr/>
            <p:nvPr/>
          </p:nvSpPr>
          <p:spPr>
            <a:xfrm>
              <a:off x="402368" y="4344278"/>
              <a:ext cx="3146513" cy="57836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solidFill>
                    <a:schemeClr val="tx1"/>
                  </a:solidFill>
                </a:rPr>
                <a:t>로그인 화면</a:t>
              </a:r>
              <a:endParaRPr lang="en-US" altLang="ko-KR" sz="4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00805" y="3986626"/>
            <a:ext cx="10281867" cy="5648546"/>
            <a:chOff x="6232586" y="4371704"/>
            <a:chExt cx="10281867" cy="5648546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9789" y="4922643"/>
              <a:ext cx="10264664" cy="5097607"/>
            </a:xfrm>
            <a:prstGeom prst="rect">
              <a:avLst/>
            </a:prstGeom>
          </p:spPr>
        </p:pic>
        <p:sp>
          <p:nvSpPr>
            <p:cNvPr id="101" name="직사각형 100"/>
            <p:cNvSpPr/>
            <p:nvPr/>
          </p:nvSpPr>
          <p:spPr>
            <a:xfrm>
              <a:off x="6232586" y="4371704"/>
              <a:ext cx="3978214" cy="57836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ko-KR" altLang="en-US" sz="4000" smtClean="0">
                  <a:solidFill>
                    <a:schemeClr val="tx1"/>
                  </a:solidFill>
                </a:rPr>
                <a:t>에러 메시지 </a:t>
              </a:r>
              <a:r>
                <a:rPr lang="ko-KR" altLang="en-US" sz="4000" dirty="0" smtClean="0">
                  <a:solidFill>
                    <a:schemeClr val="tx1"/>
                  </a:solidFill>
                </a:rPr>
                <a:t>화면</a:t>
              </a:r>
              <a:endParaRPr lang="en-US" altLang="ko-KR" sz="4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40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1" y="1301447"/>
            <a:ext cx="9444099" cy="1842750"/>
          </a:xfrm>
          <a:prstGeom prst="rect">
            <a:avLst/>
          </a:prstGeom>
        </p:spPr>
      </p:pic>
      <p:sp>
        <p:nvSpPr>
          <p:cNvPr id="92" name="직사각형 91"/>
          <p:cNvSpPr/>
          <p:nvPr/>
        </p:nvSpPr>
        <p:spPr>
          <a:xfrm>
            <a:off x="11582400" y="1409700"/>
            <a:ext cx="6172200" cy="8281936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514350" indent="-514350" algn="ctr">
              <a:buAutoNum type="arabicPeriod"/>
            </a:pPr>
            <a:r>
              <a:rPr lang="ko-KR" altLang="en-US" sz="3500" dirty="0" smtClean="0">
                <a:solidFill>
                  <a:schemeClr val="tx1"/>
                </a:solidFill>
                <a:ea typeface="문체부 바탕체" panose="02030609000101010101" pitchFamily="17" charset="-127"/>
              </a:rPr>
              <a:t>로그인 화면에서 회원 가입 버튼을 누르면 회원 가입 화면으로 이동</a:t>
            </a:r>
            <a:endParaRPr lang="en-US" altLang="ko-KR" sz="3500" dirty="0" smtClean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marL="514350" indent="-514350" algn="ctr">
              <a:buAutoNum type="arabicPeriod"/>
            </a:pPr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marL="514350" indent="-514350" algn="ctr">
              <a:buAutoNum type="arabicPeriod"/>
            </a:pPr>
            <a:r>
              <a:rPr lang="ko-KR" altLang="en-US" sz="3500" dirty="0" smtClean="0">
                <a:solidFill>
                  <a:schemeClr val="tx1"/>
                </a:solidFill>
                <a:ea typeface="문체부 바탕체" panose="02030609000101010101" pitchFamily="17" charset="-127"/>
              </a:rPr>
              <a:t>회원 가입 화면에서</a:t>
            </a:r>
            <a:endParaRPr lang="en-US" altLang="ko-KR" sz="3500" dirty="0" smtClean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r>
              <a:rPr lang="ko-KR" altLang="en-US" sz="3500" dirty="0" smtClean="0">
                <a:solidFill>
                  <a:schemeClr val="tx1"/>
                </a:solidFill>
                <a:ea typeface="문체부 바탕체" panose="02030609000101010101" pitchFamily="17" charset="-127"/>
              </a:rPr>
              <a:t>회원 가입 버튼을 누르면 입력한 정보가 제대로 입력되었는지 판단하고 오류가 있으면 에러 메시지를 띄워 줌</a:t>
            </a:r>
            <a:endParaRPr lang="en-US" altLang="ko-KR" sz="3500" dirty="0" smtClean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9" y="3160355"/>
            <a:ext cx="10626632" cy="3949608"/>
          </a:xfrm>
          <a:prstGeom prst="rect">
            <a:avLst/>
          </a:prstGeom>
        </p:spPr>
      </p:pic>
      <p:sp>
        <p:nvSpPr>
          <p:cNvPr id="94" name="직사각형 93"/>
          <p:cNvSpPr/>
          <p:nvPr/>
        </p:nvSpPr>
        <p:spPr>
          <a:xfrm>
            <a:off x="9359874" y="1260053"/>
            <a:ext cx="524726" cy="526045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r"/>
            <a:r>
              <a:rPr lang="en-US" altLang="ko-KR" sz="4000" dirty="0" smtClean="0"/>
              <a:t>1.</a:t>
            </a:r>
            <a:endParaRPr lang="ko-KR" altLang="en-US" sz="4000" dirty="0"/>
          </a:p>
        </p:txBody>
      </p:sp>
      <p:sp>
        <p:nvSpPr>
          <p:cNvPr id="96" name="직사각형 95"/>
          <p:cNvSpPr/>
          <p:nvPr/>
        </p:nvSpPr>
        <p:spPr>
          <a:xfrm>
            <a:off x="10481801" y="3773188"/>
            <a:ext cx="524726" cy="526045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r"/>
            <a:r>
              <a:rPr lang="en-US" altLang="ko-KR" sz="4000" dirty="0" smtClean="0"/>
              <a:t>2.</a:t>
            </a:r>
            <a:endParaRPr lang="ko-KR" altLang="en-US" sz="40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1501696" y="3583681"/>
            <a:ext cx="8238683" cy="5613950"/>
            <a:chOff x="1461220" y="3664922"/>
            <a:chExt cx="8238683" cy="5613950"/>
          </a:xfrm>
        </p:grpSpPr>
        <p:sp>
          <p:nvSpPr>
            <p:cNvPr id="101" name="직사각형 100"/>
            <p:cNvSpPr/>
            <p:nvPr/>
          </p:nvSpPr>
          <p:spPr>
            <a:xfrm>
              <a:off x="1477455" y="3664922"/>
              <a:ext cx="4067411" cy="678642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solidFill>
                    <a:schemeClr val="tx1"/>
                  </a:solidFill>
                </a:rPr>
                <a:t>회원가입 화면</a:t>
              </a:r>
              <a:endParaRPr lang="en-US" altLang="ko-KR" sz="4000" dirty="0">
                <a:solidFill>
                  <a:schemeClr val="tx1"/>
                </a:solidFill>
              </a:endParaRPr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220" y="4344653"/>
              <a:ext cx="8238683" cy="4934219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1478536" y="2567839"/>
            <a:ext cx="8189009" cy="6629792"/>
            <a:chOff x="10403170" y="2284602"/>
            <a:chExt cx="8189009" cy="6629792"/>
          </a:xfrm>
        </p:grpSpPr>
        <p:sp>
          <p:nvSpPr>
            <p:cNvPr id="102" name="직사각형 101"/>
            <p:cNvSpPr/>
            <p:nvPr/>
          </p:nvSpPr>
          <p:spPr>
            <a:xfrm>
              <a:off x="10409379" y="2284602"/>
              <a:ext cx="4143357" cy="57836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solidFill>
                    <a:schemeClr val="tx1"/>
                  </a:solidFill>
                </a:rPr>
                <a:t>에러 메시지 화면</a:t>
              </a:r>
              <a:endParaRPr lang="en-US" altLang="ko-KR" sz="4000" dirty="0">
                <a:solidFill>
                  <a:schemeClr val="tx1"/>
                </a:solidFill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3170" y="2848047"/>
              <a:ext cx="8189009" cy="6066347"/>
            </a:xfrm>
            <a:prstGeom prst="rect">
              <a:avLst/>
            </a:prstGeom>
          </p:spPr>
        </p:pic>
      </p:grpSp>
      <p:sp>
        <p:nvSpPr>
          <p:cNvPr id="99" name="TextBox 98"/>
          <p:cNvSpPr txBox="1"/>
          <p:nvPr/>
        </p:nvSpPr>
        <p:spPr>
          <a:xfrm>
            <a:off x="5900913" y="630544"/>
            <a:ext cx="6677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24370F"/>
                </a:solidFill>
                <a:ea typeface="문체부 바탕체" panose="02030609000101010101" pitchFamily="17" charset="-127"/>
              </a:rPr>
              <a:t>코드 분석</a:t>
            </a:r>
            <a:r>
              <a:rPr lang="en-US" altLang="ko-KR" sz="4000" dirty="0" smtClean="0">
                <a:solidFill>
                  <a:srgbClr val="24370F"/>
                </a:solidFill>
                <a:ea typeface="문체부 바탕체" panose="02030609000101010101" pitchFamily="17" charset="-127"/>
              </a:rPr>
              <a:t>(MemberController)</a:t>
            </a:r>
            <a:endParaRPr lang="ko-KR" altLang="en-US" sz="4000" dirty="0">
              <a:solidFill>
                <a:srgbClr val="24370F"/>
              </a:solidFill>
              <a:ea typeface="문체부 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83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89" name="직사각형 88"/>
          <p:cNvSpPr/>
          <p:nvPr/>
        </p:nvSpPr>
        <p:spPr>
          <a:xfrm>
            <a:off x="11582400" y="1409700"/>
            <a:ext cx="6172200" cy="8281936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marL="514350" indent="-514350" algn="ctr">
              <a:buAutoNum type="arabicPeriod"/>
            </a:pPr>
            <a:r>
              <a:rPr lang="ko-KR" altLang="en-US" sz="3500" dirty="0" smtClean="0">
                <a:solidFill>
                  <a:schemeClr val="tx1"/>
                </a:solidFill>
                <a:ea typeface="문체부 바탕체" panose="02030609000101010101" pitchFamily="17" charset="-127"/>
              </a:rPr>
              <a:t>메인 화면에서 상품 등록 버튼을 누르면 상품 등록 화면으로 이동</a:t>
            </a:r>
            <a:endParaRPr lang="en-US" altLang="ko-KR" sz="3500" dirty="0" smtClean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marL="514350" indent="-514350" algn="ctr">
              <a:buAutoNum type="arabicPeriod"/>
            </a:pPr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marL="514350" indent="-514350" algn="ctr">
              <a:buAutoNum type="arabicPeriod"/>
            </a:pPr>
            <a:r>
              <a:rPr lang="ko-KR" altLang="en-US" sz="3500" dirty="0" smtClean="0">
                <a:solidFill>
                  <a:schemeClr val="tx1"/>
                </a:solidFill>
                <a:ea typeface="문체부 바탕체" panose="02030609000101010101" pitchFamily="17" charset="-127"/>
              </a:rPr>
              <a:t>상품 등록 화면에서 상품을 데이터베이스에 저장할 때  오류 발생시 오류 메시지를 출력하고 이미지를 등록할 때 오류가 발생하면 알림 창을 띄워주고 오류가 없으면 상품을 등록하고  메인 화면으로 이동</a:t>
            </a:r>
            <a:endParaRPr lang="en-US" altLang="ko-KR" sz="3500" dirty="0" smtClean="0">
              <a:solidFill>
                <a:schemeClr val="tx1"/>
              </a:solidFill>
              <a:ea typeface="문체부 바탕체" panose="02030609000101010101" pitchFamily="17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18" y="1396814"/>
            <a:ext cx="9845866" cy="20265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55" y="3411220"/>
            <a:ext cx="10984624" cy="6063197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>
          <a:xfrm>
            <a:off x="9720966" y="1395152"/>
            <a:ext cx="524726" cy="526045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r"/>
            <a:r>
              <a:rPr lang="en-US" altLang="ko-KR" sz="4000" dirty="0" smtClean="0"/>
              <a:t>1.</a:t>
            </a:r>
            <a:endParaRPr lang="ko-KR" altLang="en-US" sz="4000" dirty="0"/>
          </a:p>
        </p:txBody>
      </p:sp>
      <p:sp>
        <p:nvSpPr>
          <p:cNvPr id="92" name="직사각형 91"/>
          <p:cNvSpPr/>
          <p:nvPr/>
        </p:nvSpPr>
        <p:spPr>
          <a:xfrm>
            <a:off x="10868604" y="3423376"/>
            <a:ext cx="524726" cy="526045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r"/>
            <a:r>
              <a:rPr lang="en-US" altLang="ko-KR" sz="4000" dirty="0" smtClean="0"/>
              <a:t>2.</a:t>
            </a:r>
            <a:endParaRPr lang="ko-KR" altLang="en-US" sz="4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50" y="1651457"/>
            <a:ext cx="9983593" cy="69827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81" y="1654390"/>
            <a:ext cx="9707330" cy="82402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591" y="2875489"/>
            <a:ext cx="4239217" cy="1247949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6280862" y="631601"/>
            <a:ext cx="5724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24370F"/>
                </a:solidFill>
                <a:ea typeface="문체부 바탕체" panose="02030609000101010101" pitchFamily="17" charset="-127"/>
              </a:rPr>
              <a:t>코드 분석</a:t>
            </a:r>
            <a:r>
              <a:rPr lang="en-US" altLang="ko-KR" sz="4000" dirty="0" smtClean="0">
                <a:solidFill>
                  <a:srgbClr val="24370F"/>
                </a:solidFill>
                <a:ea typeface="문체부 바탕체" panose="02030609000101010101" pitchFamily="17" charset="-127"/>
              </a:rPr>
              <a:t>(ItemController)</a:t>
            </a:r>
            <a:endParaRPr lang="ko-KR" altLang="en-US" sz="4000" dirty="0">
              <a:solidFill>
                <a:srgbClr val="24370F"/>
              </a:solidFill>
              <a:ea typeface="문체부 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00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89" name="직사각형 88"/>
          <p:cNvSpPr/>
          <p:nvPr/>
        </p:nvSpPr>
        <p:spPr>
          <a:xfrm>
            <a:off x="11582400" y="1409700"/>
            <a:ext cx="6172200" cy="8281936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514350" indent="-514350" algn="ctr">
              <a:buAutoNum type="arabicPeriod"/>
            </a:pPr>
            <a:r>
              <a:rPr lang="ko-KR" altLang="en-US" sz="3500" dirty="0" smtClean="0">
                <a:solidFill>
                  <a:schemeClr val="tx1"/>
                </a:solidFill>
                <a:ea typeface="문체부 바탕체" panose="02030609000101010101" pitchFamily="17" charset="-127"/>
              </a:rPr>
              <a:t>메인 화면에서 상품 관리 버튼을 누르면 상품 관리 페이지로 이동</a:t>
            </a:r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r>
              <a:rPr lang="ko-KR" altLang="en-US" sz="3500" dirty="0" smtClean="0">
                <a:solidFill>
                  <a:schemeClr val="tx1"/>
                </a:solidFill>
                <a:ea typeface="문체부 바탕체" panose="02030609000101010101" pitchFamily="17" charset="-127"/>
              </a:rPr>
              <a:t>상품 관리 페이지에 한 페이지당 몇 개의 상품을 표시할 지 설정되어있음</a:t>
            </a:r>
            <a:endParaRPr lang="en-US" altLang="ko-KR" sz="3500" dirty="0" smtClean="0">
              <a:solidFill>
                <a:schemeClr val="tx1"/>
              </a:solidFill>
              <a:ea typeface="문체부 바탕체" panose="02030609000101010101" pitchFamily="17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66" y="1497973"/>
            <a:ext cx="10846932" cy="26549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60" y="4287545"/>
            <a:ext cx="10971484" cy="5300163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6280862" y="631601"/>
            <a:ext cx="5724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24370F"/>
                </a:solidFill>
                <a:ea typeface="문체부 바탕체" panose="02030609000101010101" pitchFamily="17" charset="-127"/>
              </a:rPr>
              <a:t>코드 분석</a:t>
            </a:r>
            <a:r>
              <a:rPr lang="en-US" altLang="ko-KR" sz="4000" dirty="0" smtClean="0">
                <a:solidFill>
                  <a:srgbClr val="24370F"/>
                </a:solidFill>
                <a:ea typeface="문체부 바탕체" panose="02030609000101010101" pitchFamily="17" charset="-127"/>
              </a:rPr>
              <a:t>(ItemController)</a:t>
            </a:r>
            <a:endParaRPr lang="ko-KR" altLang="en-US" sz="4000" dirty="0">
              <a:solidFill>
                <a:srgbClr val="24370F"/>
              </a:solidFill>
              <a:ea typeface="문체부 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299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10076190" y="7475384"/>
            <a:ext cx="7590476" cy="1989057"/>
            <a:chOff x="10076190" y="7475384"/>
            <a:chExt cx="7590476" cy="1989057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76190" y="7475384"/>
              <a:ext cx="7590476" cy="1989057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10076190" y="5263467"/>
            <a:ext cx="7590476" cy="1989057"/>
            <a:chOff x="10076190" y="5263467"/>
            <a:chExt cx="7590476" cy="1989057"/>
          </a:xfrm>
        </p:grpSpPr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76190" y="5263467"/>
              <a:ext cx="7590476" cy="1989057"/>
            </a:xfrm>
            <a:prstGeom prst="rect">
              <a:avLst/>
            </a:prstGeom>
          </p:spPr>
        </p:pic>
      </p:grpSp>
      <p:grpSp>
        <p:nvGrpSpPr>
          <p:cNvPr id="1053" name="그룹 1053"/>
          <p:cNvGrpSpPr/>
          <p:nvPr/>
        </p:nvGrpSpPr>
        <p:grpSpPr>
          <a:xfrm>
            <a:off x="10076190" y="3051550"/>
            <a:ext cx="7590476" cy="1989057"/>
            <a:chOff x="10076190" y="3051550"/>
            <a:chExt cx="7590476" cy="1989057"/>
          </a:xfrm>
        </p:grpSpPr>
        <p:pic>
          <p:nvPicPr>
            <p:cNvPr id="144" name="Object 14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76190" y="3051550"/>
              <a:ext cx="7590476" cy="1989057"/>
            </a:xfrm>
            <a:prstGeom prst="rect">
              <a:avLst/>
            </a:prstGeom>
          </p:spPr>
        </p:pic>
      </p:grpSp>
      <p:grpSp>
        <p:nvGrpSpPr>
          <p:cNvPr id="1054" name="그룹 1054"/>
          <p:cNvGrpSpPr/>
          <p:nvPr/>
        </p:nvGrpSpPr>
        <p:grpSpPr>
          <a:xfrm>
            <a:off x="10076190" y="839633"/>
            <a:ext cx="7590476" cy="1989057"/>
            <a:chOff x="10076190" y="839633"/>
            <a:chExt cx="7590476" cy="1989057"/>
          </a:xfrm>
        </p:grpSpPr>
        <p:pic>
          <p:nvPicPr>
            <p:cNvPr id="147" name="Object 14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76190" y="839633"/>
              <a:ext cx="7590476" cy="1989057"/>
            </a:xfrm>
            <a:prstGeom prst="rect">
              <a:avLst/>
            </a:prstGeom>
          </p:spPr>
        </p:pic>
      </p:grpSp>
      <p:pic>
        <p:nvPicPr>
          <p:cNvPr id="149" name="Object 14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186115" y="1245801"/>
            <a:ext cx="658977" cy="471606"/>
          </a:xfrm>
          <a:prstGeom prst="rect">
            <a:avLst/>
          </a:prstGeom>
        </p:spPr>
      </p:pic>
      <p:pic>
        <p:nvPicPr>
          <p:cNvPr id="150" name="Object 14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056593" y="1622569"/>
            <a:ext cx="1874033" cy="622490"/>
          </a:xfrm>
          <a:prstGeom prst="rect">
            <a:avLst/>
          </a:prstGeom>
        </p:spPr>
      </p:pic>
      <p:pic>
        <p:nvPicPr>
          <p:cNvPr id="151" name="Object 15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186115" y="3442820"/>
            <a:ext cx="571653" cy="471606"/>
          </a:xfrm>
          <a:prstGeom prst="rect">
            <a:avLst/>
          </a:prstGeom>
        </p:spPr>
      </p:pic>
      <p:pic>
        <p:nvPicPr>
          <p:cNvPr id="152" name="Object 15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113736" y="3841931"/>
            <a:ext cx="2220166" cy="600918"/>
          </a:xfrm>
          <a:prstGeom prst="rect">
            <a:avLst/>
          </a:prstGeom>
        </p:spPr>
      </p:pic>
      <p:pic>
        <p:nvPicPr>
          <p:cNvPr id="153" name="Object 15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186115" y="5645725"/>
            <a:ext cx="608834" cy="471606"/>
          </a:xfrm>
          <a:prstGeom prst="rect">
            <a:avLst/>
          </a:prstGeom>
        </p:spPr>
      </p:pic>
      <p:pic>
        <p:nvPicPr>
          <p:cNvPr id="154" name="Object 15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113736" y="6042512"/>
            <a:ext cx="1854985" cy="600918"/>
          </a:xfrm>
          <a:prstGeom prst="rect">
            <a:avLst/>
          </a:prstGeom>
        </p:spPr>
      </p:pic>
      <p:pic>
        <p:nvPicPr>
          <p:cNvPr id="155" name="Object 15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186115" y="7853734"/>
            <a:ext cx="616177" cy="471606"/>
          </a:xfrm>
          <a:prstGeom prst="rect">
            <a:avLst/>
          </a:prstGeom>
        </p:spPr>
      </p:pic>
      <p:pic>
        <p:nvPicPr>
          <p:cNvPr id="156" name="Object 15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113736" y="8251293"/>
            <a:ext cx="2954633" cy="600918"/>
          </a:xfrm>
          <a:prstGeom prst="rect">
            <a:avLst/>
          </a:prstGeom>
        </p:spPr>
      </p:pic>
      <p:pic>
        <p:nvPicPr>
          <p:cNvPr id="157" name="Object 15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64454" y="1620571"/>
            <a:ext cx="3132449" cy="2565477"/>
          </a:xfrm>
          <a:prstGeom prst="rect">
            <a:avLst/>
          </a:prstGeom>
        </p:spPr>
      </p:pic>
      <p:pic>
        <p:nvPicPr>
          <p:cNvPr id="158" name="Object 15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406191" y="1245801"/>
            <a:ext cx="618863" cy="471606"/>
          </a:xfrm>
          <a:prstGeom prst="rect">
            <a:avLst/>
          </a:prstGeom>
        </p:spPr>
      </p:pic>
      <p:pic>
        <p:nvPicPr>
          <p:cNvPr id="159" name="Object 15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276668" y="1644135"/>
            <a:ext cx="2954633" cy="600918"/>
          </a:xfrm>
          <a:prstGeom prst="rect">
            <a:avLst/>
          </a:prstGeom>
        </p:spPr>
      </p:pic>
      <p:pic>
        <p:nvPicPr>
          <p:cNvPr id="160" name="Object 159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406191" y="3442820"/>
            <a:ext cx="611767" cy="471606"/>
          </a:xfrm>
          <a:prstGeom prst="rect">
            <a:avLst/>
          </a:prstGeom>
        </p:spPr>
      </p:pic>
      <p:pic>
        <p:nvPicPr>
          <p:cNvPr id="161" name="Object 160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333811" y="3820373"/>
            <a:ext cx="2362918" cy="752795"/>
          </a:xfrm>
          <a:prstGeom prst="rect">
            <a:avLst/>
          </a:prstGeom>
        </p:spPr>
      </p:pic>
      <p:pic>
        <p:nvPicPr>
          <p:cNvPr id="162" name="Object 161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2406191" y="5645725"/>
            <a:ext cx="615929" cy="471606"/>
          </a:xfrm>
          <a:prstGeom prst="rect">
            <a:avLst/>
          </a:prstGeom>
        </p:spPr>
      </p:pic>
      <p:pic>
        <p:nvPicPr>
          <p:cNvPr id="163" name="Object 162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2333811" y="6020954"/>
            <a:ext cx="1636814" cy="64405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57200" y="505622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89" name="직사각형 88"/>
          <p:cNvSpPr/>
          <p:nvPr/>
        </p:nvSpPr>
        <p:spPr>
          <a:xfrm>
            <a:off x="11582400" y="1409700"/>
            <a:ext cx="6172200" cy="8281936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514350" indent="-514350" algn="ctr">
              <a:buFontTx/>
              <a:buAutoNum type="arabicPeriod"/>
            </a:pPr>
            <a:r>
              <a:rPr lang="ko-KR" altLang="en-US" sz="3500" dirty="0" smtClean="0">
                <a:solidFill>
                  <a:schemeClr val="tx1"/>
                </a:solidFill>
                <a:ea typeface="문체부 바탕체" panose="02030609000101010101" pitchFamily="17" charset="-127"/>
              </a:rPr>
              <a:t>상품 관리 화면에서 상품명을 누르면 그 상품의 상품 수정 화면으로 이동 </a:t>
            </a:r>
            <a:r>
              <a:rPr lang="en-US" altLang="ko-KR" sz="3500" dirty="0" smtClean="0">
                <a:solidFill>
                  <a:schemeClr val="tx1"/>
                </a:solidFill>
                <a:ea typeface="문체부 바탕체" panose="02030609000101010101" pitchFamily="17" charset="-127"/>
              </a:rPr>
              <a:t>(</a:t>
            </a:r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상품 등록 화면과 </a:t>
            </a:r>
            <a:r>
              <a:rPr lang="ko-KR" altLang="en-US" sz="3500" dirty="0" smtClean="0">
                <a:solidFill>
                  <a:schemeClr val="tx1"/>
                </a:solidFill>
                <a:ea typeface="문체부 바탕체" panose="02030609000101010101" pitchFamily="17" charset="-127"/>
              </a:rPr>
              <a:t>같은 화면</a:t>
            </a:r>
            <a:r>
              <a:rPr lang="en-US" altLang="ko-KR" sz="3500" dirty="0" smtClean="0">
                <a:solidFill>
                  <a:schemeClr val="tx1"/>
                </a:solidFill>
                <a:ea typeface="문체부 바탕체" panose="02030609000101010101" pitchFamily="17" charset="-127"/>
              </a:rPr>
              <a:t>)</a:t>
            </a:r>
            <a:r>
              <a:rPr lang="ko-KR" altLang="en-US" sz="3500" dirty="0" smtClean="0">
                <a:solidFill>
                  <a:schemeClr val="tx1"/>
                </a:solidFill>
                <a:ea typeface="문체부 바탕체" panose="02030609000101010101" pitchFamily="17" charset="-127"/>
              </a:rPr>
              <a:t> </a:t>
            </a:r>
            <a:endParaRPr lang="en-US" altLang="ko-KR" sz="3500" dirty="0" smtClean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marL="514350" indent="-514350" algn="ctr">
              <a:buAutoNum type="arabicPeriod"/>
            </a:pPr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marL="514350" indent="-514350" algn="ctr">
              <a:buFontTx/>
              <a:buAutoNum type="arabicPeriod"/>
            </a:pPr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상품 </a:t>
            </a:r>
            <a:r>
              <a:rPr lang="ko-KR" altLang="en-US" sz="3500" dirty="0" smtClean="0">
                <a:solidFill>
                  <a:schemeClr val="tx1"/>
                </a:solidFill>
                <a:ea typeface="문체부 바탕체" panose="02030609000101010101" pitchFamily="17" charset="-127"/>
              </a:rPr>
              <a:t>수정 </a:t>
            </a:r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화면에서 상품을 데이터베이스에 저장할 때  </a:t>
            </a:r>
            <a:r>
              <a:rPr lang="ko-KR" altLang="en-US" sz="3500" dirty="0" smtClean="0">
                <a:solidFill>
                  <a:schemeClr val="tx1"/>
                </a:solidFill>
                <a:ea typeface="문체부 바탕체" panose="02030609000101010101" pitchFamily="17" charset="-127"/>
              </a:rPr>
              <a:t>오류가 발생하면 오류 메시지를 </a:t>
            </a:r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출력하고 이미지를 </a:t>
            </a:r>
            <a:r>
              <a:rPr lang="ko-KR" altLang="en-US" sz="3500" dirty="0" smtClean="0">
                <a:solidFill>
                  <a:schemeClr val="tx1"/>
                </a:solidFill>
                <a:ea typeface="문체부 바탕체" panose="02030609000101010101" pitchFamily="17" charset="-127"/>
              </a:rPr>
              <a:t>수정할 </a:t>
            </a:r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때 오류가 발생하면 알림 창을 띄워주고 오류가 없으면 상품을 </a:t>
            </a:r>
            <a:r>
              <a:rPr lang="ko-KR" altLang="en-US" sz="3500" dirty="0" smtClean="0">
                <a:solidFill>
                  <a:schemeClr val="tx1"/>
                </a:solidFill>
                <a:ea typeface="문체부 바탕체" panose="02030609000101010101" pitchFamily="17" charset="-127"/>
              </a:rPr>
              <a:t>수정하고  </a:t>
            </a:r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메인 화면으로 </a:t>
            </a:r>
            <a:r>
              <a:rPr lang="ko-KR" altLang="en-US" sz="3500" dirty="0" smtClean="0">
                <a:solidFill>
                  <a:schemeClr val="tx1"/>
                </a:solidFill>
                <a:ea typeface="문체부 바탕체" panose="02030609000101010101" pitchFamily="17" charset="-127"/>
              </a:rPr>
              <a:t>이동</a:t>
            </a:r>
            <a:endParaRPr lang="en-US" altLang="ko-KR" sz="3500" dirty="0" smtClean="0">
              <a:solidFill>
                <a:schemeClr val="tx1"/>
              </a:solidFill>
              <a:ea typeface="문체부 바탕체" panose="02030609000101010101" pitchFamily="17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39" y="1213894"/>
            <a:ext cx="8898199" cy="34840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70" y="4819478"/>
            <a:ext cx="8371779" cy="4862650"/>
          </a:xfrm>
          <a:prstGeom prst="rect">
            <a:avLst/>
          </a:prstGeom>
        </p:spPr>
      </p:pic>
      <p:sp>
        <p:nvSpPr>
          <p:cNvPr id="93" name="직사각형 92"/>
          <p:cNvSpPr/>
          <p:nvPr/>
        </p:nvSpPr>
        <p:spPr>
          <a:xfrm>
            <a:off x="8766384" y="1202978"/>
            <a:ext cx="524726" cy="526045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r"/>
            <a:r>
              <a:rPr lang="en-US" altLang="ko-KR" sz="4000" dirty="0" smtClean="0"/>
              <a:t>1.</a:t>
            </a:r>
            <a:endParaRPr lang="ko-KR" altLang="en-US" sz="4000" dirty="0"/>
          </a:p>
        </p:txBody>
      </p:sp>
      <p:sp>
        <p:nvSpPr>
          <p:cNvPr id="94" name="직사각형 93"/>
          <p:cNvSpPr/>
          <p:nvPr/>
        </p:nvSpPr>
        <p:spPr>
          <a:xfrm>
            <a:off x="8236389" y="5519970"/>
            <a:ext cx="524726" cy="526045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r"/>
            <a:r>
              <a:rPr lang="en-US" altLang="ko-KR" sz="4000" dirty="0" smtClean="0"/>
              <a:t>2.</a:t>
            </a:r>
            <a:endParaRPr lang="ko-KR" altLang="en-US" sz="4000" dirty="0"/>
          </a:p>
        </p:txBody>
      </p:sp>
      <p:sp>
        <p:nvSpPr>
          <p:cNvPr id="96" name="TextBox 95"/>
          <p:cNvSpPr txBox="1"/>
          <p:nvPr/>
        </p:nvSpPr>
        <p:spPr>
          <a:xfrm>
            <a:off x="6322114" y="541816"/>
            <a:ext cx="5724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24370F"/>
                </a:solidFill>
                <a:ea typeface="문체부 바탕체" panose="02030609000101010101" pitchFamily="17" charset="-127"/>
              </a:rPr>
              <a:t>코드 분석</a:t>
            </a:r>
            <a:r>
              <a:rPr lang="en-US" altLang="ko-KR" sz="4000" dirty="0" smtClean="0">
                <a:solidFill>
                  <a:srgbClr val="24370F"/>
                </a:solidFill>
                <a:ea typeface="문체부 바탕체" panose="02030609000101010101" pitchFamily="17" charset="-127"/>
              </a:rPr>
              <a:t>(ItemController)</a:t>
            </a:r>
            <a:endParaRPr lang="ko-KR" altLang="en-US" sz="4000" dirty="0">
              <a:solidFill>
                <a:srgbClr val="24370F"/>
              </a:solidFill>
              <a:ea typeface="문체부 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792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89" name="직사각형 88"/>
          <p:cNvSpPr/>
          <p:nvPr/>
        </p:nvSpPr>
        <p:spPr>
          <a:xfrm>
            <a:off x="11582400" y="1409700"/>
            <a:ext cx="6172200" cy="8281936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altLang="ko-KR" sz="3500" dirty="0" smtClean="0">
                <a:solidFill>
                  <a:schemeClr val="tx1"/>
                </a:solidFill>
                <a:ea typeface="문체부 바탕체" panose="02030609000101010101" pitchFamily="17" charset="-127"/>
              </a:rPr>
              <a:t>1. </a:t>
            </a:r>
            <a:r>
              <a:rPr lang="ko-KR" altLang="en-US" sz="3500" dirty="0" smtClean="0">
                <a:solidFill>
                  <a:schemeClr val="tx1"/>
                </a:solidFill>
                <a:ea typeface="문체부 바탕체" panose="02030609000101010101" pitchFamily="17" charset="-127"/>
              </a:rPr>
              <a:t>메인 화면에서 상품을 누르면 그 상품의 상품 상세 화면으로 이동</a:t>
            </a:r>
            <a:endParaRPr lang="ko-KR" altLang="en-US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99" y="1547681"/>
            <a:ext cx="10245711" cy="230041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014" y="3936900"/>
            <a:ext cx="4829849" cy="56872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51" y="2495999"/>
            <a:ext cx="9383434" cy="7173326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6280862" y="631601"/>
            <a:ext cx="5724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24370F"/>
                </a:solidFill>
                <a:ea typeface="문체부 바탕체" panose="02030609000101010101" pitchFamily="17" charset="-127"/>
              </a:rPr>
              <a:t>코드 분석</a:t>
            </a:r>
            <a:r>
              <a:rPr lang="en-US" altLang="ko-KR" sz="4000" dirty="0" smtClean="0">
                <a:solidFill>
                  <a:srgbClr val="24370F"/>
                </a:solidFill>
                <a:ea typeface="문체부 바탕체" panose="02030609000101010101" pitchFamily="17" charset="-127"/>
              </a:rPr>
              <a:t>(ItemController)</a:t>
            </a:r>
            <a:endParaRPr lang="ko-KR" altLang="en-US" sz="4000" dirty="0">
              <a:solidFill>
                <a:srgbClr val="24370F"/>
              </a:solidFill>
              <a:ea typeface="문체부 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005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89" name="직사각형 88"/>
          <p:cNvSpPr/>
          <p:nvPr/>
        </p:nvSpPr>
        <p:spPr>
          <a:xfrm>
            <a:off x="11582400" y="1409700"/>
            <a:ext cx="6172200" cy="8281936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altLang="ko-KR" sz="3500" dirty="0" smtClean="0">
                <a:solidFill>
                  <a:schemeClr val="tx1"/>
                </a:solidFill>
                <a:ea typeface="문체부 바탕체" panose="02030609000101010101" pitchFamily="17" charset="-127"/>
              </a:rPr>
              <a:t>1. </a:t>
            </a:r>
            <a:r>
              <a:rPr lang="ko-KR" altLang="en-US" sz="3500" dirty="0" smtClean="0">
                <a:solidFill>
                  <a:schemeClr val="tx1"/>
                </a:solidFill>
                <a:ea typeface="문체부 바탕체" panose="02030609000101010101" pitchFamily="17" charset="-127"/>
              </a:rPr>
              <a:t>상품 상세 화면에서 장바구니 담기 버튼을 눌렀을 경우 정상적으로 처리될 경우 장바구니에 저장하고 정상적으로 처리되지 않았을 경우 알림 창을 띄워 줌 </a:t>
            </a:r>
            <a:endParaRPr lang="ko-KR" altLang="en-US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37" y="1516496"/>
            <a:ext cx="11140349" cy="2842036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6280862" y="631601"/>
            <a:ext cx="5724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24370F"/>
                </a:solidFill>
                <a:ea typeface="문체부 바탕체" panose="02030609000101010101" pitchFamily="17" charset="-127"/>
              </a:rPr>
              <a:t>코드 분석</a:t>
            </a:r>
            <a:r>
              <a:rPr lang="en-US" altLang="ko-KR" sz="4000" dirty="0" smtClean="0">
                <a:solidFill>
                  <a:srgbClr val="24370F"/>
                </a:solidFill>
                <a:ea typeface="문체부 바탕체" panose="02030609000101010101" pitchFamily="17" charset="-127"/>
              </a:rPr>
              <a:t>(CartController)</a:t>
            </a:r>
            <a:endParaRPr lang="ko-KR" altLang="en-US" sz="4000" dirty="0">
              <a:solidFill>
                <a:srgbClr val="24370F"/>
              </a:solidFill>
              <a:ea typeface="문체부 바탕체" panose="02030609000101010101" pitchFamily="17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10" y="5704139"/>
            <a:ext cx="8586822" cy="218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6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89" name="직사각형 88"/>
          <p:cNvSpPr/>
          <p:nvPr/>
        </p:nvSpPr>
        <p:spPr>
          <a:xfrm>
            <a:off x="11582400" y="1409700"/>
            <a:ext cx="6172200" cy="8281936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altLang="ko-KR" sz="3500" dirty="0" smtClean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r>
              <a:rPr lang="en-US" altLang="ko-KR" sz="3500" dirty="0" smtClean="0">
                <a:solidFill>
                  <a:schemeClr val="tx1"/>
                </a:solidFill>
                <a:ea typeface="문체부 바탕체" panose="02030609000101010101" pitchFamily="17" charset="-127"/>
              </a:rPr>
              <a:t>1. </a:t>
            </a:r>
            <a:r>
              <a:rPr lang="ko-KR" altLang="en-US" sz="3500" dirty="0" smtClean="0">
                <a:solidFill>
                  <a:schemeClr val="tx1"/>
                </a:solidFill>
                <a:ea typeface="문체부 바탕체" panose="02030609000101010101" pitchFamily="17" charset="-127"/>
              </a:rPr>
              <a:t>장바구니 화면에서 </a:t>
            </a:r>
            <a:r>
              <a:rPr lang="en-US" altLang="ko-KR" sz="3500" dirty="0" smtClean="0">
                <a:solidFill>
                  <a:schemeClr val="tx1"/>
                </a:solidFill>
                <a:ea typeface="문체부 바탕체" panose="02030609000101010101" pitchFamily="17" charset="-127"/>
              </a:rPr>
              <a:t>X</a:t>
            </a:r>
            <a:r>
              <a:rPr lang="ko-KR" altLang="en-US" sz="3500" dirty="0" smtClean="0">
                <a:solidFill>
                  <a:schemeClr val="tx1"/>
                </a:solidFill>
                <a:ea typeface="문체부 바탕체" panose="02030609000101010101" pitchFamily="17" charset="-127"/>
              </a:rPr>
              <a:t>버튼을 눌렀을 경우 장바구니에서 항목을 삭제하고 오류 발생시 오류 메시지 출력</a:t>
            </a:r>
            <a:endParaRPr lang="ko-KR" altLang="en-US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80862" y="631601"/>
            <a:ext cx="5724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24370F"/>
                </a:solidFill>
                <a:ea typeface="문체부 바탕체" panose="02030609000101010101" pitchFamily="17" charset="-127"/>
              </a:rPr>
              <a:t>코드 분석</a:t>
            </a:r>
            <a:r>
              <a:rPr lang="en-US" altLang="ko-KR" sz="4000" dirty="0" smtClean="0">
                <a:solidFill>
                  <a:srgbClr val="24370F"/>
                </a:solidFill>
                <a:ea typeface="문체부 바탕체" panose="02030609000101010101" pitchFamily="17" charset="-127"/>
              </a:rPr>
              <a:t>(CartController)</a:t>
            </a:r>
            <a:endParaRPr lang="ko-KR" altLang="en-US" sz="4000" dirty="0">
              <a:solidFill>
                <a:srgbClr val="24370F"/>
              </a:solidFill>
              <a:ea typeface="문체부 바탕체" panose="02030609000101010101" pitchFamily="17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2" y="1409700"/>
            <a:ext cx="11115371" cy="2590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27" y="4152673"/>
            <a:ext cx="7567935" cy="5516934"/>
          </a:xfrm>
          <a:prstGeom prst="rect">
            <a:avLst/>
          </a:prstGeom>
        </p:spPr>
      </p:pic>
      <p:sp>
        <p:nvSpPr>
          <p:cNvPr id="93" name="직사각형 92"/>
          <p:cNvSpPr/>
          <p:nvPr/>
        </p:nvSpPr>
        <p:spPr>
          <a:xfrm>
            <a:off x="6096000" y="6965578"/>
            <a:ext cx="356442" cy="389162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r"/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4888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89" name="직사각형 88"/>
          <p:cNvSpPr/>
          <p:nvPr/>
        </p:nvSpPr>
        <p:spPr>
          <a:xfrm>
            <a:off x="11582400" y="1409700"/>
            <a:ext cx="6172200" cy="8281936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altLang="ko-KR" sz="3500" dirty="0" smtClean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r>
              <a:rPr lang="en-US" altLang="ko-KR" sz="3500" dirty="0" smtClean="0">
                <a:solidFill>
                  <a:schemeClr val="tx1"/>
                </a:solidFill>
                <a:ea typeface="문체부 바탕체" panose="02030609000101010101" pitchFamily="17" charset="-127"/>
              </a:rPr>
              <a:t>1. </a:t>
            </a:r>
            <a:r>
              <a:rPr lang="ko-KR" altLang="en-US" sz="3500" dirty="0" smtClean="0">
                <a:solidFill>
                  <a:schemeClr val="tx1"/>
                </a:solidFill>
                <a:ea typeface="문체부 바탕체" panose="02030609000101010101" pitchFamily="17" charset="-127"/>
              </a:rPr>
              <a:t>메인 화면에서 구매 이력 버튼을 누르면 구매 이력 화면으로 이동</a:t>
            </a:r>
            <a:endParaRPr lang="ko-KR" altLang="en-US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48400" y="631601"/>
            <a:ext cx="5834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24370F"/>
                </a:solidFill>
                <a:ea typeface="문체부 바탕체" panose="02030609000101010101" pitchFamily="17" charset="-127"/>
              </a:rPr>
              <a:t>코드 분석</a:t>
            </a:r>
            <a:r>
              <a:rPr lang="en-US" altLang="ko-KR" sz="4000" dirty="0" smtClean="0">
                <a:solidFill>
                  <a:srgbClr val="24370F"/>
                </a:solidFill>
                <a:ea typeface="문체부 바탕체" panose="02030609000101010101" pitchFamily="17" charset="-127"/>
              </a:rPr>
              <a:t>(OrderController)</a:t>
            </a:r>
            <a:endParaRPr lang="ko-KR" altLang="en-US" sz="4000" dirty="0">
              <a:solidFill>
                <a:srgbClr val="24370F"/>
              </a:solidFill>
              <a:ea typeface="문체부 바탕체" panose="02030609000101010101" pitchFamily="17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39" y="1409699"/>
            <a:ext cx="11125597" cy="385828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822" y="1791935"/>
            <a:ext cx="7373379" cy="789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2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89" name="직사각형 88"/>
          <p:cNvSpPr/>
          <p:nvPr/>
        </p:nvSpPr>
        <p:spPr>
          <a:xfrm>
            <a:off x="11582400" y="1409700"/>
            <a:ext cx="6172200" cy="8281936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altLang="ko-KR" sz="3500" dirty="0" smtClean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marL="514350" indent="-514350" algn="ctr">
              <a:buAutoNum type="arabicPeriod"/>
            </a:pPr>
            <a:r>
              <a:rPr lang="ko-KR" altLang="en-US" sz="3500" dirty="0" smtClean="0">
                <a:solidFill>
                  <a:schemeClr val="tx1"/>
                </a:solidFill>
                <a:ea typeface="문체부 바탕체" panose="02030609000101010101" pitchFamily="17" charset="-127"/>
              </a:rPr>
              <a:t>주문 취소 버튼을 누르면 주문을 취소함</a:t>
            </a:r>
            <a:endParaRPr lang="en-US" altLang="ko-KR" sz="3500" dirty="0" smtClean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r>
              <a:rPr lang="ko-KR" altLang="en-US" sz="3500" dirty="0" smtClean="0">
                <a:solidFill>
                  <a:schemeClr val="tx1"/>
                </a:solidFill>
                <a:ea typeface="문체부 바탕체" panose="02030609000101010101" pitchFamily="17" charset="-127"/>
              </a:rPr>
              <a:t>오류 발생시 오류 메시지 출력</a:t>
            </a:r>
            <a:endParaRPr lang="ko-KR" altLang="en-US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80862" y="631601"/>
            <a:ext cx="5987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24370F"/>
                </a:solidFill>
                <a:ea typeface="문체부 바탕체" panose="02030609000101010101" pitchFamily="17" charset="-127"/>
              </a:rPr>
              <a:t>코드 분석</a:t>
            </a:r>
            <a:r>
              <a:rPr lang="en-US" altLang="ko-KR" sz="4000" dirty="0" smtClean="0">
                <a:solidFill>
                  <a:srgbClr val="24370F"/>
                </a:solidFill>
                <a:ea typeface="문체부 바탕체" panose="02030609000101010101" pitchFamily="17" charset="-127"/>
              </a:rPr>
              <a:t>(OrderController)</a:t>
            </a:r>
            <a:endParaRPr lang="ko-KR" altLang="en-US" sz="4000" dirty="0">
              <a:solidFill>
                <a:srgbClr val="24370F"/>
              </a:solidFill>
              <a:ea typeface="문체부 바탕체" panose="02030609000101010101" pitchFamily="17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64" y="1409700"/>
            <a:ext cx="10952921" cy="2895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96" y="5185845"/>
            <a:ext cx="7375331" cy="3068290"/>
          </a:xfrm>
          <a:prstGeom prst="rect">
            <a:avLst/>
          </a:prstGeom>
        </p:spPr>
      </p:pic>
      <p:sp>
        <p:nvSpPr>
          <p:cNvPr id="93" name="직사각형 92"/>
          <p:cNvSpPr/>
          <p:nvPr/>
        </p:nvSpPr>
        <p:spPr>
          <a:xfrm>
            <a:off x="2850274" y="5859323"/>
            <a:ext cx="1112125" cy="587813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r"/>
            <a:endParaRPr lang="ko-KR" altLang="en-US" sz="4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9" y="5210067"/>
            <a:ext cx="7297168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4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13238095" y="7454630"/>
            <a:ext cx="4450794" cy="2003175"/>
            <a:chOff x="13238095" y="7454630"/>
            <a:chExt cx="4450794" cy="2003175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238095" y="7454630"/>
              <a:ext cx="4450794" cy="2003175"/>
            </a:xfrm>
            <a:prstGeom prst="rect">
              <a:avLst/>
            </a:prstGeom>
          </p:spPr>
        </p:pic>
      </p:grpSp>
      <p:pic>
        <p:nvPicPr>
          <p:cNvPr id="141" name="Object 140">
            <a:hlinkClick r:id="rId12"/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788863" y="7027572"/>
            <a:ext cx="8153227" cy="152057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68000" y="8953500"/>
            <a:ext cx="6966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5B6B4C"/>
                </a:solidFill>
                <a:ea typeface="문체부 바탕체" panose="02030609000101010101" pitchFamily="17" charset="-127"/>
              </a:rPr>
              <a:t>2022</a:t>
            </a:r>
            <a:r>
              <a:rPr lang="ko-KR" altLang="en-US" sz="3200" dirty="0" smtClean="0">
                <a:solidFill>
                  <a:srgbClr val="5B6B4C"/>
                </a:solidFill>
                <a:ea typeface="문체부 바탕체" panose="02030609000101010101" pitchFamily="17" charset="-127"/>
              </a:rPr>
              <a:t>년 </a:t>
            </a:r>
            <a:r>
              <a:rPr lang="en-US" altLang="ko-KR" sz="3200" dirty="0" smtClean="0">
                <a:solidFill>
                  <a:srgbClr val="5B6B4C"/>
                </a:solidFill>
                <a:ea typeface="문체부 바탕체" panose="02030609000101010101" pitchFamily="17" charset="-127"/>
              </a:rPr>
              <a:t>9</a:t>
            </a:r>
            <a:r>
              <a:rPr lang="ko-KR" altLang="en-US" sz="3200" dirty="0" smtClean="0">
                <a:solidFill>
                  <a:srgbClr val="5B6B4C"/>
                </a:solidFill>
                <a:ea typeface="문체부 바탕체" panose="02030609000101010101" pitchFamily="17" charset="-127"/>
              </a:rPr>
              <a:t>월 스프링부트 개인 프로젝트</a:t>
            </a:r>
            <a:endParaRPr lang="ko-KR" altLang="en-US" sz="3200" dirty="0">
              <a:solidFill>
                <a:srgbClr val="5B6B4C"/>
              </a:solidFill>
              <a:ea typeface="문체부 바탕체" panose="02030609000101010101" pitchFamily="17" charset="-127"/>
            </a:endParaRPr>
          </a:p>
        </p:txBody>
      </p:sp>
      <p:sp>
        <p:nvSpPr>
          <p:cNvPr id="5" name="TextBox 4">
            <a:hlinkClick r:id="rId12"/>
          </p:cNvPr>
          <p:cNvSpPr txBox="1"/>
          <p:nvPr/>
        </p:nvSpPr>
        <p:spPr>
          <a:xfrm>
            <a:off x="9788863" y="8361495"/>
            <a:ext cx="7845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5B6B4C"/>
                </a:solidFill>
              </a:rPr>
              <a:t>영상 링크 </a:t>
            </a:r>
            <a:r>
              <a:rPr lang="en-US" altLang="ko-KR" sz="2400" dirty="0" smtClean="0">
                <a:solidFill>
                  <a:srgbClr val="5B6B4C"/>
                </a:solidFill>
              </a:rPr>
              <a:t>: https</a:t>
            </a:r>
            <a:r>
              <a:rPr lang="en-US" altLang="ko-KR" sz="2400" dirty="0">
                <a:solidFill>
                  <a:srgbClr val="5B6B4C"/>
                </a:solidFill>
              </a:rPr>
              <a:t>://www.youtube.com/watch?v=tIZqFAaX1SE</a:t>
            </a:r>
            <a:endParaRPr lang="ko-KR" altLang="en-US" sz="2400" dirty="0">
              <a:solidFill>
                <a:srgbClr val="5B6B4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614437" y="7475384"/>
            <a:ext cx="4486092" cy="1989057"/>
            <a:chOff x="614437" y="7475384"/>
            <a:chExt cx="4486092" cy="1989057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4437" y="7475384"/>
              <a:ext cx="4486092" cy="1989057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6882540" y="7475384"/>
            <a:ext cx="10806349" cy="1989057"/>
            <a:chOff x="6882540" y="7475384"/>
            <a:chExt cx="10806349" cy="1989057"/>
          </a:xfrm>
        </p:grpSpPr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82540" y="7475384"/>
              <a:ext cx="10806349" cy="1989057"/>
            </a:xfrm>
            <a:prstGeom prst="rect">
              <a:avLst/>
            </a:prstGeom>
          </p:spPr>
        </p:pic>
      </p:grpSp>
      <p:pic>
        <p:nvPicPr>
          <p:cNvPr id="143" name="Object 14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049844" y="329851"/>
            <a:ext cx="5208203" cy="1647318"/>
          </a:xfrm>
          <a:prstGeom prst="rect">
            <a:avLst/>
          </a:prstGeom>
        </p:spPr>
      </p:pic>
      <p:grpSp>
        <p:nvGrpSpPr>
          <p:cNvPr id="1053" name="그룹 1053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54" name="그룹 1054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146" name="Object 14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55" name="그룹 1055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149" name="Object 14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56" name="그룹 1056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52" name="Object 15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57" name="그룹 1057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55" name="Object 15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58" name="그룹 1058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58" name="Object 15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59" name="그룹 1059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61" name="Object 16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60" name="그룹 1060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164" name="Object 16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61" name="그룹 1061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62" name="그룹 1062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168" name="Object 16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63" name="그룹 1063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64" name="그룹 1064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172" name="Object 171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65" name="그룹 1065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175" name="Object 174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66" name="그룹 1066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67" name="그룹 1067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180" name="Object 17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68" name="그룹 1068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183" name="Object 18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69" name="그룹 1069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70" name="그룹 1070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188" name="Object 18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71" name="그룹 1071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191" name="Object 19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72" name="그룹 1072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73" name="그룹 1073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197" name="Object 19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74" name="그룹 1074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200" name="Object 19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75" name="그룹 1075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76" name="그룹 1076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205" name="Object 20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77" name="그룹 1077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208" name="Object 20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78" name="그룹 1078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79" name="그룹 1079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213" name="Object 21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0" name="그룹 1080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216" name="Object 21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81" name="그룹 1081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82" name="그룹 1082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221" name="Object 22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3" name="그룹 1083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224" name="Object 22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84" name="그룹 1084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85" name="그룹 1085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229" name="Object 22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6" name="그룹 1086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232" name="Object 23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87" name="그룹 1087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88" name="그룹 1088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237" name="Object 23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9" name="그룹 1089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240" name="Object 23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0" name="그룹 1090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91" name="그룹 1091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245" name="Object 24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92" name="그룹 1092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248" name="Object 24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3" name="그룹 1093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94" name="그룹 1094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253" name="Object 25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95" name="그룹 1095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256" name="Object 25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6" name="그룹 1096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97" name="그룹 1097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261" name="Object 26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98" name="그룹 1098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264" name="Object 26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9" name="그룹 1099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100" name="그룹 1100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269" name="Object 26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101" name="그룹 1101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272" name="Object 27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02" name="그룹 1102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276" name="Object 27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215" name="직사각형 214"/>
          <p:cNvSpPr/>
          <p:nvPr/>
        </p:nvSpPr>
        <p:spPr>
          <a:xfrm>
            <a:off x="11582400" y="1409700"/>
            <a:ext cx="6172200" cy="8281936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r>
              <a:rPr lang="ko-KR" altLang="en-US" sz="3500" dirty="0" smtClean="0">
                <a:solidFill>
                  <a:schemeClr val="tx1"/>
                </a:solidFill>
                <a:ea typeface="문체부 바탕체" panose="02030609000101010101" pitchFamily="17" charset="-127"/>
              </a:rPr>
              <a:t>메인 화면</a:t>
            </a:r>
            <a:endParaRPr lang="en-US" altLang="ko-KR" sz="3500" dirty="0" smtClean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메인 화면에 접속하면 최신 상품들을 보여주고 상품을 검색하거나 로그인 화면과 상품 상세 설명 화면으로 이동이 가능</a:t>
            </a:r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메뉴 창에는 로그인 했을 때와 로그인 하지 않았을 때 나오는 메뉴가 다르도록 설정함</a:t>
            </a:r>
          </a:p>
        </p:txBody>
      </p:sp>
      <p:grpSp>
        <p:nvGrpSpPr>
          <p:cNvPr id="217" name="그룹 216"/>
          <p:cNvGrpSpPr/>
          <p:nvPr/>
        </p:nvGrpSpPr>
        <p:grpSpPr>
          <a:xfrm>
            <a:off x="603010" y="1427018"/>
            <a:ext cx="10023756" cy="8147802"/>
            <a:chOff x="302028" y="232755"/>
            <a:chExt cx="7935885" cy="6450678"/>
          </a:xfrm>
        </p:grpSpPr>
        <p:sp>
          <p:nvSpPr>
            <p:cNvPr id="218" name="직사각형 217"/>
            <p:cNvSpPr/>
            <p:nvPr/>
          </p:nvSpPr>
          <p:spPr>
            <a:xfrm>
              <a:off x="302028" y="232755"/>
              <a:ext cx="7935885" cy="5735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407323" y="313113"/>
              <a:ext cx="811876" cy="412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Shop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1324493" y="313113"/>
              <a:ext cx="2366357" cy="412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chemeClr val="tx1"/>
                  </a:solidFill>
                </a:rPr>
                <a:t>메뉴 창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22" name="직사각형 221"/>
            <p:cNvSpPr/>
            <p:nvPr/>
          </p:nvSpPr>
          <p:spPr>
            <a:xfrm>
              <a:off x="6018414" y="313113"/>
              <a:ext cx="2147454" cy="412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chemeClr val="tx1"/>
                  </a:solidFill>
                </a:rPr>
                <a:t>검색 창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302028" y="1050175"/>
              <a:ext cx="7935885" cy="21834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홈 이미지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302028" y="3388822"/>
              <a:ext cx="2338649" cy="21834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상품 이미지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6" name="직사각형 225"/>
            <p:cNvSpPr/>
            <p:nvPr/>
          </p:nvSpPr>
          <p:spPr>
            <a:xfrm>
              <a:off x="302028" y="5572298"/>
              <a:ext cx="2338649" cy="4682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상품 설명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가격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3056311" y="3388822"/>
              <a:ext cx="2338649" cy="21834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상품 이미지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3056311" y="5572298"/>
              <a:ext cx="2338649" cy="4682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상품 설명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가격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5899264" y="3388822"/>
              <a:ext cx="2338649" cy="21834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상품 이미지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5899264" y="5572298"/>
              <a:ext cx="2338649" cy="4682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상품 설명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가격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3056311" y="6215149"/>
              <a:ext cx="2338649" cy="4682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상품 목록 페이지 바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614437" y="7475384"/>
            <a:ext cx="4486092" cy="1989057"/>
            <a:chOff x="614437" y="7475384"/>
            <a:chExt cx="4486092" cy="1989057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4437" y="7475384"/>
              <a:ext cx="4486092" cy="1989057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6882540" y="7475384"/>
            <a:ext cx="10806349" cy="1989057"/>
            <a:chOff x="6882540" y="7475384"/>
            <a:chExt cx="10806349" cy="1989057"/>
          </a:xfrm>
        </p:grpSpPr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82540" y="7475384"/>
              <a:ext cx="10806349" cy="1989057"/>
            </a:xfrm>
            <a:prstGeom prst="rect">
              <a:avLst/>
            </a:prstGeom>
          </p:spPr>
        </p:pic>
      </p:grpSp>
      <p:pic>
        <p:nvPicPr>
          <p:cNvPr id="143" name="Object 14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049844" y="329851"/>
            <a:ext cx="5208203" cy="1647318"/>
          </a:xfrm>
          <a:prstGeom prst="rect">
            <a:avLst/>
          </a:prstGeom>
        </p:spPr>
      </p:pic>
      <p:grpSp>
        <p:nvGrpSpPr>
          <p:cNvPr id="1053" name="그룹 1053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54" name="그룹 1054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146" name="Object 14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55" name="그룹 1055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149" name="Object 14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56" name="그룹 1056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52" name="Object 15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57" name="그룹 1057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55" name="Object 15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58" name="그룹 1058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58" name="Object 15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59" name="그룹 1059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61" name="Object 16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60" name="그룹 1060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164" name="Object 16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61" name="그룹 1061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62" name="그룹 1062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168" name="Object 16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63" name="그룹 1063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64" name="그룹 1064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172" name="Object 171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65" name="그룹 1065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175" name="Object 174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66" name="그룹 1066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67" name="그룹 1067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180" name="Object 17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68" name="그룹 1068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183" name="Object 18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69" name="그룹 1069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70" name="그룹 1070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188" name="Object 18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71" name="그룹 1071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191" name="Object 19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72" name="그룹 1072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73" name="그룹 1073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197" name="Object 19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74" name="그룹 1074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200" name="Object 19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75" name="그룹 1075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76" name="그룹 1076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205" name="Object 20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77" name="그룹 1077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208" name="Object 20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78" name="그룹 1078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79" name="그룹 1079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213" name="Object 21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0" name="그룹 1080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216" name="Object 21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81" name="그룹 1081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82" name="그룹 1082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221" name="Object 22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3" name="그룹 1083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224" name="Object 22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84" name="그룹 1084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85" name="그룹 1085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229" name="Object 22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6" name="그룹 1086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232" name="Object 23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87" name="그룹 1087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88" name="그룹 1088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237" name="Object 23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9" name="그룹 1089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240" name="Object 23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0" name="그룹 1090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91" name="그룹 1091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245" name="Object 24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92" name="그룹 1092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248" name="Object 24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3" name="그룹 1093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94" name="그룹 1094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253" name="Object 25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95" name="그룹 1095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256" name="Object 25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6" name="그룹 1096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97" name="그룹 1097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261" name="Object 26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98" name="그룹 1098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264" name="Object 26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9" name="그룹 1099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100" name="그룹 1100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269" name="Object 26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101" name="그룹 1101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272" name="Object 27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02" name="그룹 1102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276" name="Object 27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77" name="그룹 176"/>
          <p:cNvGrpSpPr/>
          <p:nvPr/>
        </p:nvGrpSpPr>
        <p:grpSpPr>
          <a:xfrm>
            <a:off x="600582" y="1457012"/>
            <a:ext cx="10067418" cy="3212857"/>
            <a:chOff x="302028" y="232755"/>
            <a:chExt cx="7935885" cy="2532612"/>
          </a:xfrm>
        </p:grpSpPr>
        <p:sp>
          <p:nvSpPr>
            <p:cNvPr id="178" name="직사각형 177"/>
            <p:cNvSpPr/>
            <p:nvPr/>
          </p:nvSpPr>
          <p:spPr>
            <a:xfrm>
              <a:off x="302028" y="232755"/>
              <a:ext cx="7935885" cy="5735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407323" y="313113"/>
              <a:ext cx="811876" cy="412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Shop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018414" y="313113"/>
              <a:ext cx="2147454" cy="412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chemeClr val="tx1"/>
                  </a:solidFill>
                </a:rPr>
                <a:t>검색 창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302028" y="1050175"/>
              <a:ext cx="7935885" cy="446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이메일 입력 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302028" y="1740133"/>
              <a:ext cx="7935885" cy="446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비밀번호 입력 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304799" y="2352502"/>
              <a:ext cx="914400" cy="412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chemeClr val="tx1"/>
                  </a:solidFill>
                </a:rPr>
                <a:t>로그인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1324494" y="2352501"/>
              <a:ext cx="961506" cy="412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mtClean="0">
                  <a:solidFill>
                    <a:schemeClr val="tx1"/>
                  </a:solidFill>
                </a:rPr>
                <a:t>회원가입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1324493" y="313113"/>
              <a:ext cx="2366357" cy="412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chemeClr val="tx1"/>
                  </a:solidFill>
                </a:rPr>
                <a:t>메뉴 창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9" name="직사각형 188"/>
          <p:cNvSpPr/>
          <p:nvPr/>
        </p:nvSpPr>
        <p:spPr>
          <a:xfrm>
            <a:off x="11582400" y="1409700"/>
            <a:ext cx="6172200" cy="8281936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로그인 화면</a:t>
            </a:r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이메일과 비밀번호를 입력하고 로그인 버튼을 누르면 데이터에 등록된 사용자일 때 로그인 되고 메인 화면으로 이동함</a:t>
            </a:r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회원 가입 버튼을 누르면 회원 가입 화면으로 이동함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614437" y="7475384"/>
            <a:ext cx="4486092" cy="1989057"/>
            <a:chOff x="614437" y="7475384"/>
            <a:chExt cx="4486092" cy="1989057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4437" y="7475384"/>
              <a:ext cx="4486092" cy="1989057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6882540" y="7475384"/>
            <a:ext cx="10806349" cy="1989057"/>
            <a:chOff x="6882540" y="7475384"/>
            <a:chExt cx="10806349" cy="1989057"/>
          </a:xfrm>
        </p:grpSpPr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82540" y="7475384"/>
              <a:ext cx="10806349" cy="1989057"/>
            </a:xfrm>
            <a:prstGeom prst="rect">
              <a:avLst/>
            </a:prstGeom>
          </p:spPr>
        </p:pic>
      </p:grpSp>
      <p:pic>
        <p:nvPicPr>
          <p:cNvPr id="143" name="Object 14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049844" y="329851"/>
            <a:ext cx="5208203" cy="1647318"/>
          </a:xfrm>
          <a:prstGeom prst="rect">
            <a:avLst/>
          </a:prstGeom>
        </p:spPr>
      </p:pic>
      <p:grpSp>
        <p:nvGrpSpPr>
          <p:cNvPr id="1053" name="그룹 1053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54" name="그룹 1054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146" name="Object 14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55" name="그룹 1055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149" name="Object 14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56" name="그룹 1056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52" name="Object 15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57" name="그룹 1057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55" name="Object 15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58" name="그룹 1058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58" name="Object 15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59" name="그룹 1059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61" name="Object 16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60" name="그룹 1060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164" name="Object 16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61" name="그룹 1061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62" name="그룹 1062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168" name="Object 16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63" name="그룹 1063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64" name="그룹 1064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172" name="Object 171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65" name="그룹 1065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175" name="Object 174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66" name="그룹 1066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67" name="그룹 1067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180" name="Object 17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68" name="그룹 1068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183" name="Object 18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69" name="그룹 1069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70" name="그룹 1070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188" name="Object 18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71" name="그룹 1071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191" name="Object 19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72" name="그룹 1072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73" name="그룹 1073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197" name="Object 19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74" name="그룹 1074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200" name="Object 19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75" name="그룹 1075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76" name="그룹 1076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205" name="Object 20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77" name="그룹 1077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208" name="Object 20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78" name="그룹 1078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79" name="그룹 1079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213" name="Object 21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0" name="그룹 1080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216" name="Object 21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81" name="그룹 1081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82" name="그룹 1082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221" name="Object 22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3" name="그룹 1083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224" name="Object 22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84" name="그룹 1084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85" name="그룹 1085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229" name="Object 22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6" name="그룹 1086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232" name="Object 23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87" name="그룹 1087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88" name="그룹 1088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237" name="Object 23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9" name="그룹 1089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240" name="Object 23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0" name="그룹 1090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91" name="그룹 1091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245" name="Object 24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92" name="그룹 1092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248" name="Object 24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3" name="그룹 1093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94" name="그룹 1094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253" name="Object 25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95" name="그룹 1095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256" name="Object 25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6" name="그룹 1096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97" name="그룹 1097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261" name="Object 26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98" name="그룹 1098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264" name="Object 26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9" name="그룹 1099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100" name="그룹 1100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269" name="Object 26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101" name="그룹 1101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272" name="Object 27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02" name="그룹 1102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276" name="Object 27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77" name="그룹 176"/>
          <p:cNvGrpSpPr/>
          <p:nvPr/>
        </p:nvGrpSpPr>
        <p:grpSpPr>
          <a:xfrm>
            <a:off x="579331" y="1409700"/>
            <a:ext cx="10165535" cy="5111172"/>
            <a:chOff x="302028" y="232755"/>
            <a:chExt cx="7935885" cy="3990117"/>
          </a:xfrm>
        </p:grpSpPr>
        <p:sp>
          <p:nvSpPr>
            <p:cNvPr id="178" name="직사각형 177"/>
            <p:cNvSpPr/>
            <p:nvPr/>
          </p:nvSpPr>
          <p:spPr>
            <a:xfrm>
              <a:off x="302028" y="232755"/>
              <a:ext cx="7935885" cy="5735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407323" y="313113"/>
              <a:ext cx="811876" cy="412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Shop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018414" y="313113"/>
              <a:ext cx="2147454" cy="412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chemeClr val="tx1"/>
                  </a:solidFill>
                </a:rPr>
                <a:t>검색 창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302028" y="1050175"/>
              <a:ext cx="7935885" cy="446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이름 입력 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302028" y="1740133"/>
              <a:ext cx="7935885" cy="446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이메일 입력 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3789217" y="3810007"/>
              <a:ext cx="961506" cy="412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mtClean="0">
                  <a:solidFill>
                    <a:schemeClr val="tx1"/>
                  </a:solidFill>
                </a:rPr>
                <a:t>회원가입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302028" y="2430091"/>
              <a:ext cx="7935885" cy="446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비밀번호 입력 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02028" y="3120049"/>
              <a:ext cx="7935885" cy="446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주소 입력 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1324493" y="313113"/>
              <a:ext cx="2366357" cy="412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chemeClr val="tx1"/>
                  </a:solidFill>
                </a:rPr>
                <a:t>메뉴 창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0" name="직사각형 189"/>
          <p:cNvSpPr/>
          <p:nvPr/>
        </p:nvSpPr>
        <p:spPr>
          <a:xfrm>
            <a:off x="11582400" y="1409700"/>
            <a:ext cx="6172200" cy="8281936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회원가입 화면</a:t>
            </a:r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이름</a:t>
            </a:r>
            <a:r>
              <a:rPr lang="en-US" altLang="ko-KR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,</a:t>
            </a:r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이메일</a:t>
            </a:r>
            <a:r>
              <a:rPr lang="en-US" altLang="ko-KR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,</a:t>
            </a:r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비밀번호</a:t>
            </a:r>
            <a:r>
              <a:rPr lang="en-US" altLang="ko-KR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,</a:t>
            </a:r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주소를 입력 받아 회원가입 가능</a:t>
            </a:r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614437" y="7475384"/>
            <a:ext cx="4486092" cy="1989057"/>
            <a:chOff x="614437" y="7475384"/>
            <a:chExt cx="4486092" cy="1989057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4437" y="7475384"/>
              <a:ext cx="4486092" cy="1989057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6882540" y="7475384"/>
            <a:ext cx="10806349" cy="1989057"/>
            <a:chOff x="6882540" y="7475384"/>
            <a:chExt cx="10806349" cy="1989057"/>
          </a:xfrm>
        </p:grpSpPr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82540" y="7475384"/>
              <a:ext cx="10806349" cy="1989057"/>
            </a:xfrm>
            <a:prstGeom prst="rect">
              <a:avLst/>
            </a:prstGeom>
          </p:spPr>
        </p:pic>
      </p:grpSp>
      <p:pic>
        <p:nvPicPr>
          <p:cNvPr id="143" name="Object 14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049844" y="329851"/>
            <a:ext cx="5208203" cy="1647318"/>
          </a:xfrm>
          <a:prstGeom prst="rect">
            <a:avLst/>
          </a:prstGeom>
        </p:spPr>
      </p:pic>
      <p:grpSp>
        <p:nvGrpSpPr>
          <p:cNvPr id="1053" name="그룹 1053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54" name="그룹 1054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146" name="Object 14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55" name="그룹 1055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149" name="Object 14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56" name="그룹 1056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52" name="Object 15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57" name="그룹 1057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55" name="Object 15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58" name="그룹 1058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58" name="Object 15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59" name="그룹 1059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61" name="Object 16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60" name="그룹 1060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164" name="Object 16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61" name="그룹 1061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62" name="그룹 1062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168" name="Object 16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63" name="그룹 1063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64" name="그룹 1064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172" name="Object 171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65" name="그룹 1065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175" name="Object 174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66" name="그룹 1066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67" name="그룹 1067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180" name="Object 17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68" name="그룹 1068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183" name="Object 18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69" name="그룹 1069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70" name="그룹 1070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188" name="Object 18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71" name="그룹 1071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191" name="Object 19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72" name="그룹 1072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73" name="그룹 1073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197" name="Object 19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74" name="그룹 1074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200" name="Object 19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75" name="그룹 1075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76" name="그룹 1076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205" name="Object 20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77" name="그룹 1077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208" name="Object 20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78" name="그룹 1078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79" name="그룹 1079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213" name="Object 21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0" name="그룹 1080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216" name="Object 21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81" name="그룹 1081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82" name="그룹 1082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221" name="Object 22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3" name="그룹 1083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224" name="Object 22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84" name="그룹 1084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85" name="그룹 1085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229" name="Object 22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6" name="그룹 1086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232" name="Object 23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87" name="그룹 1087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88" name="그룹 1088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237" name="Object 23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9" name="그룹 1089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240" name="Object 23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0" name="그룹 1090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91" name="그룹 1091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245" name="Object 24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92" name="그룹 1092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248" name="Object 24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3" name="그룹 1093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94" name="그룹 1094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253" name="Object 25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95" name="그룹 1095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256" name="Object 25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6" name="그룹 1096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97" name="그룹 1097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261" name="Object 26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98" name="그룹 1098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264" name="Object 26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9" name="그룹 1099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100" name="그룹 1100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269" name="Object 26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101" name="그룹 1101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272" name="Object 27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02" name="그룹 1102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276" name="Object 27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177" name="직사각형 176"/>
          <p:cNvSpPr/>
          <p:nvPr/>
        </p:nvSpPr>
        <p:spPr>
          <a:xfrm>
            <a:off x="11582400" y="1409700"/>
            <a:ext cx="6172200" cy="8281936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상품 상세 화면</a:t>
            </a:r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상품 수량을 입력하면 </a:t>
            </a:r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상품 가격 </a:t>
            </a:r>
            <a:r>
              <a:rPr lang="en-US" altLang="ko-KR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* </a:t>
            </a:r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구매 수량을 계산하여 결제 금액에 보여줌</a:t>
            </a:r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장바구니 버튼을 누르면 장바구니에 구매 수량과 함께 등록</a:t>
            </a:r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주문 버튼을 누르면 구매 수량만큼 상품의 재고가 감소하고 구매 이력에 등록됨</a:t>
            </a:r>
          </a:p>
        </p:txBody>
      </p:sp>
      <p:grpSp>
        <p:nvGrpSpPr>
          <p:cNvPr id="178" name="그룹 177"/>
          <p:cNvGrpSpPr/>
          <p:nvPr/>
        </p:nvGrpSpPr>
        <p:grpSpPr>
          <a:xfrm>
            <a:off x="593186" y="1409700"/>
            <a:ext cx="10089656" cy="8021702"/>
            <a:chOff x="302028" y="232755"/>
            <a:chExt cx="7935885" cy="6309363"/>
          </a:xfrm>
        </p:grpSpPr>
        <p:sp>
          <p:nvSpPr>
            <p:cNvPr id="179" name="직사각형 178"/>
            <p:cNvSpPr/>
            <p:nvPr/>
          </p:nvSpPr>
          <p:spPr>
            <a:xfrm>
              <a:off x="302028" y="232755"/>
              <a:ext cx="7935885" cy="5735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407323" y="313113"/>
              <a:ext cx="811876" cy="412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Shop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1324493" y="313113"/>
              <a:ext cx="2366357" cy="412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chemeClr val="tx1"/>
                  </a:solidFill>
                </a:rPr>
                <a:t>메뉴 창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6018414" y="313113"/>
              <a:ext cx="2147454" cy="412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chemeClr val="tx1"/>
                  </a:solidFill>
                </a:rPr>
                <a:t>검색 창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1352201" y="1050175"/>
              <a:ext cx="2338649" cy="21834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작은 상품 이미지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3857106" y="1050175"/>
              <a:ext cx="2909456" cy="21834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4006733" y="1205346"/>
              <a:ext cx="806336" cy="315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chemeClr val="tx1"/>
                  </a:solidFill>
                </a:rPr>
                <a:t>상품명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4006733" y="1676402"/>
              <a:ext cx="1030781" cy="3075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chemeClr val="tx1"/>
                  </a:solidFill>
                </a:rPr>
                <a:t>상품 가격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5627716" y="2784764"/>
              <a:ext cx="1034932" cy="302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mtClean="0">
                  <a:solidFill>
                    <a:schemeClr val="tx1"/>
                  </a:solidFill>
                </a:rPr>
                <a:t>주문 버튼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4114800" y="2784764"/>
              <a:ext cx="1429788" cy="302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mtClean="0">
                  <a:solidFill>
                    <a:schemeClr val="tx1"/>
                  </a:solidFill>
                </a:rPr>
                <a:t>장바구니 </a:t>
              </a:r>
              <a:r>
                <a:rPr lang="ko-KR" altLang="en-US" sz="1500" dirty="0" smtClean="0">
                  <a:solidFill>
                    <a:schemeClr val="tx1"/>
                  </a:solidFill>
                </a:rPr>
                <a:t>버튼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5627716" y="2435629"/>
              <a:ext cx="1034932" cy="302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chemeClr val="tx1"/>
                  </a:solidFill>
                </a:rPr>
                <a:t>결제 금액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1360514" y="3447010"/>
              <a:ext cx="5406048" cy="11720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상품 상세 설명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2362200" y="4810299"/>
              <a:ext cx="3402676" cy="1731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상품 이미지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4006732" y="2014453"/>
              <a:ext cx="1030781" cy="3075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chemeClr val="tx1"/>
                  </a:solidFill>
                </a:rPr>
                <a:t>구매 수량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614437" y="7475384"/>
            <a:ext cx="4486092" cy="1989057"/>
            <a:chOff x="614437" y="7475384"/>
            <a:chExt cx="4486092" cy="1989057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4437" y="7475384"/>
              <a:ext cx="4486092" cy="1989057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6882540" y="7475384"/>
            <a:ext cx="10806349" cy="1989057"/>
            <a:chOff x="6882540" y="7475384"/>
            <a:chExt cx="10806349" cy="1989057"/>
          </a:xfrm>
        </p:grpSpPr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82540" y="7475384"/>
              <a:ext cx="10806349" cy="1989057"/>
            </a:xfrm>
            <a:prstGeom prst="rect">
              <a:avLst/>
            </a:prstGeom>
          </p:spPr>
        </p:pic>
      </p:grpSp>
      <p:pic>
        <p:nvPicPr>
          <p:cNvPr id="143" name="Object 14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049844" y="329851"/>
            <a:ext cx="5208203" cy="1647318"/>
          </a:xfrm>
          <a:prstGeom prst="rect">
            <a:avLst/>
          </a:prstGeom>
        </p:spPr>
      </p:pic>
      <p:grpSp>
        <p:nvGrpSpPr>
          <p:cNvPr id="1053" name="그룹 1053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54" name="그룹 1054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146" name="Object 14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55" name="그룹 1055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149" name="Object 14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56" name="그룹 1056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52" name="Object 15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57" name="그룹 1057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55" name="Object 15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58" name="그룹 1058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58" name="Object 15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59" name="그룹 1059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61" name="Object 16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60" name="그룹 1060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164" name="Object 16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61" name="그룹 1061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62" name="그룹 1062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168" name="Object 16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63" name="그룹 1063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64" name="그룹 1064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172" name="Object 171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65" name="그룹 1065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175" name="Object 174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66" name="그룹 1066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67" name="그룹 1067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180" name="Object 17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68" name="그룹 1068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183" name="Object 18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69" name="그룹 1069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70" name="그룹 1070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188" name="Object 18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71" name="그룹 1071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191" name="Object 19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72" name="그룹 1072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73" name="그룹 1073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197" name="Object 19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74" name="그룹 1074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200" name="Object 19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75" name="그룹 1075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76" name="그룹 1076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205" name="Object 20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77" name="그룹 1077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208" name="Object 20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78" name="그룹 1078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79" name="그룹 1079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213" name="Object 21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0" name="그룹 1080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216" name="Object 21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81" name="그룹 1081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82" name="그룹 1082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221" name="Object 22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3" name="그룹 1083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224" name="Object 22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84" name="그룹 1084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85" name="그룹 1085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229" name="Object 22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6" name="그룹 1086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232" name="Object 23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87" name="그룹 1087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88" name="그룹 1088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237" name="Object 23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9" name="그룹 1089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240" name="Object 23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0" name="그룹 1090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91" name="그룹 1091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245" name="Object 24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92" name="그룹 1092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248" name="Object 24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3" name="그룹 1093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94" name="그룹 1094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253" name="Object 25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95" name="그룹 1095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256" name="Object 25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6" name="그룹 1096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97" name="그룹 1097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261" name="Object 26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98" name="그룹 1098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264" name="Object 26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9" name="그룹 1099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100" name="그룹 1100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269" name="Object 26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101" name="그룹 1101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272" name="Object 27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02" name="그룹 1102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276" name="Object 27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77" name="그룹 176"/>
          <p:cNvGrpSpPr/>
          <p:nvPr/>
        </p:nvGrpSpPr>
        <p:grpSpPr>
          <a:xfrm>
            <a:off x="603010" y="1413701"/>
            <a:ext cx="10188219" cy="5311106"/>
            <a:chOff x="302028" y="232755"/>
            <a:chExt cx="7935885" cy="4136967"/>
          </a:xfrm>
        </p:grpSpPr>
        <p:sp>
          <p:nvSpPr>
            <p:cNvPr id="178" name="직사각형 177"/>
            <p:cNvSpPr/>
            <p:nvPr/>
          </p:nvSpPr>
          <p:spPr>
            <a:xfrm>
              <a:off x="302028" y="232755"/>
              <a:ext cx="7935885" cy="5735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407323" y="313113"/>
              <a:ext cx="811876" cy="412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Shop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018414" y="313113"/>
              <a:ext cx="2147454" cy="412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chemeClr val="tx1"/>
                  </a:solidFill>
                </a:rPr>
                <a:t>검색 창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302028" y="1050174"/>
              <a:ext cx="7935885" cy="20255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556952" y="1246907"/>
              <a:ext cx="7439892" cy="360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장바구니 메뉴 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3789217" y="3956857"/>
              <a:ext cx="961506" cy="412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mtClean="0">
                  <a:solidFill>
                    <a:schemeClr val="tx1"/>
                  </a:solidFill>
                </a:rPr>
                <a:t>주문하기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1324493" y="313113"/>
              <a:ext cx="2366357" cy="412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chemeClr val="tx1"/>
                  </a:solidFill>
                </a:rPr>
                <a:t>메뉴 창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2057399" y="1900843"/>
              <a:ext cx="4438997" cy="8811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장바구니 상품 목록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3118656" y="3272442"/>
              <a:ext cx="2342805" cy="5015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chemeClr val="tx1"/>
                  </a:solidFill>
                </a:rPr>
                <a:t>총 주문 금액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1147156" y="2036618"/>
              <a:ext cx="594360" cy="5971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mtClean="0">
                  <a:solidFill>
                    <a:schemeClr val="tx1"/>
                  </a:solidFill>
                </a:rPr>
                <a:t>체크박스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2" name="직사각형 191"/>
          <p:cNvSpPr/>
          <p:nvPr/>
        </p:nvSpPr>
        <p:spPr>
          <a:xfrm>
            <a:off x="11582400" y="1409700"/>
            <a:ext cx="6172200" cy="8281936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장바구니 화면</a:t>
            </a:r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체크박스가 선택된 상품만</a:t>
            </a:r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구매 수량과 가격을 곱하여</a:t>
            </a:r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총 금액을 계산해서</a:t>
            </a:r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총 주문 금액에 출력</a:t>
            </a:r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주문하기 버튼을 누르면 체크된 상품들을 장바구니에서 </a:t>
            </a:r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제거하고 상품 재고를 줄이고 </a:t>
            </a:r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구매 이력에 등록</a:t>
            </a:r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614437" y="7475384"/>
            <a:ext cx="4486092" cy="1989057"/>
            <a:chOff x="614437" y="7475384"/>
            <a:chExt cx="4486092" cy="1989057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4437" y="7475384"/>
              <a:ext cx="4486092" cy="1989057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6882540" y="7475384"/>
            <a:ext cx="10806349" cy="1989057"/>
            <a:chOff x="6882540" y="7475384"/>
            <a:chExt cx="10806349" cy="1989057"/>
          </a:xfrm>
        </p:grpSpPr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82540" y="7475384"/>
              <a:ext cx="10806349" cy="1989057"/>
            </a:xfrm>
            <a:prstGeom prst="rect">
              <a:avLst/>
            </a:prstGeom>
          </p:spPr>
        </p:pic>
      </p:grpSp>
      <p:pic>
        <p:nvPicPr>
          <p:cNvPr id="143" name="Object 14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049844" y="329851"/>
            <a:ext cx="5208203" cy="1647318"/>
          </a:xfrm>
          <a:prstGeom prst="rect">
            <a:avLst/>
          </a:prstGeom>
        </p:spPr>
      </p:pic>
      <p:grpSp>
        <p:nvGrpSpPr>
          <p:cNvPr id="1053" name="그룹 1053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54" name="그룹 1054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146" name="Object 14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55" name="그룹 1055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149" name="Object 14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56" name="그룹 1056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52" name="Object 15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57" name="그룹 1057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55" name="Object 15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58" name="그룹 1058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58" name="Object 15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59" name="그룹 1059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61" name="Object 16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60" name="그룹 1060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164" name="Object 16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61" name="그룹 1061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62" name="그룹 1062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168" name="Object 16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63" name="그룹 1063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64" name="그룹 1064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172" name="Object 171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65" name="그룹 1065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175" name="Object 174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66" name="그룹 1066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67" name="그룹 1067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180" name="Object 17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68" name="그룹 1068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183" name="Object 18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69" name="그룹 1069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70" name="그룹 1070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188" name="Object 18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71" name="그룹 1071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191" name="Object 19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72" name="그룹 1072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73" name="그룹 1073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197" name="Object 19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74" name="그룹 1074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200" name="Object 19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75" name="그룹 1075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76" name="그룹 1076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205" name="Object 20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77" name="그룹 1077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208" name="Object 20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78" name="그룹 1078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79" name="그룹 1079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213" name="Object 21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0" name="그룹 1080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216" name="Object 21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81" name="그룹 1081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82" name="그룹 1082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221" name="Object 22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3" name="그룹 1083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224" name="Object 22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84" name="그룹 1084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85" name="그룹 1085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229" name="Object 22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6" name="그룹 1086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232" name="Object 23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87" name="그룹 1087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88" name="그룹 1088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237" name="Object 23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9" name="그룹 1089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240" name="Object 23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0" name="그룹 1090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91" name="그룹 1091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245" name="Object 24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92" name="그룹 1092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248" name="Object 24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3" name="그룹 1093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94" name="그룹 1094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253" name="Object 25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95" name="그룹 1095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256" name="Object 25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6" name="그룹 1096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97" name="그룹 1097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261" name="Object 26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98" name="그룹 1098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264" name="Object 26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9" name="그룹 1099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100" name="그룹 1100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269" name="Object 26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101" name="그룹 1101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272" name="Object 27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02" name="그룹 1102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276" name="Object 27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177" name="직사각형 176"/>
          <p:cNvSpPr/>
          <p:nvPr/>
        </p:nvSpPr>
        <p:spPr>
          <a:xfrm>
            <a:off x="11582400" y="1409700"/>
            <a:ext cx="6172200" cy="8281936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구매 이력 화면</a:t>
            </a:r>
            <a:endParaRPr lang="en-US" altLang="ko-KR" sz="3600" dirty="0">
              <a:solidFill>
                <a:schemeClr val="tx1"/>
              </a:solidFill>
            </a:endParaRPr>
          </a:p>
          <a:p>
            <a:pPr algn="ctr"/>
            <a:endParaRPr lang="en-US" altLang="ko-KR" sz="3600" dirty="0">
              <a:solidFill>
                <a:schemeClr val="tx1"/>
              </a:solidFill>
            </a:endParaRPr>
          </a:p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주문한 상품들을 구매한 시간 순서대로 나열함</a:t>
            </a:r>
            <a:endParaRPr lang="en-US" altLang="ko-KR" sz="3600" dirty="0">
              <a:solidFill>
                <a:schemeClr val="tx1"/>
              </a:solidFill>
            </a:endParaRPr>
          </a:p>
          <a:p>
            <a:pPr algn="ctr"/>
            <a:endParaRPr lang="en-US" altLang="ko-KR" sz="3600" dirty="0">
              <a:solidFill>
                <a:schemeClr val="tx1"/>
              </a:solidFill>
            </a:endParaRPr>
          </a:p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주문 취소 버튼을 누르면 주문이 취소되고 상품 재고를 다시 추가함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grpSp>
        <p:nvGrpSpPr>
          <p:cNvPr id="178" name="그룹 177"/>
          <p:cNvGrpSpPr/>
          <p:nvPr/>
        </p:nvGrpSpPr>
        <p:grpSpPr>
          <a:xfrm>
            <a:off x="622498" y="1409699"/>
            <a:ext cx="10453071" cy="5814157"/>
            <a:chOff x="302028" y="232755"/>
            <a:chExt cx="7935885" cy="4414060"/>
          </a:xfrm>
        </p:grpSpPr>
        <p:sp>
          <p:nvSpPr>
            <p:cNvPr id="179" name="직사각형 178"/>
            <p:cNvSpPr/>
            <p:nvPr/>
          </p:nvSpPr>
          <p:spPr>
            <a:xfrm>
              <a:off x="302028" y="232755"/>
              <a:ext cx="7935885" cy="5735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407323" y="313113"/>
              <a:ext cx="811876" cy="412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Shop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6018414" y="313113"/>
              <a:ext cx="2147454" cy="412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chemeClr val="tx1"/>
                  </a:solidFill>
                </a:rPr>
                <a:t>검색 창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302028" y="1050174"/>
              <a:ext cx="7935885" cy="3596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2057399" y="1246907"/>
              <a:ext cx="2340034" cy="360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구매 날짜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1324493" y="313113"/>
              <a:ext cx="2366357" cy="412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chemeClr val="tx1"/>
                  </a:solidFill>
                </a:rPr>
                <a:t>메뉴 창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2057399" y="1803859"/>
              <a:ext cx="4438997" cy="8811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구매한 상품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2057399" y="2928848"/>
              <a:ext cx="2340034" cy="360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구매 날짜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2057399" y="3485800"/>
              <a:ext cx="4438997" cy="8811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구매한 상품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4570614" y="1246907"/>
              <a:ext cx="1206732" cy="360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주문 취소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4570614" y="2928848"/>
              <a:ext cx="1206732" cy="360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주문 취소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614437" y="7475384"/>
            <a:ext cx="4486092" cy="1989057"/>
            <a:chOff x="614437" y="7475384"/>
            <a:chExt cx="4486092" cy="1989057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4437" y="7475384"/>
              <a:ext cx="4486092" cy="1989057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6882540" y="7475384"/>
            <a:ext cx="10806349" cy="1989057"/>
            <a:chOff x="6882540" y="7475384"/>
            <a:chExt cx="10806349" cy="1989057"/>
          </a:xfrm>
        </p:grpSpPr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82540" y="7475384"/>
              <a:ext cx="10806349" cy="1989057"/>
            </a:xfrm>
            <a:prstGeom prst="rect">
              <a:avLst/>
            </a:prstGeom>
          </p:spPr>
        </p:pic>
      </p:grpSp>
      <p:pic>
        <p:nvPicPr>
          <p:cNvPr id="143" name="Object 14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049844" y="329851"/>
            <a:ext cx="5208203" cy="1647318"/>
          </a:xfrm>
          <a:prstGeom prst="rect">
            <a:avLst/>
          </a:prstGeom>
        </p:spPr>
      </p:pic>
      <p:grpSp>
        <p:nvGrpSpPr>
          <p:cNvPr id="1053" name="그룹 1053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54" name="그룹 1054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146" name="Object 14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55" name="그룹 1055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149" name="Object 14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56" name="그룹 1056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52" name="Object 15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57" name="그룹 1057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55" name="Object 15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58" name="그룹 1058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58" name="Object 15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59" name="그룹 1059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61" name="Object 16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60" name="그룹 1060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164" name="Object 16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61" name="그룹 1061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62" name="그룹 1062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168" name="Object 16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63" name="그룹 1063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64" name="그룹 1064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172" name="Object 171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65" name="그룹 1065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175" name="Object 174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66" name="그룹 1066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67" name="그룹 1067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180" name="Object 17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68" name="그룹 1068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183" name="Object 18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69" name="그룹 1069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70" name="그룹 1070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188" name="Object 18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71" name="그룹 1071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191" name="Object 19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72" name="그룹 1072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73" name="그룹 1073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197" name="Object 19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74" name="그룹 1074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200" name="Object 19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75" name="그룹 1075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76" name="그룹 1076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205" name="Object 20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77" name="그룹 1077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208" name="Object 20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78" name="그룹 1078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79" name="그룹 1079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213" name="Object 21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0" name="그룹 1080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216" name="Object 21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81" name="그룹 1081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82" name="그룹 1082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221" name="Object 22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3" name="그룹 1083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224" name="Object 22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84" name="그룹 1084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85" name="그룹 1085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229" name="Object 22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6" name="그룹 1086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232" name="Object 23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87" name="그룹 1087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88" name="그룹 1088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237" name="Object 23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89" name="그룹 1089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240" name="Object 23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0" name="그룹 1090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91" name="그룹 1091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245" name="Object 24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92" name="그룹 1092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248" name="Object 24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3" name="그룹 1093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94" name="그룹 1094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253" name="Object 25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95" name="그룹 1095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256" name="Object 25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6" name="그룹 1096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97" name="그룹 1097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261" name="Object 26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98" name="그룹 1098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264" name="Object 26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99" name="그룹 1099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100" name="그룹 1100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269" name="Object 26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101" name="그룹 1101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272" name="Object 27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02" name="그룹 1102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276" name="Object 27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177" name="직사각형 176"/>
          <p:cNvSpPr/>
          <p:nvPr/>
        </p:nvSpPr>
        <p:spPr>
          <a:xfrm>
            <a:off x="11582400" y="1409700"/>
            <a:ext cx="6172200" cy="8281936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상품 등록 화면</a:t>
            </a:r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상품 상태 선택창은 판매 중</a:t>
            </a:r>
            <a:r>
              <a:rPr lang="en-US" altLang="ko-KR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,</a:t>
            </a:r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품절</a:t>
            </a:r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두가지 분류만 선택 </a:t>
            </a:r>
            <a:r>
              <a:rPr lang="ko-KR" altLang="en-US" sz="3500" dirty="0" smtClean="0">
                <a:solidFill>
                  <a:schemeClr val="tx1"/>
                </a:solidFill>
                <a:ea typeface="문체부 바탕체" panose="02030609000101010101" pitchFamily="17" charset="-127"/>
              </a:rPr>
              <a:t>가능</a:t>
            </a:r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상품가격</a:t>
            </a:r>
            <a:r>
              <a:rPr lang="en-US" altLang="ko-KR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,</a:t>
            </a:r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재고는 숫자만 입력 </a:t>
            </a:r>
            <a:r>
              <a:rPr lang="ko-KR" altLang="en-US" sz="3500" dirty="0" smtClean="0">
                <a:solidFill>
                  <a:schemeClr val="tx1"/>
                </a:solidFill>
                <a:ea typeface="문체부 바탕체" panose="02030609000101010101" pitchFamily="17" charset="-127"/>
              </a:rPr>
              <a:t>가능</a:t>
            </a:r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상품 이미지 </a:t>
            </a:r>
            <a:r>
              <a:rPr lang="en-US" altLang="ko-KR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1</a:t>
            </a:r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개는 무조건 등록해야 상품 등록 가능</a:t>
            </a:r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r>
              <a:rPr lang="en-US" altLang="ko-KR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(</a:t>
            </a:r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섬네일로 사용</a:t>
            </a:r>
            <a:r>
              <a:rPr lang="en-US" altLang="ko-KR" sz="3500" dirty="0" smtClean="0">
                <a:solidFill>
                  <a:schemeClr val="tx1"/>
                </a:solidFill>
                <a:ea typeface="문체부 바탕체" panose="02030609000101010101" pitchFamily="17" charset="-127"/>
              </a:rPr>
              <a:t>)</a:t>
            </a:r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입력에 오류가 있으면 경고 </a:t>
            </a:r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메시지를 </a:t>
            </a:r>
            <a:r>
              <a:rPr lang="ko-KR" altLang="en-US" sz="3500" dirty="0" smtClean="0">
                <a:solidFill>
                  <a:schemeClr val="tx1"/>
                </a:solidFill>
                <a:ea typeface="문체부 바탕체" panose="02030609000101010101" pitchFamily="17" charset="-127"/>
              </a:rPr>
              <a:t>출력</a:t>
            </a:r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저장 버튼을 누르면 상품을</a:t>
            </a:r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  <a:p>
            <a:pPr algn="ctr"/>
            <a:r>
              <a:rPr lang="ko-KR" altLang="en-US" sz="3500" dirty="0">
                <a:solidFill>
                  <a:schemeClr val="tx1"/>
                </a:solidFill>
                <a:ea typeface="문체부 바탕체" panose="02030609000101010101" pitchFamily="17" charset="-127"/>
              </a:rPr>
              <a:t>저장함</a:t>
            </a:r>
            <a:endParaRPr lang="en-US" altLang="ko-KR" sz="3500" dirty="0">
              <a:solidFill>
                <a:schemeClr val="tx1"/>
              </a:solidFill>
              <a:ea typeface="문체부 바탕체" panose="02030609000101010101" pitchFamily="17" charset="-127"/>
            </a:endParaRPr>
          </a:p>
        </p:txBody>
      </p:sp>
      <p:grpSp>
        <p:nvGrpSpPr>
          <p:cNvPr id="178" name="그룹 177"/>
          <p:cNvGrpSpPr/>
          <p:nvPr/>
        </p:nvGrpSpPr>
        <p:grpSpPr>
          <a:xfrm>
            <a:off x="579331" y="1409700"/>
            <a:ext cx="10115810" cy="8216890"/>
            <a:chOff x="302028" y="232755"/>
            <a:chExt cx="7941426" cy="6450677"/>
          </a:xfrm>
        </p:grpSpPr>
        <p:sp>
          <p:nvSpPr>
            <p:cNvPr id="179" name="직사각형 178"/>
            <p:cNvSpPr/>
            <p:nvPr/>
          </p:nvSpPr>
          <p:spPr>
            <a:xfrm>
              <a:off x="302028" y="232755"/>
              <a:ext cx="7935885" cy="5735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407323" y="313113"/>
              <a:ext cx="811876" cy="412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Shop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6018414" y="313113"/>
              <a:ext cx="2147454" cy="412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chemeClr val="tx1"/>
                  </a:solidFill>
                </a:rPr>
                <a:t>검색 창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302028" y="942103"/>
              <a:ext cx="7935885" cy="446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상품 상태 선택창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302028" y="1523989"/>
              <a:ext cx="7935885" cy="446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상품명 입력 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3789217" y="6270567"/>
              <a:ext cx="961506" cy="412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chemeClr val="tx1"/>
                  </a:solidFill>
                </a:rPr>
                <a:t>저장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02028" y="2105875"/>
              <a:ext cx="7935885" cy="446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가격 입력 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302028" y="2687761"/>
              <a:ext cx="7935885" cy="446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재고 입력 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1324493" y="313113"/>
              <a:ext cx="2366357" cy="412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chemeClr val="tx1"/>
                  </a:solidFill>
                </a:rPr>
                <a:t>메뉴 창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307569" y="3269647"/>
              <a:ext cx="7935885" cy="8049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상품 상세 내역 입력 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302028" y="4210361"/>
              <a:ext cx="7935885" cy="1745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상품 이미지 등록 창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1~5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719</Words>
  <Application>Microsoft Office PowerPoint</Application>
  <PresentationFormat>사용자 지정</PresentationFormat>
  <Paragraphs>183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?? ??</vt:lpstr>
      <vt:lpstr>맑은 고딕</vt:lpstr>
      <vt:lpstr>문체부 바탕체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505</cp:lastModifiedBy>
  <cp:revision>15</cp:revision>
  <dcterms:created xsi:type="dcterms:W3CDTF">2022-09-16T14:34:56Z</dcterms:created>
  <dcterms:modified xsi:type="dcterms:W3CDTF">2022-09-19T05:32:59Z</dcterms:modified>
</cp:coreProperties>
</file>