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75" r:id="rId10"/>
    <p:sldId id="276" r:id="rId11"/>
    <p:sldId id="277" r:id="rId12"/>
    <p:sldId id="274" r:id="rId13"/>
    <p:sldId id="278" r:id="rId14"/>
    <p:sldId id="269" r:id="rId15"/>
    <p:sldId id="268" r:id="rId16"/>
    <p:sldId id="280" r:id="rId17"/>
    <p:sldId id="281" r:id="rId18"/>
    <p:sldId id="279" r:id="rId19"/>
    <p:sldId id="282" r:id="rId20"/>
    <p:sldId id="270" r:id="rId21"/>
    <p:sldId id="266" r:id="rId22"/>
    <p:sldId id="271" r:id="rId23"/>
    <p:sldId id="267" r:id="rId24"/>
  </p:sldIdLst>
  <p:sldSz cx="12192000" cy="6858000"/>
  <p:notesSz cx="6858000" cy="9144000"/>
  <p:embeddedFontLst>
    <p:embeddedFont>
      <p:font typeface="Adobe Arabic" panose="02040503050201020203" pitchFamily="18" charset="-78"/>
      <p:regular r:id="rId25"/>
      <p:bold r:id="rId26"/>
      <p:italic r:id="rId27"/>
      <p:boldItalic r:id="rId28"/>
    </p:embeddedFont>
    <p:embeddedFont>
      <p:font typeface="Angsana New" panose="02020603050405020304" pitchFamily="18" charset="-34"/>
      <p:regular r:id="rId29"/>
      <p:bold r:id="rId30"/>
      <p:italic r:id="rId31"/>
      <p:boldItalic r:id="rId32"/>
    </p:embeddedFont>
    <p:embeddedFont>
      <p:font typeface="Caesar Dressing" panose="02000000000000000000" pitchFamily="2" charset="0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Centaur" panose="02030504050205020304" pitchFamily="18" charset="0"/>
      <p:regular r:id="rId40"/>
    </p:embeddedFont>
    <p:embeddedFont>
      <p:font typeface="Cordia New" panose="020B0304020202020204" pitchFamily="34" charset="-34"/>
      <p:regular r:id="rId41"/>
      <p:bold r:id="rId42"/>
      <p:italic r:id="rId43"/>
      <p:boldItalic r:id="rId44"/>
    </p:embeddedFont>
    <p:embeddedFont>
      <p:font typeface="Rage Italic" panose="03070502040507070304" pitchFamily="66" charset="0"/>
      <p:regular r:id="rId45"/>
    </p:embeddedFont>
  </p:embeddedFontLst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APORN PITIANUSORN" initials="TP" lastIdx="1" clrIdx="0">
    <p:extLst>
      <p:ext uri="{19B8F6BF-5375-455C-9EA6-DF929625EA0E}">
        <p15:presenceInfo xmlns:p15="http://schemas.microsoft.com/office/powerpoint/2012/main" userId="THANAPORN PITIANUSOR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2T20:57:29.933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2T20:57:29.933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072C-255F-42B7-9E67-D8E2ED39F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BE0D9-0173-495C-A17D-E8EE02A0B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E5B84-FB5E-4C90-8BF5-3409A595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9834-B5A5-4877-891A-63FD4CCA2DC1}" type="datetimeFigureOut">
              <a:rPr lang="th-TH" smtClean="0"/>
              <a:t>03/05/62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57412-B4F0-476B-907F-88E4047E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37F08-31A8-495C-84FB-3CDB0188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F515-31E6-43C8-9E51-486AE687F9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102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2EEC-4229-4D77-9B8D-D0D051E7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E419D-0BBD-440C-B6FB-1F2A5CD28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51013-6219-4123-9CF0-732ED2E6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9834-B5A5-4877-891A-63FD4CCA2DC1}" type="datetimeFigureOut">
              <a:rPr lang="th-TH" smtClean="0"/>
              <a:t>03/05/62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AA07D-8B12-496F-8ACA-082F292B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6396E-B410-4554-B29E-687889D6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F515-31E6-43C8-9E51-486AE687F9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148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197E7-D1A9-4282-BB6D-A1111E622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399A8-4219-4D30-89A0-79A2CBE48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B7291-3B33-4B7C-9A72-3A486936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9834-B5A5-4877-891A-63FD4CCA2DC1}" type="datetimeFigureOut">
              <a:rPr lang="th-TH" smtClean="0"/>
              <a:t>03/05/62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45044-1E51-4E19-B9E3-6B07F27D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FFD60-FF08-4566-B543-FCB4F28C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F515-31E6-43C8-9E51-486AE687F9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235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4F64-9F48-47CE-963E-E01942CC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40EA-8AEA-4754-A793-BBF39556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B8713-7224-477C-99E2-F535325C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9834-B5A5-4877-891A-63FD4CCA2DC1}" type="datetimeFigureOut">
              <a:rPr lang="th-TH" smtClean="0"/>
              <a:t>03/05/62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D9529-FD78-41E3-BC3F-E150718D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6405A-BED7-4C66-B5D7-EAD01C98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F515-31E6-43C8-9E51-486AE687F9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871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E0B3-8ECF-438C-9EC5-059A823F3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0B323-C0A7-4261-AC60-3F6D4929F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EA833-3C2B-4EFF-9012-AD8C8925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9834-B5A5-4877-891A-63FD4CCA2DC1}" type="datetimeFigureOut">
              <a:rPr lang="th-TH" smtClean="0"/>
              <a:t>03/05/62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007E5-E327-4027-A897-BD6D5E3E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C592-978E-4A6E-A875-1A03B360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F515-31E6-43C8-9E51-486AE687F9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915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643C-C209-4950-B5BF-7189A10B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2A391-6B28-470D-885F-C60202565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AC801-CB7C-4624-87BC-B84ABE71E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A19A3-5FF9-4730-8A38-EBD8D40D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9834-B5A5-4877-891A-63FD4CCA2DC1}" type="datetimeFigureOut">
              <a:rPr lang="th-TH" smtClean="0"/>
              <a:t>03/05/62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AA1F8-8AB4-4EFC-98FC-B59E66AC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B768D-6DD8-43D0-8E77-67CDE535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F515-31E6-43C8-9E51-486AE687F9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8010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0467-B351-442C-AB75-40E71F68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CEB6F-07CC-42BA-9FEC-6DC0DAD1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4ED8A-65C6-4FF9-A205-B486C36F0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B61EF-D4B1-4BA0-BE0C-F49D81F8A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07E24-F8D1-43F0-88A3-01FB0BB3F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A1A3F-6823-4654-AE18-A62FDF93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9834-B5A5-4877-891A-63FD4CCA2DC1}" type="datetimeFigureOut">
              <a:rPr lang="th-TH" smtClean="0"/>
              <a:t>03/05/62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DA92E-50A0-49EB-BCC4-7AA3D5D8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EF821-A586-409A-AF29-608DD75F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F515-31E6-43C8-9E51-486AE687F9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545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2A5C-487A-4418-9BE4-1863EB39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1EC0A-18DA-4A8F-A7C6-AFB29FF6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9834-B5A5-4877-891A-63FD4CCA2DC1}" type="datetimeFigureOut">
              <a:rPr lang="th-TH" smtClean="0"/>
              <a:t>03/05/62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C8C19-E741-422D-8A35-7C85EEC1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FAC5C-5465-4338-81BB-AD5E23AB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F515-31E6-43C8-9E51-486AE687F9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778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D1016-1BA7-4A73-81FC-F62A7994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9834-B5A5-4877-891A-63FD4CCA2DC1}" type="datetimeFigureOut">
              <a:rPr lang="th-TH" smtClean="0"/>
              <a:t>03/05/62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D17D2-4D5C-4388-98D6-DD2EF18E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CF879-9D44-455B-AA57-2E885A3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F515-31E6-43C8-9E51-486AE687F9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040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9378-AC51-4EAB-A86D-755F200B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24330-EAC1-404B-90EA-FF0439704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038E3-96B1-4183-B022-701F1843B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9B410-2D4C-4BE5-A1E1-40FE9BA9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9834-B5A5-4877-891A-63FD4CCA2DC1}" type="datetimeFigureOut">
              <a:rPr lang="th-TH" smtClean="0"/>
              <a:t>03/05/62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39516-B288-48F2-9F33-CB8A52A4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A958B-BD13-4F3C-8BA5-66DDA249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F515-31E6-43C8-9E51-486AE687F9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983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2BCE-1279-4C8E-A647-0E353EDC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CDBC6-7F3E-473E-8DA2-15AE72C4C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A1F88-544B-4763-ACEF-99064EAC8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C4A63-252B-4990-8F5E-042AB72D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9834-B5A5-4877-891A-63FD4CCA2DC1}" type="datetimeFigureOut">
              <a:rPr lang="th-TH" smtClean="0"/>
              <a:t>03/05/62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317B7-5820-43DF-99A7-DD8C0732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F7796-B87D-42F0-9897-390ADAB5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F515-31E6-43C8-9E51-486AE687F9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573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14C0F-DD0A-4618-88DD-FEEDEFE2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C2A41-0A9B-47B4-8408-774CA05E3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3B9A-A2D2-4F35-964C-78AEFBDBF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19834-B5A5-4877-891A-63FD4CCA2DC1}" type="datetimeFigureOut">
              <a:rPr lang="th-TH" smtClean="0"/>
              <a:t>03/05/62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DF6E8-16CB-4338-A017-235425051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BA03-0ED5-4F0C-B87D-9F118F7A8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5F515-31E6-43C8-9E51-486AE687F9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987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64F078-E047-4DAA-BD17-F4332CB7DCBA}"/>
              </a:ext>
            </a:extLst>
          </p:cNvPr>
          <p:cNvSpPr/>
          <p:nvPr/>
        </p:nvSpPr>
        <p:spPr>
          <a:xfrm>
            <a:off x="-461010" y="6150987"/>
            <a:ext cx="12744450" cy="3348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F1FDA3-5687-4A2B-B056-2FDF7A30B61F}"/>
              </a:ext>
            </a:extLst>
          </p:cNvPr>
          <p:cNvSpPr/>
          <p:nvPr/>
        </p:nvSpPr>
        <p:spPr>
          <a:xfrm rot="15840893">
            <a:off x="4691996" y="-885638"/>
            <a:ext cx="2625941" cy="82831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F21F6F-FB37-45BF-86AF-233817A9C5F6}"/>
              </a:ext>
            </a:extLst>
          </p:cNvPr>
          <p:cNvSpPr/>
          <p:nvPr/>
        </p:nvSpPr>
        <p:spPr>
          <a:xfrm rot="17394691">
            <a:off x="4825165" y="-833710"/>
            <a:ext cx="2359603" cy="79350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3A8F6-8115-4BE2-8D53-2B32FC66DF60}"/>
              </a:ext>
            </a:extLst>
          </p:cNvPr>
          <p:cNvSpPr/>
          <p:nvPr/>
        </p:nvSpPr>
        <p:spPr>
          <a:xfrm>
            <a:off x="2299317" y="1589103"/>
            <a:ext cx="7625918" cy="3089429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832DC-3FC3-4480-9CCE-8DFD4F94B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276" y="1118424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dobe Arabic" panose="02040503050201020203" pitchFamily="18" charset="-78"/>
                <a:ea typeface="Caesar Dressing" panose="02000000000000000000" pitchFamily="2" charset="0"/>
                <a:cs typeface="Adobe Arabic" panose="02040503050201020203" pitchFamily="18" charset="-78"/>
              </a:rPr>
              <a:t>Telecom Churn Data</a:t>
            </a:r>
            <a:endParaRPr lang="th-TH" dirty="0">
              <a:solidFill>
                <a:schemeClr val="accent1">
                  <a:lumMod val="50000"/>
                </a:schemeClr>
              </a:solidFill>
              <a:latin typeface="Adobe Arabic" panose="02040503050201020203" pitchFamily="18" charset="-78"/>
              <a:ea typeface="Caesar Dressing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69544-FD61-426B-A9DE-588A7833B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3013"/>
            <a:ext cx="9144000" cy="1655762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Rage Italic" panose="03070502040507070304" pitchFamily="66" charset="0"/>
              </a:rPr>
              <a:t>Aj.Santitham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age Italic" panose="03070502040507070304" pitchFamily="66" charset="0"/>
              </a:rPr>
              <a:t> Prom-on</a:t>
            </a:r>
            <a:endParaRPr lang="th-TH" dirty="0">
              <a:solidFill>
                <a:schemeClr val="accent1">
                  <a:lumMod val="50000"/>
                </a:schemeClr>
              </a:solidFill>
              <a:latin typeface="Rage Italic" panose="03070502040507070304" pitchFamily="66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E9EAA3-5593-48C2-AFEE-273F95B819A3}"/>
              </a:ext>
            </a:extLst>
          </p:cNvPr>
          <p:cNvCxnSpPr>
            <a:cxnSpLocks/>
          </p:cNvCxnSpPr>
          <p:nvPr/>
        </p:nvCxnSpPr>
        <p:spPr>
          <a:xfrm>
            <a:off x="3950563" y="3364560"/>
            <a:ext cx="428051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96976E6-6197-4C09-B983-9A1FCCFBB183}"/>
              </a:ext>
            </a:extLst>
          </p:cNvPr>
          <p:cNvSpPr/>
          <p:nvPr/>
        </p:nvSpPr>
        <p:spPr>
          <a:xfrm>
            <a:off x="-461010" y="6769078"/>
            <a:ext cx="12744450" cy="3348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91193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https://cdn.discordapp.com/attachments/558959606777249796/573565271118184478/Rplot43.png">
            <a:extLst>
              <a:ext uri="{FF2B5EF4-FFF2-40B4-BE49-F238E27FC236}">
                <a16:creationId xmlns:a16="http://schemas.microsoft.com/office/drawing/2014/main" id="{ED415F56-3BB8-44B1-A05C-45E11A35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9121" y="1769539"/>
            <a:ext cx="3517119" cy="333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 descr="https://cdn.discordapp.com/attachments/558959606777249796/573565268681424930/Rplot42.png">
            <a:extLst>
              <a:ext uri="{FF2B5EF4-FFF2-40B4-BE49-F238E27FC236}">
                <a16:creationId xmlns:a16="http://schemas.microsoft.com/office/drawing/2014/main" id="{F1F679BB-7657-4D8F-B60D-BF83B7192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0676" y="1748135"/>
            <a:ext cx="3537345" cy="335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https://cdn.discordapp.com/attachments/558959606777249796/573565266101796904/Rplot41.png">
            <a:extLst>
              <a:ext uri="{FF2B5EF4-FFF2-40B4-BE49-F238E27FC236}">
                <a16:creationId xmlns:a16="http://schemas.microsoft.com/office/drawing/2014/main" id="{82241E43-874C-4A36-AF93-720DBE8EC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356" y="1769538"/>
            <a:ext cx="3517120" cy="333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A61117-40BB-43F6-A0C4-8087ADC18FB0}"/>
              </a:ext>
            </a:extLst>
          </p:cNvPr>
          <p:cNvSpPr/>
          <p:nvPr/>
        </p:nvSpPr>
        <p:spPr>
          <a:xfrm>
            <a:off x="1422469" y="5284113"/>
            <a:ext cx="93137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data %&gt;% 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ggplot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aes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(x=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Churn,y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=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Total.night.minutes,fill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 = Churn))+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geom_boxplot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() data %&gt;% 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ggplot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aes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(x=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Churn,y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=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Total.night.calls,fill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 = Churn))+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geom_boxplot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() data %&gt;% 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ggplot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aes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(x=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Churn,y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=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Total.night.charge,fill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 = Churn))+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geom_boxplot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()</a:t>
            </a:r>
            <a:endParaRPr lang="th-TH" dirty="0">
              <a:latin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303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https://cdn.discordapp.com/attachments/558959606777249796/573565280379469827/Rplot46.png">
            <a:extLst>
              <a:ext uri="{FF2B5EF4-FFF2-40B4-BE49-F238E27FC236}">
                <a16:creationId xmlns:a16="http://schemas.microsoft.com/office/drawing/2014/main" id="{D9A61E1B-3B55-47D2-A8E1-B8640E97B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8018" y="1748136"/>
            <a:ext cx="3517119" cy="333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 descr="https://cdn.discordapp.com/attachments/558959606777249796/573565276390686725/Rplot45.png">
            <a:extLst>
              <a:ext uri="{FF2B5EF4-FFF2-40B4-BE49-F238E27FC236}">
                <a16:creationId xmlns:a16="http://schemas.microsoft.com/office/drawing/2014/main" id="{1B8AEA78-DF5A-4B77-99E8-A367E2D73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7473" y="1751208"/>
            <a:ext cx="3537345" cy="335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https://cdn.discordapp.com/attachments/558959606777249796/573565273878167594/Rplot44.png">
            <a:extLst>
              <a:ext uri="{FF2B5EF4-FFF2-40B4-BE49-F238E27FC236}">
                <a16:creationId xmlns:a16="http://schemas.microsoft.com/office/drawing/2014/main" id="{56262D30-76E3-4C43-B8AC-0922AE78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153" y="1748135"/>
            <a:ext cx="3517120" cy="333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FF438D-702C-4FF5-B0BD-12C5393E59AE}"/>
              </a:ext>
            </a:extLst>
          </p:cNvPr>
          <p:cNvSpPr/>
          <p:nvPr/>
        </p:nvSpPr>
        <p:spPr>
          <a:xfrm>
            <a:off x="1237272" y="5284113"/>
            <a:ext cx="96841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data %&gt;% 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ggplot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aes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(x=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Churn,y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=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Total.intl.minutes,fill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 = Churn))+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geom_boxplot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() </a:t>
            </a:r>
          </a:p>
          <a:p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data %&gt;% 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ggplot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aes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(x=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Churn,y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=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Total.intl.calls,fill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 = Churn))+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geom_boxplot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() </a:t>
            </a:r>
          </a:p>
          <a:p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data %&gt;% 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ggplot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aes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(x=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Churn,y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=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Total.intl.charge,fill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 = Churn))+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geom_boxplot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()</a:t>
            </a:r>
            <a:endParaRPr lang="th-TH" dirty="0">
              <a:latin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41334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" descr="https://cdn.discordapp.com/attachments/558959606777249796/573558337623556108/Rplot20.png">
            <a:extLst>
              <a:ext uri="{FF2B5EF4-FFF2-40B4-BE49-F238E27FC236}">
                <a16:creationId xmlns:a16="http://schemas.microsoft.com/office/drawing/2014/main" id="{E204D9B9-C009-464D-B499-711CE9242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855" y="257240"/>
            <a:ext cx="5732145" cy="543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cdn.discordapp.com/attachments/558959606777249796/573559148357222483/Rplot21.png">
            <a:extLst>
              <a:ext uri="{FF2B5EF4-FFF2-40B4-BE49-F238E27FC236}">
                <a16:creationId xmlns:a16="http://schemas.microsoft.com/office/drawing/2014/main" id="{C2D3FEA4-A09C-40F9-B11B-0FEA4AC0C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8" y="257240"/>
            <a:ext cx="5732145" cy="543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C5A8D0-C7C5-4AD1-8CE3-ABF30D760BB2}"/>
              </a:ext>
            </a:extLst>
          </p:cNvPr>
          <p:cNvSpPr/>
          <p:nvPr/>
        </p:nvSpPr>
        <p:spPr>
          <a:xfrm>
            <a:off x="890501" y="5694848"/>
            <a:ext cx="101818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data %&gt;% 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ggplot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aes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(x = 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International.plan,fill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=Churn)) +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geom_bar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(position = "dodge")</a:t>
            </a:r>
          </a:p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data %&gt;% </a:t>
            </a:r>
            <a:r>
              <a:rPr lang="en-US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ggplot</a:t>
            </a:r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(</a:t>
            </a:r>
            <a:r>
              <a:rPr lang="en-US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aes</a:t>
            </a:r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(x = </a:t>
            </a:r>
            <a:r>
              <a:rPr lang="en-US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Voice.mail.plan,fill</a:t>
            </a:r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=Churn)) +</a:t>
            </a:r>
            <a:r>
              <a:rPr lang="en-US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geom_bar</a:t>
            </a:r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(position = "dodge")</a:t>
            </a:r>
            <a:endParaRPr lang="th-TH" dirty="0">
              <a:latin typeface="Adobe Arabic" panose="02040503050201020203" pitchFamily="18" charset="-78"/>
            </a:endParaRPr>
          </a:p>
          <a:p>
            <a:endParaRPr lang="th-TH" dirty="0">
              <a:latin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7171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5319D1-3271-45AA-905A-8787DFF86DD6}"/>
              </a:ext>
            </a:extLst>
          </p:cNvPr>
          <p:cNvSpPr/>
          <p:nvPr/>
        </p:nvSpPr>
        <p:spPr>
          <a:xfrm>
            <a:off x="945748" y="5580290"/>
            <a:ext cx="103005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CDDDE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data %&gt;% </a:t>
            </a:r>
            <a:r>
              <a:rPr lang="en-US" b="0" i="0" dirty="0" err="1">
                <a:solidFill>
                  <a:srgbClr val="DCDDDE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ggplot</a:t>
            </a:r>
            <a:r>
              <a:rPr lang="en-US" b="0" i="0" dirty="0">
                <a:solidFill>
                  <a:srgbClr val="DCDDDE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</a:t>
            </a:r>
            <a:r>
              <a:rPr lang="en-US" b="0" i="0" dirty="0" err="1">
                <a:solidFill>
                  <a:srgbClr val="DCDDDE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aes</a:t>
            </a:r>
            <a:r>
              <a:rPr lang="en-US" b="0" i="0" dirty="0">
                <a:solidFill>
                  <a:srgbClr val="DCDDDE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(x=</a:t>
            </a:r>
            <a:r>
              <a:rPr lang="en-US" b="0" i="0" dirty="0" err="1">
                <a:solidFill>
                  <a:srgbClr val="DCDDDE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Customer.service.calls,fill</a:t>
            </a:r>
            <a:r>
              <a:rPr lang="en-US" b="0" i="0" dirty="0">
                <a:solidFill>
                  <a:srgbClr val="DCDDDE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 = Churn))+</a:t>
            </a:r>
            <a:r>
              <a:rPr lang="en-US" b="0" i="0" dirty="0" err="1">
                <a:solidFill>
                  <a:srgbClr val="DCDDDE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geom_bar</a:t>
            </a:r>
            <a:r>
              <a:rPr lang="en-US" b="0" i="0" dirty="0">
                <a:solidFill>
                  <a:srgbClr val="DCDDDE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(position = "dodge")+ </a:t>
            </a:r>
            <a:r>
              <a:rPr lang="en-US" b="0" i="0" dirty="0" err="1">
                <a:solidFill>
                  <a:srgbClr val="DCDDDE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scale_x_continuous</a:t>
            </a:r>
            <a:r>
              <a:rPr lang="en-US" b="0" i="0" dirty="0">
                <a:solidFill>
                  <a:srgbClr val="DCDDDE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("</a:t>
            </a:r>
            <a:r>
              <a:rPr lang="en-US" b="0" i="0" dirty="0" err="1">
                <a:solidFill>
                  <a:srgbClr val="DCDDDE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Customer.service.calls",breaks</a:t>
            </a:r>
            <a:r>
              <a:rPr lang="en-US" b="0" i="0" dirty="0">
                <a:solidFill>
                  <a:srgbClr val="DCDDDE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=c(0,1,2,3,4,5,6,7,8,9))</a:t>
            </a:r>
            <a:endParaRPr lang="th-TH" dirty="0">
              <a:latin typeface="Adobe Arabic" panose="02040503050201020203" pitchFamily="18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07BCA-5648-452B-84F5-D32E2F4F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27321"/>
            <a:ext cx="5748338" cy="5452969"/>
          </a:xfrm>
          <a:prstGeom prst="rect">
            <a:avLst/>
          </a:prstGeom>
        </p:spPr>
      </p:pic>
      <p:pic>
        <p:nvPicPr>
          <p:cNvPr id="6" name="Picture 2" descr="https://cdn.discordapp.com/attachments/558959606777249796/573759781337038850/Rplot57.png">
            <a:extLst>
              <a:ext uri="{FF2B5EF4-FFF2-40B4-BE49-F238E27FC236}">
                <a16:creationId xmlns:a16="http://schemas.microsoft.com/office/drawing/2014/main" id="{697DCE2B-F272-4983-B168-08AF64B9D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27322"/>
            <a:ext cx="5748337" cy="545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143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0C68BF-A42E-45DD-8489-6F6799108A8A}"/>
              </a:ext>
            </a:extLst>
          </p:cNvPr>
          <p:cNvSpPr/>
          <p:nvPr/>
        </p:nvSpPr>
        <p:spPr>
          <a:xfrm rot="21071615">
            <a:off x="2188412" y="1251636"/>
            <a:ext cx="7876426" cy="4431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B30F65-9E73-4BDA-8733-10254E8DBC35}"/>
              </a:ext>
            </a:extLst>
          </p:cNvPr>
          <p:cNvSpPr/>
          <p:nvPr/>
        </p:nvSpPr>
        <p:spPr>
          <a:xfrm>
            <a:off x="2349661" y="1170125"/>
            <a:ext cx="7523544" cy="443198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19DDEC-E7E7-4F52-A88E-93F8B9D4AAF6}"/>
              </a:ext>
            </a:extLst>
          </p:cNvPr>
          <p:cNvCxnSpPr>
            <a:cxnSpLocks/>
          </p:cNvCxnSpPr>
          <p:nvPr/>
        </p:nvCxnSpPr>
        <p:spPr>
          <a:xfrm>
            <a:off x="4729593" y="3316777"/>
            <a:ext cx="294617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9F6007-6B29-4977-8198-22D6B6443D64}"/>
              </a:ext>
            </a:extLst>
          </p:cNvPr>
          <p:cNvSpPr txBox="1">
            <a:spLocks/>
          </p:cNvSpPr>
          <p:nvPr/>
        </p:nvSpPr>
        <p:spPr>
          <a:xfrm>
            <a:off x="1773367" y="2160266"/>
            <a:ext cx="8727411" cy="2744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80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Model Explanation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54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Classification -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466758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FB30F65-9E73-4BDA-8733-10254E8DBC35}"/>
              </a:ext>
            </a:extLst>
          </p:cNvPr>
          <p:cNvSpPr/>
          <p:nvPr/>
        </p:nvSpPr>
        <p:spPr>
          <a:xfrm>
            <a:off x="2054024" y="1170125"/>
            <a:ext cx="8144907" cy="443198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C68BF-A42E-45DD-8489-6F6799108A8A}"/>
              </a:ext>
            </a:extLst>
          </p:cNvPr>
          <p:cNvSpPr/>
          <p:nvPr/>
        </p:nvSpPr>
        <p:spPr>
          <a:xfrm rot="21071615">
            <a:off x="2157786" y="1213007"/>
            <a:ext cx="7876426" cy="4431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881B0-AE73-4674-874C-686F8986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942" y="2322313"/>
            <a:ext cx="8727411" cy="27444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Modeling</a:t>
            </a:r>
            <a:endParaRPr lang="en-US" sz="7200" dirty="0">
              <a:solidFill>
                <a:schemeClr val="accent1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0" indent="0" algn="ctr"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Implementation</a:t>
            </a:r>
            <a:endParaRPr lang="en-US" sz="7200" dirty="0">
              <a:solidFill>
                <a:schemeClr val="accent1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19DDEC-E7E7-4F52-A88E-93F8B9D4AAF6}"/>
              </a:ext>
            </a:extLst>
          </p:cNvPr>
          <p:cNvCxnSpPr>
            <a:cxnSpLocks/>
          </p:cNvCxnSpPr>
          <p:nvPr/>
        </p:nvCxnSpPr>
        <p:spPr>
          <a:xfrm>
            <a:off x="4729593" y="3490396"/>
            <a:ext cx="2946173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18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.discordapp.com/attachments/558959606777249796/573767346452430848/tree.png">
            <a:extLst>
              <a:ext uri="{FF2B5EF4-FFF2-40B4-BE49-F238E27FC236}">
                <a16:creationId xmlns:a16="http://schemas.microsoft.com/office/drawing/2014/main" id="{F3D99229-F290-447C-B87D-FB27EDEBD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979" y="-360038"/>
            <a:ext cx="8661645" cy="721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DF188C-CB4B-48B2-A149-2ACA312F0EF1}"/>
              </a:ext>
            </a:extLst>
          </p:cNvPr>
          <p:cNvSpPr/>
          <p:nvPr/>
        </p:nvSpPr>
        <p:spPr>
          <a:xfrm>
            <a:off x="3927919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latin typeface="Whitney"/>
              </a:rPr>
              <a:t>tree &lt;- </a:t>
            </a:r>
            <a:r>
              <a:rPr lang="en-US" sz="1800" dirty="0" err="1">
                <a:latin typeface="Whitney"/>
              </a:rPr>
              <a:t>rpart</a:t>
            </a:r>
            <a:r>
              <a:rPr lang="en-US" sz="1800" dirty="0">
                <a:latin typeface="Whitney"/>
              </a:rPr>
              <a:t>(Churn ~ ., data = </a:t>
            </a:r>
            <a:r>
              <a:rPr lang="en-US" sz="1800" dirty="0" err="1">
                <a:latin typeface="Whitney"/>
              </a:rPr>
              <a:t>telecom_training</a:t>
            </a:r>
            <a:r>
              <a:rPr lang="en-US" sz="1800" dirty="0">
                <a:latin typeface="Whitney"/>
              </a:rPr>
              <a:t>) </a:t>
            </a:r>
          </a:p>
          <a:p>
            <a:r>
              <a:rPr lang="en-US" sz="1800" dirty="0" err="1">
                <a:latin typeface="Whitney"/>
              </a:rPr>
              <a:t>rpart.plot</a:t>
            </a:r>
            <a:r>
              <a:rPr lang="en-US" sz="1800" dirty="0">
                <a:latin typeface="Whitney"/>
              </a:rPr>
              <a:t>(tree)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3837855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.discordapp.com/attachments/558959606777249796/573767637583003649/unknown.png">
            <a:extLst>
              <a:ext uri="{FF2B5EF4-FFF2-40B4-BE49-F238E27FC236}">
                <a16:creationId xmlns:a16="http://schemas.microsoft.com/office/drawing/2014/main" id="{9E803D27-FC49-40DB-B15A-B5D5DA7B1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5" y="2543640"/>
            <a:ext cx="4742993" cy="176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2" name="Straight Connector 72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F4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s://cdn.discordapp.com/attachments/558959606777249796/573767898389020672/Rplot59.png">
            <a:extLst>
              <a:ext uri="{FF2B5EF4-FFF2-40B4-BE49-F238E27FC236}">
                <a16:creationId xmlns:a16="http://schemas.microsoft.com/office/drawing/2014/main" id="{4F6EFE91-262F-45AA-AC33-4BF11F91C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3240" y="1186889"/>
            <a:ext cx="4728015" cy="44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86F659-FE23-46F0-B2E5-9C8A47A012B1}"/>
              </a:ext>
            </a:extLst>
          </p:cNvPr>
          <p:cNvSpPr/>
          <p:nvPr/>
        </p:nvSpPr>
        <p:spPr>
          <a:xfrm>
            <a:off x="2099636" y="566496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Whitney"/>
              </a:rPr>
              <a:t>tree$cptable</a:t>
            </a:r>
            <a:r>
              <a:rPr lang="en-US" dirty="0">
                <a:latin typeface="Whitney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0009EC-6FD8-4882-A62D-8939FA462097}"/>
              </a:ext>
            </a:extLst>
          </p:cNvPr>
          <p:cNvSpPr/>
          <p:nvPr/>
        </p:nvSpPr>
        <p:spPr>
          <a:xfrm>
            <a:off x="8195636" y="5727108"/>
            <a:ext cx="19164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Whitney"/>
              </a:rPr>
              <a:t>plotcp</a:t>
            </a:r>
            <a:r>
              <a:rPr lang="en-US" dirty="0">
                <a:latin typeface="Whitney"/>
              </a:rPr>
              <a:t>(tree)</a:t>
            </a:r>
            <a:endParaRPr lang="th-T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5BBFD6-70DC-4354-AB82-3FF40FBBE767}"/>
              </a:ext>
            </a:extLst>
          </p:cNvPr>
          <p:cNvSpPr/>
          <p:nvPr/>
        </p:nvSpPr>
        <p:spPr>
          <a:xfrm>
            <a:off x="8813144" y="3495864"/>
            <a:ext cx="1007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hitney"/>
              </a:rPr>
              <a:t>0.029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7730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cdn.discordapp.com/attachments/558959606777249796/573573339528953915/Rplot54.png">
            <a:extLst>
              <a:ext uri="{FF2B5EF4-FFF2-40B4-BE49-F238E27FC236}">
                <a16:creationId xmlns:a16="http://schemas.microsoft.com/office/drawing/2014/main" id="{5D8B9DC2-7BBD-459D-BB66-D728EC816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59" y="-304073"/>
            <a:ext cx="6805914" cy="645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EBA00B-B34B-4020-AFB2-FA843EE32EB7}"/>
              </a:ext>
            </a:extLst>
          </p:cNvPr>
          <p:cNvSpPr/>
          <p:nvPr/>
        </p:nvSpPr>
        <p:spPr>
          <a:xfrm>
            <a:off x="1687032" y="6022524"/>
            <a:ext cx="8817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Whitney"/>
              </a:rPr>
              <a:t>tree &lt;- </a:t>
            </a:r>
            <a:r>
              <a:rPr lang="en-US" sz="2000" dirty="0" err="1">
                <a:latin typeface="Whitney"/>
              </a:rPr>
              <a:t>rpart</a:t>
            </a:r>
            <a:r>
              <a:rPr lang="en-US" sz="2000" dirty="0">
                <a:latin typeface="Whitney"/>
              </a:rPr>
              <a:t>(Churn ~ ., data = </a:t>
            </a:r>
            <a:r>
              <a:rPr lang="en-US" sz="2000" dirty="0" err="1">
                <a:latin typeface="Whitney"/>
              </a:rPr>
              <a:t>telecom_training,control</a:t>
            </a:r>
            <a:r>
              <a:rPr lang="en-US" sz="2000" dirty="0">
                <a:latin typeface="Whitney"/>
              </a:rPr>
              <a:t> = </a:t>
            </a:r>
            <a:r>
              <a:rPr lang="en-US" sz="2000" dirty="0" err="1">
                <a:latin typeface="Whitney"/>
              </a:rPr>
              <a:t>rpart.control</a:t>
            </a:r>
            <a:r>
              <a:rPr lang="en-US" sz="2000" dirty="0">
                <a:latin typeface="Whitney"/>
              </a:rPr>
              <a:t>(cp= 0.029)) </a:t>
            </a:r>
            <a:r>
              <a:rPr lang="en-US" sz="2000" dirty="0" err="1">
                <a:latin typeface="Whitney"/>
              </a:rPr>
              <a:t>rpart.plot</a:t>
            </a:r>
            <a:r>
              <a:rPr lang="en-US" sz="2000" dirty="0">
                <a:latin typeface="Whitney"/>
              </a:rPr>
              <a:t>(tree)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59843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4B1F-226B-4371-AB0B-557B3E85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6C4C-FB08-42A4-960C-94D1603DD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7170" name="Picture 2" descr="https://cdn.discordapp.com/attachments/558959606777249796/573780183144988673/unknown.png">
            <a:extLst>
              <a:ext uri="{FF2B5EF4-FFF2-40B4-BE49-F238E27FC236}">
                <a16:creationId xmlns:a16="http://schemas.microsoft.com/office/drawing/2014/main" id="{AE988CC2-410B-487D-99A9-49A3D78C4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89" y="2122199"/>
            <a:ext cx="11626022" cy="261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44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FB30F65-9E73-4BDA-8733-10254E8DBC35}"/>
              </a:ext>
            </a:extLst>
          </p:cNvPr>
          <p:cNvSpPr/>
          <p:nvPr/>
        </p:nvSpPr>
        <p:spPr>
          <a:xfrm>
            <a:off x="2054024" y="1261565"/>
            <a:ext cx="8144907" cy="443198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C68BF-A42E-45DD-8489-6F6799108A8A}"/>
              </a:ext>
            </a:extLst>
          </p:cNvPr>
          <p:cNvSpPr/>
          <p:nvPr/>
        </p:nvSpPr>
        <p:spPr>
          <a:xfrm rot="21071615">
            <a:off x="2188412" y="1343076"/>
            <a:ext cx="7876426" cy="4431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881B0-AE73-4674-874C-686F8986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8493" y="3392977"/>
            <a:ext cx="8727411" cy="27444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chemeClr val="accent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Why people churn?</a:t>
            </a:r>
            <a:endParaRPr lang="th-TH" sz="9600" dirty="0">
              <a:solidFill>
                <a:schemeClr val="accent1">
                  <a:lumMod val="50000"/>
                </a:schemeClr>
              </a:solidFill>
              <a:latin typeface="Adobe Arabic" panose="02040503050201020203" pitchFamily="18" charset="-78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A1CC271-2FFD-4226-834A-3CD3FD83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070" y="1360346"/>
            <a:ext cx="3652538" cy="339915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Problem</a:t>
            </a:r>
            <a:endParaRPr lang="th-TH" dirty="0">
              <a:ln w="0"/>
              <a:solidFill>
                <a:schemeClr val="accent1">
                  <a:lumMod val="50000"/>
                </a:schemeClr>
              </a:solidFill>
              <a:latin typeface="Adobe Arabic" panose="02040503050201020203" pitchFamily="18" charset="-78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19DDEC-E7E7-4F52-A88E-93F8B9D4AAF6}"/>
              </a:ext>
            </a:extLst>
          </p:cNvPr>
          <p:cNvCxnSpPr>
            <a:cxnSpLocks/>
          </p:cNvCxnSpPr>
          <p:nvPr/>
        </p:nvCxnSpPr>
        <p:spPr>
          <a:xfrm>
            <a:off x="4729253" y="3347257"/>
            <a:ext cx="2946173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246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0C68BF-A42E-45DD-8489-6F6799108A8A}"/>
              </a:ext>
            </a:extLst>
          </p:cNvPr>
          <p:cNvSpPr/>
          <p:nvPr/>
        </p:nvSpPr>
        <p:spPr>
          <a:xfrm rot="21071615">
            <a:off x="2188412" y="1251636"/>
            <a:ext cx="7876426" cy="4431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B30F65-9E73-4BDA-8733-10254E8DBC35}"/>
              </a:ext>
            </a:extLst>
          </p:cNvPr>
          <p:cNvSpPr/>
          <p:nvPr/>
        </p:nvSpPr>
        <p:spPr>
          <a:xfrm>
            <a:off x="2349661" y="1204850"/>
            <a:ext cx="7523544" cy="443198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19DDEC-E7E7-4F52-A88E-93F8B9D4AAF6}"/>
              </a:ext>
            </a:extLst>
          </p:cNvPr>
          <p:cNvCxnSpPr>
            <a:cxnSpLocks/>
          </p:cNvCxnSpPr>
          <p:nvPr/>
        </p:nvCxnSpPr>
        <p:spPr>
          <a:xfrm>
            <a:off x="4676945" y="3764248"/>
            <a:ext cx="294617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9F6007-6B29-4977-8198-22D6B6443D64}"/>
              </a:ext>
            </a:extLst>
          </p:cNvPr>
          <p:cNvSpPr txBox="1">
            <a:spLocks/>
          </p:cNvSpPr>
          <p:nvPr/>
        </p:nvSpPr>
        <p:spPr>
          <a:xfrm>
            <a:off x="1720719" y="2526715"/>
            <a:ext cx="8727411" cy="2744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88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Evaluation</a:t>
            </a:r>
            <a:endParaRPr lang="en-US" sz="6000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01974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cdn.discordapp.com/attachments/558959606777249796/573572879912927235/unknown.png">
            <a:extLst>
              <a:ext uri="{FF2B5EF4-FFF2-40B4-BE49-F238E27FC236}">
                <a16:creationId xmlns:a16="http://schemas.microsoft.com/office/drawing/2014/main" id="{8BFF31C7-39C3-4319-8B93-42B01995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63" y="10633"/>
            <a:ext cx="6383273" cy="67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794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FB30F65-9E73-4BDA-8733-10254E8DBC35}"/>
              </a:ext>
            </a:extLst>
          </p:cNvPr>
          <p:cNvSpPr/>
          <p:nvPr/>
        </p:nvSpPr>
        <p:spPr>
          <a:xfrm>
            <a:off x="2054024" y="1170125"/>
            <a:ext cx="8144907" cy="443198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50C68BF-A42E-45DD-8489-6F6799108A8A}"/>
              </a:ext>
            </a:extLst>
          </p:cNvPr>
          <p:cNvSpPr/>
          <p:nvPr/>
        </p:nvSpPr>
        <p:spPr>
          <a:xfrm rot="21071615">
            <a:off x="2211994" y="1264066"/>
            <a:ext cx="7741412" cy="44319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881B0-AE73-4674-874C-686F8986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942" y="2299163"/>
            <a:ext cx="8727411" cy="27444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Discussion And</a:t>
            </a:r>
          </a:p>
          <a:p>
            <a:pPr marL="0" indent="0" algn="ctr">
              <a:buNone/>
            </a:pPr>
            <a:r>
              <a:rPr lang="en-US" sz="9600" dirty="0">
                <a:solidFill>
                  <a:schemeClr val="accent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Conclusion</a:t>
            </a:r>
            <a:endParaRPr lang="en-US" sz="8800" dirty="0">
              <a:solidFill>
                <a:schemeClr val="accent1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19DDEC-E7E7-4F52-A88E-93F8B9D4AAF6}"/>
              </a:ext>
            </a:extLst>
          </p:cNvPr>
          <p:cNvCxnSpPr>
            <a:cxnSpLocks/>
          </p:cNvCxnSpPr>
          <p:nvPr/>
        </p:nvCxnSpPr>
        <p:spPr>
          <a:xfrm>
            <a:off x="4729593" y="3490396"/>
            <a:ext cx="2946173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87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446C-80EC-49B8-AE46-63A855D9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56AA7-6A8A-453E-8208-43B1A3C6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22" descr="https://cdn.discordapp.com/attachments/558959606777249796/573565248330530851/Rplot35.png">
            <a:extLst>
              <a:ext uri="{FF2B5EF4-FFF2-40B4-BE49-F238E27FC236}">
                <a16:creationId xmlns:a16="http://schemas.microsoft.com/office/drawing/2014/main" id="{1375915A-F99B-476F-B398-B32393966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57" y="1275974"/>
            <a:ext cx="4165439" cy="395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dn.discordapp.com/attachments/558959606777249796/573759781337038850/Rplot57.png">
            <a:extLst>
              <a:ext uri="{FF2B5EF4-FFF2-40B4-BE49-F238E27FC236}">
                <a16:creationId xmlns:a16="http://schemas.microsoft.com/office/drawing/2014/main" id="{53F8927C-956F-42CE-96D1-44623820B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222" y="1275971"/>
            <a:ext cx="4165440" cy="395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cdn.discordapp.com/attachments/558959606777249796/573559148357222483/Rplot21.png">
            <a:extLst>
              <a:ext uri="{FF2B5EF4-FFF2-40B4-BE49-F238E27FC236}">
                <a16:creationId xmlns:a16="http://schemas.microsoft.com/office/drawing/2014/main" id="{56AC2D0C-F1BF-4204-BFD9-F3F7E14D7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559" y="1275970"/>
            <a:ext cx="4165441" cy="395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9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4EDE84-F7EB-4C18-AD4E-14971BF930A2}"/>
              </a:ext>
            </a:extLst>
          </p:cNvPr>
          <p:cNvSpPr/>
          <p:nvPr/>
        </p:nvSpPr>
        <p:spPr>
          <a:xfrm rot="21385610">
            <a:off x="992622" y="1014078"/>
            <a:ext cx="10670166" cy="4829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48C0E-F0BA-4987-9989-6FA3E58F39E4}"/>
              </a:ext>
            </a:extLst>
          </p:cNvPr>
          <p:cNvSpPr/>
          <p:nvPr/>
        </p:nvSpPr>
        <p:spPr>
          <a:xfrm rot="447715">
            <a:off x="1123908" y="769981"/>
            <a:ext cx="10383134" cy="54819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4721F-6038-4378-B321-C9473113A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405" y="3211036"/>
            <a:ext cx="9159240" cy="2813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1.Analyse the reason why customer churn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2.Predict customer churn</a:t>
            </a:r>
            <a:endParaRPr lang="th-TH" sz="5400" dirty="0">
              <a:solidFill>
                <a:schemeClr val="bg1"/>
              </a:solidFill>
              <a:latin typeface="Adobe Arabic" panose="02040503050201020203" pitchFamily="18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31665-25D0-4F6C-AECC-BAD2E0E69FA3}"/>
              </a:ext>
            </a:extLst>
          </p:cNvPr>
          <p:cNvSpPr txBox="1"/>
          <p:nvPr/>
        </p:nvSpPr>
        <p:spPr>
          <a:xfrm>
            <a:off x="3870960" y="1575039"/>
            <a:ext cx="445008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40000" lnSpcReduction="20000"/>
          </a:bodyPr>
          <a:lstStyle/>
          <a:p>
            <a:pPr algn="ctr"/>
            <a:r>
              <a:rPr lang="en-US" sz="138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Analytic objective</a:t>
            </a:r>
            <a:endParaRPr lang="th-TH" sz="13800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BCF1B8-4C39-4680-86C0-D8683F87D566}"/>
              </a:ext>
            </a:extLst>
          </p:cNvPr>
          <p:cNvCxnSpPr/>
          <p:nvPr/>
        </p:nvCxnSpPr>
        <p:spPr>
          <a:xfrm>
            <a:off x="3977640" y="2682240"/>
            <a:ext cx="4236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53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5C0E1D-46F3-4122-90FC-30692662EFCF}"/>
              </a:ext>
            </a:extLst>
          </p:cNvPr>
          <p:cNvSpPr/>
          <p:nvPr/>
        </p:nvSpPr>
        <p:spPr>
          <a:xfrm>
            <a:off x="0" y="149365"/>
            <a:ext cx="990600" cy="1191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73756-7AF8-4F03-A596-630CCC8C4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560" y="155588"/>
            <a:ext cx="3875397" cy="119445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Data Description</a:t>
            </a:r>
            <a:endParaRPr lang="th-TH" sz="6000" dirty="0">
              <a:solidFill>
                <a:schemeClr val="bg1"/>
              </a:solidFill>
              <a:latin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76EF-99F3-4F13-85F4-9E6120CAD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801017"/>
            <a:ext cx="10515600" cy="4953000"/>
          </a:xfrm>
        </p:spPr>
        <p:txBody>
          <a:bodyPr numCol="1"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State </a:t>
            </a:r>
            <a:r>
              <a:rPr lang="th-TH" dirty="0">
                <a:solidFill>
                  <a:schemeClr val="bg1"/>
                </a:solidFill>
                <a:latin typeface="Adobe Arabic" panose="02040503050201020203" pitchFamily="18" charset="-78"/>
              </a:rPr>
              <a:t>					รัฐ</a:t>
            </a:r>
            <a:endParaRPr lang="en-US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US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Account length </a:t>
            </a:r>
            <a:r>
              <a:rPr lang="th-TH" dirty="0">
                <a:solidFill>
                  <a:schemeClr val="bg1"/>
                </a:solidFill>
                <a:latin typeface="Adobe Arabic" panose="02040503050201020203" pitchFamily="18" charset="-78"/>
              </a:rPr>
              <a:t>			ระยะเวลาที่อยู่กับค่ายโทรศัพท์</a:t>
            </a:r>
            <a:endParaRPr lang="en-US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US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Area code				</a:t>
            </a:r>
            <a:r>
              <a:rPr lang="th-TH" dirty="0">
                <a:solidFill>
                  <a:schemeClr val="bg1"/>
                </a:solidFill>
                <a:latin typeface="Adobe Arabic" panose="02040503050201020203" pitchFamily="18" charset="-78"/>
              </a:rPr>
              <a:t>โค้ดรัฐ</a:t>
            </a:r>
            <a:endParaRPr lang="en-US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US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International plan </a:t>
            </a:r>
            <a:r>
              <a:rPr lang="th-TH" dirty="0">
                <a:solidFill>
                  <a:schemeClr val="bg1"/>
                </a:solidFill>
                <a:latin typeface="Adobe Arabic" panose="02040503050201020203" pitchFamily="18" charset="-78"/>
              </a:rPr>
              <a:t>			มีการใช้บริการโทรต่างประเทศไหม</a:t>
            </a:r>
            <a:endParaRPr lang="en-US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US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Voice mail plan 			</a:t>
            </a:r>
            <a:r>
              <a:rPr lang="th-TH" dirty="0">
                <a:solidFill>
                  <a:schemeClr val="bg1"/>
                </a:solidFill>
                <a:latin typeface="Adobe Arabic" panose="02040503050201020203" pitchFamily="18" charset="-78"/>
              </a:rPr>
              <a:t>มีการใช้บริการ</a:t>
            </a:r>
            <a:r>
              <a:rPr lang="en-US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voice mail</a:t>
            </a:r>
            <a:r>
              <a:rPr lang="th-TH" dirty="0">
                <a:solidFill>
                  <a:schemeClr val="bg1"/>
                </a:solidFill>
                <a:latin typeface="Adobe Arabic" panose="02040503050201020203" pitchFamily="18" charset="-78"/>
              </a:rPr>
              <a:t> ไหม</a:t>
            </a:r>
            <a:endParaRPr lang="en-US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US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Number vmail messages 		</a:t>
            </a:r>
            <a:r>
              <a:rPr lang="th-TH" dirty="0">
                <a:solidFill>
                  <a:schemeClr val="bg1"/>
                </a:solidFill>
                <a:latin typeface="Adobe Arabic" panose="02040503050201020203" pitchFamily="18" charset="-78"/>
              </a:rPr>
              <a:t>จำนวนการใช้</a:t>
            </a:r>
            <a:r>
              <a:rPr lang="en-US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voice mail</a:t>
            </a:r>
          </a:p>
          <a:p>
            <a:r>
              <a:rPr lang="en-US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Total day minutes 			</a:t>
            </a:r>
            <a:r>
              <a:rPr lang="th-TH" dirty="0">
                <a:solidFill>
                  <a:schemeClr val="bg1"/>
                </a:solidFill>
                <a:latin typeface="Adobe Arabic" panose="02040503050201020203" pitchFamily="18" charset="-78"/>
              </a:rPr>
              <a:t>ระยะเวลาการโทรในช่วงเช้า(นาที)</a:t>
            </a:r>
            <a:endParaRPr lang="en-US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US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Total day calls 				</a:t>
            </a:r>
            <a:r>
              <a:rPr lang="th-TH" dirty="0">
                <a:solidFill>
                  <a:schemeClr val="bg1"/>
                </a:solidFill>
                <a:latin typeface="Adobe Arabic" panose="02040503050201020203" pitchFamily="18" charset="-78"/>
              </a:rPr>
              <a:t>จำนวนการโทรออกในช่วงเช้า(ครั้ง)</a:t>
            </a:r>
            <a:endParaRPr lang="en-US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US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Total day charge			</a:t>
            </a:r>
            <a:r>
              <a:rPr lang="th-TH" dirty="0">
                <a:solidFill>
                  <a:schemeClr val="bg1"/>
                </a:solidFill>
                <a:latin typeface="Adobe Arabic" panose="02040503050201020203" pitchFamily="18" charset="-78"/>
              </a:rPr>
              <a:t>ค่าบริการของการโทรในช่วงเช้า</a:t>
            </a:r>
            <a:endParaRPr lang="en-US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US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Total eve minutes  			</a:t>
            </a:r>
            <a:r>
              <a:rPr lang="th-TH" dirty="0">
                <a:solidFill>
                  <a:schemeClr val="bg1"/>
                </a:solidFill>
                <a:latin typeface="Adobe Arabic" panose="02040503050201020203" pitchFamily="18" charset="-78"/>
              </a:rPr>
              <a:t>ระยะเวลาการโทรในช่วงเย็น(นาที)</a:t>
            </a:r>
            <a:endParaRPr lang="en-US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351EC5-9652-4044-977B-831DE03827F7}"/>
              </a:ext>
            </a:extLst>
          </p:cNvPr>
          <p:cNvCxnSpPr>
            <a:cxnSpLocks/>
          </p:cNvCxnSpPr>
          <p:nvPr/>
        </p:nvCxnSpPr>
        <p:spPr>
          <a:xfrm>
            <a:off x="2324100" y="1350041"/>
            <a:ext cx="7543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14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710A-B4F5-4960-B813-0D6A702ED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440"/>
            <a:ext cx="10515600" cy="499871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entaur" panose="02030504050205020304" pitchFamily="18" charset="0"/>
              </a:rPr>
              <a:t>Total eve calls 				</a:t>
            </a:r>
            <a:r>
              <a:rPr lang="th-TH" sz="2400" dirty="0">
                <a:solidFill>
                  <a:schemeClr val="bg1"/>
                </a:solidFill>
                <a:latin typeface="Centaur" panose="02030504050205020304" pitchFamily="18" charset="0"/>
              </a:rPr>
              <a:t>จำนวนการโทรออกในช่วงเย็น(ครั้ง)</a:t>
            </a:r>
            <a:endParaRPr lang="en-US" sz="2400" dirty="0">
              <a:solidFill>
                <a:schemeClr val="bg1"/>
              </a:solidFill>
              <a:latin typeface="Centaur" panose="020305040502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entaur" panose="02030504050205020304" pitchFamily="18" charset="0"/>
              </a:rPr>
              <a:t>Total eve charge 				</a:t>
            </a:r>
            <a:r>
              <a:rPr lang="th-TH" sz="2400" dirty="0">
                <a:solidFill>
                  <a:schemeClr val="bg1"/>
                </a:solidFill>
                <a:latin typeface="Centaur" panose="02030504050205020304" pitchFamily="18" charset="0"/>
              </a:rPr>
              <a:t>ค่าใช้จ่ายของการโทรในช่วงเย็น</a:t>
            </a:r>
            <a:endParaRPr lang="en-US" sz="2400" dirty="0">
              <a:solidFill>
                <a:schemeClr val="bg1"/>
              </a:solidFill>
              <a:latin typeface="Centaur" panose="020305040502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entaur" panose="02030504050205020304" pitchFamily="18" charset="0"/>
              </a:rPr>
              <a:t>Total night minutes 				</a:t>
            </a:r>
            <a:r>
              <a:rPr lang="th-TH" sz="2400" dirty="0">
                <a:solidFill>
                  <a:schemeClr val="bg1"/>
                </a:solidFill>
                <a:latin typeface="Centaur" panose="02030504050205020304" pitchFamily="18" charset="0"/>
              </a:rPr>
              <a:t>ระยะเวลาการโทรในช่วงค่ำ(นาที)</a:t>
            </a:r>
            <a:endParaRPr lang="en-US" sz="2400" dirty="0">
              <a:solidFill>
                <a:schemeClr val="bg1"/>
              </a:solidFill>
              <a:latin typeface="Centaur" panose="020305040502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entaur" panose="02030504050205020304" pitchFamily="18" charset="0"/>
              </a:rPr>
              <a:t>Total night calls 				</a:t>
            </a:r>
            <a:r>
              <a:rPr lang="th-TH" sz="2400" dirty="0">
                <a:solidFill>
                  <a:schemeClr val="bg1"/>
                </a:solidFill>
                <a:latin typeface="Centaur" panose="02030504050205020304" pitchFamily="18" charset="0"/>
              </a:rPr>
              <a:t>จำนวนการโทรออกในช่วงค่ำ(ครั้ง)</a:t>
            </a:r>
            <a:endParaRPr lang="en-US" sz="2400" dirty="0">
              <a:solidFill>
                <a:schemeClr val="bg1"/>
              </a:solidFill>
              <a:latin typeface="Centaur" panose="020305040502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entaur" panose="02030504050205020304" pitchFamily="18" charset="0"/>
              </a:rPr>
              <a:t>Total night charge 				</a:t>
            </a:r>
            <a:r>
              <a:rPr lang="th-TH" sz="2400" dirty="0">
                <a:solidFill>
                  <a:schemeClr val="bg1"/>
                </a:solidFill>
                <a:latin typeface="Centaur" panose="02030504050205020304" pitchFamily="18" charset="0"/>
              </a:rPr>
              <a:t>ค่าบริการของการโทรในช่วงค่ำ</a:t>
            </a:r>
            <a:endParaRPr lang="en-US" sz="2400" dirty="0">
              <a:solidFill>
                <a:schemeClr val="bg1"/>
              </a:solidFill>
              <a:latin typeface="Centaur" panose="020305040502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entaur" panose="02030504050205020304" pitchFamily="18" charset="0"/>
              </a:rPr>
              <a:t>Total </a:t>
            </a:r>
            <a:r>
              <a:rPr lang="en-US" sz="2400" dirty="0" err="1">
                <a:solidFill>
                  <a:schemeClr val="bg1"/>
                </a:solidFill>
                <a:latin typeface="Centaur" panose="02030504050205020304" pitchFamily="18" charset="0"/>
              </a:rPr>
              <a:t>intl</a:t>
            </a:r>
            <a:r>
              <a:rPr lang="en-US" sz="2400" dirty="0">
                <a:solidFill>
                  <a:schemeClr val="bg1"/>
                </a:solidFill>
                <a:latin typeface="Centaur" panose="02030504050205020304" pitchFamily="18" charset="0"/>
              </a:rPr>
              <a:t> minutes				</a:t>
            </a:r>
            <a:r>
              <a:rPr lang="th-TH" sz="2400" dirty="0">
                <a:solidFill>
                  <a:schemeClr val="bg1"/>
                </a:solidFill>
                <a:latin typeface="Centaur" panose="02030504050205020304" pitchFamily="18" charset="0"/>
              </a:rPr>
              <a:t>ระยะเวลาการโทรต่างประเทศ(นาที)</a:t>
            </a:r>
            <a:endParaRPr lang="en-US" sz="2400" dirty="0">
              <a:solidFill>
                <a:schemeClr val="bg1"/>
              </a:solidFill>
              <a:latin typeface="Centaur" panose="020305040502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entaur" panose="02030504050205020304" pitchFamily="18" charset="0"/>
              </a:rPr>
              <a:t> Total </a:t>
            </a:r>
            <a:r>
              <a:rPr lang="en-US" sz="2400" dirty="0" err="1">
                <a:solidFill>
                  <a:schemeClr val="bg1"/>
                </a:solidFill>
                <a:latin typeface="Centaur" panose="02030504050205020304" pitchFamily="18" charset="0"/>
              </a:rPr>
              <a:t>intl</a:t>
            </a:r>
            <a:r>
              <a:rPr lang="en-US" sz="2400" dirty="0">
                <a:solidFill>
                  <a:schemeClr val="bg1"/>
                </a:solidFill>
                <a:latin typeface="Centaur" panose="02030504050205020304" pitchFamily="18" charset="0"/>
              </a:rPr>
              <a:t> calls 				</a:t>
            </a:r>
            <a:r>
              <a:rPr lang="th-TH" sz="2400" dirty="0">
                <a:solidFill>
                  <a:schemeClr val="bg1"/>
                </a:solidFill>
                <a:latin typeface="Centaur" panose="02030504050205020304" pitchFamily="18" charset="0"/>
              </a:rPr>
              <a:t>จำนวนการโทรออกต่างประเทศ(ครั้ง)</a:t>
            </a:r>
            <a:endParaRPr lang="en-US" sz="2400" dirty="0">
              <a:solidFill>
                <a:schemeClr val="bg1"/>
              </a:solidFill>
              <a:latin typeface="Centaur" panose="020305040502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entaur" panose="02030504050205020304" pitchFamily="18" charset="0"/>
              </a:rPr>
              <a:t>Total </a:t>
            </a:r>
            <a:r>
              <a:rPr lang="en-US" sz="2400" dirty="0" err="1">
                <a:solidFill>
                  <a:schemeClr val="bg1"/>
                </a:solidFill>
                <a:latin typeface="Centaur" panose="02030504050205020304" pitchFamily="18" charset="0"/>
              </a:rPr>
              <a:t>intl</a:t>
            </a:r>
            <a:r>
              <a:rPr lang="en-US" sz="2400" dirty="0">
                <a:solidFill>
                  <a:schemeClr val="bg1"/>
                </a:solidFill>
                <a:latin typeface="Centaur" panose="02030504050205020304" pitchFamily="18" charset="0"/>
              </a:rPr>
              <a:t> charge 				</a:t>
            </a:r>
            <a:r>
              <a:rPr lang="th-TH" sz="2400" dirty="0">
                <a:solidFill>
                  <a:schemeClr val="bg1"/>
                </a:solidFill>
                <a:latin typeface="Centaur" panose="02030504050205020304" pitchFamily="18" charset="0"/>
              </a:rPr>
              <a:t>ค่าบริการของการโทรในต่างประเทศ</a:t>
            </a:r>
            <a:endParaRPr lang="en-US" sz="2400" dirty="0">
              <a:solidFill>
                <a:schemeClr val="bg1"/>
              </a:solidFill>
              <a:latin typeface="Centaur" panose="020305040502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entaur" panose="02030504050205020304" pitchFamily="18" charset="0"/>
              </a:rPr>
              <a:t>Customer service calls 			</a:t>
            </a:r>
            <a:r>
              <a:rPr lang="th-TH" sz="2400" dirty="0">
                <a:solidFill>
                  <a:schemeClr val="bg1"/>
                </a:solidFill>
                <a:latin typeface="Centaur" panose="02030504050205020304" pitchFamily="18" charset="0"/>
              </a:rPr>
              <a:t>	จำนวนครั้งในการโทรหา</a:t>
            </a:r>
            <a:r>
              <a:rPr lang="en-US" sz="2400" dirty="0">
                <a:solidFill>
                  <a:schemeClr val="bg1"/>
                </a:solidFill>
                <a:latin typeface="Centaur" panose="02030504050205020304" pitchFamily="18" charset="0"/>
              </a:rPr>
              <a:t> Customer service</a:t>
            </a:r>
          </a:p>
          <a:p>
            <a:r>
              <a:rPr lang="en-US" sz="2400" dirty="0">
                <a:solidFill>
                  <a:schemeClr val="bg1"/>
                </a:solidFill>
                <a:latin typeface="Centaur" panose="02030504050205020304" pitchFamily="18" charset="0"/>
              </a:rPr>
              <a:t>Churn					</a:t>
            </a:r>
            <a:r>
              <a:rPr lang="th-TH" sz="2400" dirty="0">
                <a:solidFill>
                  <a:schemeClr val="bg1"/>
                </a:solidFill>
                <a:latin typeface="Centaur" panose="02030504050205020304" pitchFamily="18" charset="0"/>
              </a:rPr>
              <a:t>สถานะการ</a:t>
            </a:r>
            <a:r>
              <a:rPr lang="en-US" sz="2400" dirty="0">
                <a:solidFill>
                  <a:schemeClr val="bg1"/>
                </a:solidFill>
                <a:latin typeface="Centaur" panose="02030504050205020304" pitchFamily="18" charset="0"/>
              </a:rPr>
              <a:t> churn</a:t>
            </a:r>
            <a:endParaRPr lang="th-TH" sz="2400" dirty="0">
              <a:solidFill>
                <a:schemeClr val="bg1"/>
              </a:solidFill>
              <a:latin typeface="Centaur" panose="020305040502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8B603-CA31-452B-8276-CA4366E77156}"/>
              </a:ext>
            </a:extLst>
          </p:cNvPr>
          <p:cNvSpPr/>
          <p:nvPr/>
        </p:nvSpPr>
        <p:spPr>
          <a:xfrm>
            <a:off x="0" y="149365"/>
            <a:ext cx="990600" cy="1191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AB6D42-4E14-4142-80B1-7B8626E4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560" y="155588"/>
            <a:ext cx="3875397" cy="119445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Data Description</a:t>
            </a:r>
            <a:endParaRPr lang="th-TH" sz="6000" dirty="0">
              <a:solidFill>
                <a:schemeClr val="bg1"/>
              </a:solidFill>
              <a:latin typeface="Adobe Arabic" panose="02040503050201020203" pitchFamily="18" charset="-7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9A031F-5CC7-402A-A4B9-0B8108CA93B2}"/>
              </a:ext>
            </a:extLst>
          </p:cNvPr>
          <p:cNvCxnSpPr>
            <a:cxnSpLocks/>
          </p:cNvCxnSpPr>
          <p:nvPr/>
        </p:nvCxnSpPr>
        <p:spPr>
          <a:xfrm>
            <a:off x="2324100" y="1350041"/>
            <a:ext cx="7543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6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ECED-45E1-4EA9-A698-B45503A1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54" y="151328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Data preparation</a:t>
            </a:r>
            <a:endParaRPr lang="th-TH" sz="5400" dirty="0">
              <a:solidFill>
                <a:schemeClr val="bg1"/>
              </a:solidFill>
              <a:latin typeface="Adobe Arabic" panose="02040503050201020203" pitchFamily="18" charset="-78"/>
            </a:endParaRPr>
          </a:p>
        </p:txBody>
      </p:sp>
      <p:pic>
        <p:nvPicPr>
          <p:cNvPr id="4098" name="Picture 2" descr="https://cdn.discordapp.com/attachments/558959606777249796/573533389202653195/Screen_Shot_2562-05-02_at_22.36.39.png">
            <a:extLst>
              <a:ext uri="{FF2B5EF4-FFF2-40B4-BE49-F238E27FC236}">
                <a16:creationId xmlns:a16="http://schemas.microsoft.com/office/drawing/2014/main" id="{B81D79AC-08BD-4E81-94C3-9BEC5873C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8" y="1662979"/>
            <a:ext cx="3428698" cy="244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cdn.discordapp.com/attachments/558959606777249796/573534576593600550/Screen_Shot_2562-05-02_at_22.41.07.png">
            <a:extLst>
              <a:ext uri="{FF2B5EF4-FFF2-40B4-BE49-F238E27FC236}">
                <a16:creationId xmlns:a16="http://schemas.microsoft.com/office/drawing/2014/main" id="{7589D371-9909-42EC-81F5-79D02E835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8" y="4696691"/>
            <a:ext cx="7467868" cy="184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cdn.discordapp.com/attachments/558959606777249796/573780044120588308/unknown.png">
            <a:extLst>
              <a:ext uri="{FF2B5EF4-FFF2-40B4-BE49-F238E27FC236}">
                <a16:creationId xmlns:a16="http://schemas.microsoft.com/office/drawing/2014/main" id="{ACFA9325-3B51-406F-A2F7-E43A4EE85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412" y="319103"/>
            <a:ext cx="7773588" cy="431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74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FB30F65-9E73-4BDA-8733-10254E8DBC35}"/>
              </a:ext>
            </a:extLst>
          </p:cNvPr>
          <p:cNvSpPr/>
          <p:nvPr/>
        </p:nvSpPr>
        <p:spPr>
          <a:xfrm>
            <a:off x="2054024" y="1170125"/>
            <a:ext cx="8144907" cy="443198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C68BF-A42E-45DD-8489-6F6799108A8A}"/>
              </a:ext>
            </a:extLst>
          </p:cNvPr>
          <p:cNvSpPr/>
          <p:nvPr/>
        </p:nvSpPr>
        <p:spPr>
          <a:xfrm rot="21071615">
            <a:off x="2188412" y="1251636"/>
            <a:ext cx="7876426" cy="4431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881B0-AE73-4674-874C-686F8986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367" y="2171844"/>
            <a:ext cx="8727411" cy="27444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Data Exploration and </a:t>
            </a:r>
          </a:p>
          <a:p>
            <a:pPr marL="0" indent="0" algn="ctr">
              <a:buNone/>
            </a:pPr>
            <a:r>
              <a:rPr lang="en-US" sz="9600" dirty="0">
                <a:solidFill>
                  <a:schemeClr val="accent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Data Visualization</a:t>
            </a:r>
            <a:endParaRPr lang="th-TH" sz="9600" dirty="0">
              <a:solidFill>
                <a:schemeClr val="accent1">
                  <a:lumMod val="50000"/>
                </a:schemeClr>
              </a:solidFill>
              <a:latin typeface="Adobe Arabic" panose="02040503050201020203" pitchFamily="18" charset="-78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19DDEC-E7E7-4F52-A88E-93F8B9D4AAF6}"/>
              </a:ext>
            </a:extLst>
          </p:cNvPr>
          <p:cNvCxnSpPr>
            <a:cxnSpLocks/>
          </p:cNvCxnSpPr>
          <p:nvPr/>
        </p:nvCxnSpPr>
        <p:spPr>
          <a:xfrm>
            <a:off x="4729593" y="3316777"/>
            <a:ext cx="2946173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15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https://cdn.discordapp.com/attachments/558959606777249796/573565043640369153/Rplot36.png">
            <a:extLst>
              <a:ext uri="{FF2B5EF4-FFF2-40B4-BE49-F238E27FC236}">
                <a16:creationId xmlns:a16="http://schemas.microsoft.com/office/drawing/2014/main" id="{86C3EB95-B3C2-433E-8D96-96F452405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0086" y="1573886"/>
            <a:ext cx="3517119" cy="333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2" descr="https://cdn.discordapp.com/attachments/558959606777249796/573565248330530851/Rplot35.png">
            <a:extLst>
              <a:ext uri="{FF2B5EF4-FFF2-40B4-BE49-F238E27FC236}">
                <a16:creationId xmlns:a16="http://schemas.microsoft.com/office/drawing/2014/main" id="{293DDFD0-4F16-4E8D-B90F-3AA13F94C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258" y="1573886"/>
            <a:ext cx="3537345" cy="335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8" descr="https://cdn.discordapp.com/attachments/558959606777249796/573565044936146945/Rplot37.png">
            <a:extLst>
              <a:ext uri="{FF2B5EF4-FFF2-40B4-BE49-F238E27FC236}">
                <a16:creationId xmlns:a16="http://schemas.microsoft.com/office/drawing/2014/main" id="{60740CBC-D497-41F5-9F52-FC93315F0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9120" y="1593071"/>
            <a:ext cx="3517120" cy="333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AA8B2F-5853-4F88-84A9-0F5D71CD7D5A}"/>
              </a:ext>
            </a:extLst>
          </p:cNvPr>
          <p:cNvSpPr txBox="1"/>
          <p:nvPr/>
        </p:nvSpPr>
        <p:spPr>
          <a:xfrm>
            <a:off x="1336876" y="5107531"/>
            <a:ext cx="9518248" cy="174912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data %&gt;% </a:t>
            </a:r>
            <a:r>
              <a:rPr lang="en-US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ggplot</a:t>
            </a:r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(</a:t>
            </a:r>
            <a:r>
              <a:rPr lang="en-US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aes</a:t>
            </a:r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(x=</a:t>
            </a:r>
            <a:r>
              <a:rPr lang="en-US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Churn,y</a:t>
            </a:r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=</a:t>
            </a:r>
            <a:r>
              <a:rPr lang="en-US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Total.day.minutes,fill</a:t>
            </a:r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 = Churn))+</a:t>
            </a:r>
            <a:r>
              <a:rPr lang="en-US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geom_boxplot</a:t>
            </a:r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() </a:t>
            </a:r>
          </a:p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data %&gt;% </a:t>
            </a:r>
            <a:r>
              <a:rPr lang="en-US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ggplot</a:t>
            </a:r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(</a:t>
            </a:r>
            <a:r>
              <a:rPr lang="en-US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aes</a:t>
            </a:r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(x=</a:t>
            </a:r>
            <a:r>
              <a:rPr lang="en-US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Churn,y</a:t>
            </a:r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=</a:t>
            </a:r>
            <a:r>
              <a:rPr lang="en-US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Total.day.calls,fill</a:t>
            </a:r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 = Churn))+</a:t>
            </a:r>
            <a:r>
              <a:rPr lang="en-US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geom_boxplot</a:t>
            </a:r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() </a:t>
            </a:r>
          </a:p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data %&gt;% </a:t>
            </a:r>
            <a:r>
              <a:rPr lang="en-US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ggplot</a:t>
            </a:r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(</a:t>
            </a:r>
            <a:r>
              <a:rPr lang="en-US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aes</a:t>
            </a:r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(x=</a:t>
            </a:r>
            <a:r>
              <a:rPr lang="en-US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Churn,y</a:t>
            </a:r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=</a:t>
            </a:r>
            <a:r>
              <a:rPr lang="en-US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Total.day.charge,fill</a:t>
            </a:r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 = Churn))+</a:t>
            </a:r>
            <a:r>
              <a:rPr lang="en-US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geom_boxplot</a:t>
            </a:r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()</a:t>
            </a:r>
            <a:endParaRPr lang="th-TH" sz="15400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8732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cdn.discordapp.com/attachments/558959606777249796/573565259823054861/Rplot39.png">
            <a:extLst>
              <a:ext uri="{FF2B5EF4-FFF2-40B4-BE49-F238E27FC236}">
                <a16:creationId xmlns:a16="http://schemas.microsoft.com/office/drawing/2014/main" id="{BA746898-2139-498D-82B1-96C944D1B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7029" y="1703646"/>
            <a:ext cx="3517119" cy="333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https://cdn.discordapp.com/attachments/558959606777249796/573565257101082624/Rplot38.png">
            <a:extLst>
              <a:ext uri="{FF2B5EF4-FFF2-40B4-BE49-F238E27FC236}">
                <a16:creationId xmlns:a16="http://schemas.microsoft.com/office/drawing/2014/main" id="{717C1884-9E60-450F-A327-E25F9CF13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281" y="1703646"/>
            <a:ext cx="3537345" cy="335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https://cdn.discordapp.com/attachments/558959606777249796/573565263056732160/Rplot40.png">
            <a:extLst>
              <a:ext uri="{FF2B5EF4-FFF2-40B4-BE49-F238E27FC236}">
                <a16:creationId xmlns:a16="http://schemas.microsoft.com/office/drawing/2014/main" id="{859F1E68-FC1E-4E0C-98F1-8C1F98C94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5576" y="1703645"/>
            <a:ext cx="3517120" cy="333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375C8E-D3D4-4B9C-B232-23C914ADC10B}"/>
              </a:ext>
            </a:extLst>
          </p:cNvPr>
          <p:cNvSpPr/>
          <p:nvPr/>
        </p:nvSpPr>
        <p:spPr>
          <a:xfrm>
            <a:off x="1524000" y="5331676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data %&gt;% 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ggplot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aes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(x=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Churn,y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=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Total.eve.minutes,fill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 = Churn))+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geom_boxplot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() </a:t>
            </a:r>
          </a:p>
          <a:p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data %&gt;% 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ggplot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aes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(x=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Churn,y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=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Total.eve.calls,fill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 = Churn))+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geom_boxplot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() </a:t>
            </a:r>
          </a:p>
          <a:p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data %&gt;% 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ggplot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aes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(x=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Churn,y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=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Total.eve.charge,fill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 = Churn))+</a:t>
            </a:r>
            <a:r>
              <a:rPr lang="en-US" b="0" i="0" dirty="0" err="1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geom_boxplot</a:t>
            </a:r>
            <a:r>
              <a:rPr lang="en-US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()</a:t>
            </a:r>
            <a:endParaRPr lang="th-TH" dirty="0">
              <a:latin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5035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 fontScale="32500" lnSpcReduction="20000"/>
      </a:bodyPr>
      <a:lstStyle>
        <a:defPPr algn="l">
          <a:defRPr sz="13800" smtClean="0">
            <a:solidFill>
              <a:schemeClr val="bg1"/>
            </a:solidFill>
            <a:latin typeface="Adobe Arabic" panose="02040503050201020203" pitchFamily="18" charset="-78"/>
            <a:cs typeface="Adobe Arabic" panose="02040503050201020203" pitchFamily="18" charset="-7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521</Words>
  <Application>Microsoft Office PowerPoint</Application>
  <PresentationFormat>Widescreen</PresentationFormat>
  <Paragraphs>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Calibri</vt:lpstr>
      <vt:lpstr>Arial</vt:lpstr>
      <vt:lpstr>Caesar Dressing</vt:lpstr>
      <vt:lpstr>Adobe Arabic</vt:lpstr>
      <vt:lpstr>Calibri Light</vt:lpstr>
      <vt:lpstr>Cordia New</vt:lpstr>
      <vt:lpstr>Whitney</vt:lpstr>
      <vt:lpstr>Rage Italic</vt:lpstr>
      <vt:lpstr>Angsana New</vt:lpstr>
      <vt:lpstr>Centaur</vt:lpstr>
      <vt:lpstr>Office Theme</vt:lpstr>
      <vt:lpstr>Telecom Churn Data</vt:lpstr>
      <vt:lpstr>Problem</vt:lpstr>
      <vt:lpstr>PowerPoint Presentation</vt:lpstr>
      <vt:lpstr>Data Description</vt:lpstr>
      <vt:lpstr>Data Description</vt:lpstr>
      <vt:lpstr>Data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Churn Data</dc:title>
  <dc:creator>THANAPORN PITIANUSORN</dc:creator>
  <cp:lastModifiedBy>THANAPORN PITIANUSORN</cp:lastModifiedBy>
  <cp:revision>8</cp:revision>
  <dcterms:created xsi:type="dcterms:W3CDTF">2019-05-03T07:12:16Z</dcterms:created>
  <dcterms:modified xsi:type="dcterms:W3CDTF">2019-05-03T08:33:59Z</dcterms:modified>
</cp:coreProperties>
</file>