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5" r:id="rId10"/>
    <p:sldId id="266" r:id="rId11"/>
    <p:sldId id="267" r:id="rId12"/>
    <p:sldId id="323" r:id="rId13"/>
    <p:sldId id="268" r:id="rId14"/>
    <p:sldId id="269"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321" r:id="rId29"/>
    <p:sldId id="285" r:id="rId30"/>
    <p:sldId id="286" r:id="rId31"/>
    <p:sldId id="287" r:id="rId32"/>
    <p:sldId id="288" r:id="rId33"/>
    <p:sldId id="324" r:id="rId34"/>
    <p:sldId id="290" r:id="rId35"/>
    <p:sldId id="291" r:id="rId36"/>
    <p:sldId id="292" r:id="rId37"/>
    <p:sldId id="301" r:id="rId38"/>
    <p:sldId id="302" r:id="rId39"/>
    <p:sldId id="303" r:id="rId40"/>
    <p:sldId id="293" r:id="rId41"/>
    <p:sldId id="305" r:id="rId42"/>
    <p:sldId id="304" r:id="rId43"/>
    <p:sldId id="294" r:id="rId44"/>
    <p:sldId id="306" r:id="rId45"/>
    <p:sldId id="307" r:id="rId46"/>
    <p:sldId id="295" r:id="rId47"/>
    <p:sldId id="308" r:id="rId48"/>
    <p:sldId id="309" r:id="rId49"/>
    <p:sldId id="316" r:id="rId50"/>
    <p:sldId id="296" r:id="rId51"/>
    <p:sldId id="310" r:id="rId52"/>
    <p:sldId id="311" r:id="rId53"/>
    <p:sldId id="318" r:id="rId54"/>
    <p:sldId id="297" r:id="rId55"/>
    <p:sldId id="312" r:id="rId56"/>
    <p:sldId id="313" r:id="rId57"/>
    <p:sldId id="298" r:id="rId58"/>
    <p:sldId id="314" r:id="rId59"/>
    <p:sldId id="315" r:id="rId60"/>
    <p:sldId id="317" r:id="rId61"/>
    <p:sldId id="299" r:id="rId62"/>
    <p:sldId id="319" r:id="rId63"/>
    <p:sldId id="300" r:id="rId64"/>
    <p:sldId id="320" r:id="rId65"/>
    <p:sldId id="264" r:id="rId6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z Genco Atilla" initials="DGA" lastIdx="3" clrIdx="0">
    <p:extLst>
      <p:ext uri="{19B8F6BF-5375-455C-9EA6-DF929625EA0E}">
        <p15:presenceInfo xmlns:p15="http://schemas.microsoft.com/office/powerpoint/2012/main" userId="47dd1aff0451eb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F4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8" autoAdjust="0"/>
    <p:restoredTop sz="94660"/>
  </p:normalViewPr>
  <p:slideViewPr>
    <p:cSldViewPr snapToGrid="0">
      <p:cViewPr varScale="1">
        <p:scale>
          <a:sx n="155" d="100"/>
          <a:sy n="155" d="100"/>
        </p:scale>
        <p:origin x="16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CA2E65-EA98-459B-9395-BE642D3206D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2D7525C-AB8D-4045-98F3-B1CBC379C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04938EC-8A57-4696-B6E9-B34E50E592EE}"/>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5" name="Alt Bilgi Yer Tutucusu 4">
            <a:extLst>
              <a:ext uri="{FF2B5EF4-FFF2-40B4-BE49-F238E27FC236}">
                <a16:creationId xmlns:a16="http://schemas.microsoft.com/office/drawing/2014/main" id="{AA9AAC2B-11B5-4197-9F3D-9374D5059F21}"/>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A59CC5BF-6F03-4996-9292-038D89993D74}"/>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253394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2E10A-155F-4072-BD01-2D03AD1B53F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93FF848-5CA8-4389-9C85-CD3409B210C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3C6E5C6-E5F1-4BC6-A0D6-1FF012D9B59E}"/>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5" name="Alt Bilgi Yer Tutucusu 4">
            <a:extLst>
              <a:ext uri="{FF2B5EF4-FFF2-40B4-BE49-F238E27FC236}">
                <a16:creationId xmlns:a16="http://schemas.microsoft.com/office/drawing/2014/main" id="{E3E0FD5E-3DAA-482E-9E8D-EED114A7CD6B}"/>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37B8B2F-F68D-40E1-9859-335C5EEF2152}"/>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285717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A578622-4C53-4991-A094-81C9C922BEB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C471229-D185-4C76-85C6-F6FDA577C12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BC613C0-58FF-4238-9573-BB1E55CECCE6}"/>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5" name="Alt Bilgi Yer Tutucusu 4">
            <a:extLst>
              <a:ext uri="{FF2B5EF4-FFF2-40B4-BE49-F238E27FC236}">
                <a16:creationId xmlns:a16="http://schemas.microsoft.com/office/drawing/2014/main" id="{40A00349-CA90-4893-A2D1-6ADBC925DBA4}"/>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C67E4F03-B246-4ADF-8DE7-9585C1376A93}"/>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277103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B95887-7E35-478E-92C0-3269D5539B9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9B292C4-D391-42AC-9409-A4931FCC762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C255DAA-CF2C-45E1-982C-4E0DC5324045}"/>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5" name="Alt Bilgi Yer Tutucusu 4">
            <a:extLst>
              <a:ext uri="{FF2B5EF4-FFF2-40B4-BE49-F238E27FC236}">
                <a16:creationId xmlns:a16="http://schemas.microsoft.com/office/drawing/2014/main" id="{41192E15-4E01-4811-AF2E-E0E940A8B0F5}"/>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F6D0BA69-5D44-432A-BDFF-3D6758818B93}"/>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283807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FB62E9-A9BD-4575-9F83-2B50835AC51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8C26D23-2EAC-47AF-B044-91F3A3939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DAF54CE-076B-438E-AD3D-CF41A3814B11}"/>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5" name="Alt Bilgi Yer Tutucusu 4">
            <a:extLst>
              <a:ext uri="{FF2B5EF4-FFF2-40B4-BE49-F238E27FC236}">
                <a16:creationId xmlns:a16="http://schemas.microsoft.com/office/drawing/2014/main" id="{03CEB366-A3F4-4B07-9C8B-20EB487A7594}"/>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1E5C425B-9AA5-4DFF-BBD1-53506199C300}"/>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183085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3FF910-1FD8-42A7-88BA-6D3191E09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04418B5-465F-4AC1-85BE-AC93CE5F3CD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056600D-6A09-4B6F-A4A4-DEB0A242BBB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FA809CF-D053-4EE1-A807-FF574FEC034E}"/>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6" name="Alt Bilgi Yer Tutucusu 5">
            <a:extLst>
              <a:ext uri="{FF2B5EF4-FFF2-40B4-BE49-F238E27FC236}">
                <a16:creationId xmlns:a16="http://schemas.microsoft.com/office/drawing/2014/main" id="{02ABF410-744E-4313-800B-24BD84DC637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47D89CDE-4754-4649-BC7C-BD44C4BA7D86}"/>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341528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EE8DEB-F906-485C-ADB4-7572789CE53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A457E3A-ECFF-457C-9D68-104B0E2CE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F7C42CB-100A-49D5-AD67-884FF9B3AC7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11A7765-359E-4E9D-A923-65F3AEDA2E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F409433-748E-4C5A-A710-759BFD530BC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14FE112-1089-4756-B292-58C1013DD1C2}"/>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8" name="Alt Bilgi Yer Tutucusu 7">
            <a:extLst>
              <a:ext uri="{FF2B5EF4-FFF2-40B4-BE49-F238E27FC236}">
                <a16:creationId xmlns:a16="http://schemas.microsoft.com/office/drawing/2014/main" id="{EAC678D8-D7F2-4F68-9CA0-7E4166AD142A}"/>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18C0C1CD-CB1D-41AA-BF46-FB5F624F8F44}"/>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8877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8A970F-618D-4018-BB3F-1778A2C888E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E129E3C-4034-4948-B4C0-8E97BA665C4E}"/>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4" name="Alt Bilgi Yer Tutucusu 3">
            <a:extLst>
              <a:ext uri="{FF2B5EF4-FFF2-40B4-BE49-F238E27FC236}">
                <a16:creationId xmlns:a16="http://schemas.microsoft.com/office/drawing/2014/main" id="{34636D9D-BDCB-40B0-8802-4980E196FD51}"/>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224AFD25-E874-4D25-95CF-A68C1056E37D}"/>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2952100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CA1900E-2855-4BA9-A120-9CD0E244199E}"/>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3" name="Alt Bilgi Yer Tutucusu 2">
            <a:extLst>
              <a:ext uri="{FF2B5EF4-FFF2-40B4-BE49-F238E27FC236}">
                <a16:creationId xmlns:a16="http://schemas.microsoft.com/office/drawing/2014/main" id="{CC16328C-9CE8-443C-90F5-70685293C4B5}"/>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A0A0427F-E9A0-4AAE-A863-161B5B7EFC98}"/>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427587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F02BC8-9697-41C8-B1C6-B802CECDD1D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23553DE-A98E-4F62-8A76-AD665D6CE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B5C7F37-B2C6-4E8A-995E-BC2EAAA19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B3A9C64-4EB2-4DF1-AB05-AE1FD4C77B6F}"/>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6" name="Alt Bilgi Yer Tutucusu 5">
            <a:extLst>
              <a:ext uri="{FF2B5EF4-FFF2-40B4-BE49-F238E27FC236}">
                <a16:creationId xmlns:a16="http://schemas.microsoft.com/office/drawing/2014/main" id="{E7D4F1CC-4537-4445-98D3-7F4A920F982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4A0C63EF-CC17-48A1-B1D5-722B0CF60B2F}"/>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379589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907604-EF1B-4E62-B1F5-2A424E9F837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CF1DF94-C2AF-42EE-ADF0-723D4A87C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99547788-F9A8-4AF8-B5E8-3A35BFF0E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7014E59-FFAA-48BC-B495-446EB6E0F40A}"/>
              </a:ext>
            </a:extLst>
          </p:cNvPr>
          <p:cNvSpPr>
            <a:spLocks noGrp="1"/>
          </p:cNvSpPr>
          <p:nvPr>
            <p:ph type="dt" sz="half" idx="10"/>
          </p:nvPr>
        </p:nvSpPr>
        <p:spPr/>
        <p:txBody>
          <a:bodyPr/>
          <a:lstStyle/>
          <a:p>
            <a:fld id="{8C5C41AA-395B-43A7-9C11-C5CCF1CC8EB2}" type="datetimeFigureOut">
              <a:rPr lang="tr-TR" smtClean="0"/>
              <a:t>13.06.2024</a:t>
            </a:fld>
            <a:endParaRPr lang="tr-TR" dirty="0"/>
          </a:p>
        </p:txBody>
      </p:sp>
      <p:sp>
        <p:nvSpPr>
          <p:cNvPr id="6" name="Alt Bilgi Yer Tutucusu 5">
            <a:extLst>
              <a:ext uri="{FF2B5EF4-FFF2-40B4-BE49-F238E27FC236}">
                <a16:creationId xmlns:a16="http://schemas.microsoft.com/office/drawing/2014/main" id="{2883BC5C-6791-44FB-99D0-9C3086C17D50}"/>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635560CA-61D1-4684-93BE-328A8776EF90}"/>
              </a:ext>
            </a:extLst>
          </p:cNvPr>
          <p:cNvSpPr>
            <a:spLocks noGrp="1"/>
          </p:cNvSpPr>
          <p:nvPr>
            <p:ph type="sldNum" sz="quarter" idx="12"/>
          </p:nvPr>
        </p:nvSpPr>
        <p:spPr/>
        <p:txBody>
          <a:bodyPr/>
          <a:lstStyle/>
          <a:p>
            <a:fld id="{706209B8-DD80-4A0E-A8CD-4A8D6EFA8C0E}" type="slidenum">
              <a:rPr lang="tr-TR" smtClean="0"/>
              <a:t>‹#›</a:t>
            </a:fld>
            <a:endParaRPr lang="tr-TR" dirty="0"/>
          </a:p>
        </p:txBody>
      </p:sp>
    </p:spTree>
    <p:extLst>
      <p:ext uri="{BB962C8B-B14F-4D97-AF65-F5344CB8AC3E}">
        <p14:creationId xmlns:p14="http://schemas.microsoft.com/office/powerpoint/2010/main" val="376265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0F409D6-30CE-4DED-8595-0AB90FCFE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5FBBF1F-0155-4952-8B1C-D9C6C6438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BB15387-751A-422E-9983-CCEDD4F16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C41AA-395B-43A7-9C11-C5CCF1CC8EB2}" type="datetimeFigureOut">
              <a:rPr lang="tr-TR" smtClean="0"/>
              <a:t>13.06.2024</a:t>
            </a:fld>
            <a:endParaRPr lang="tr-TR" dirty="0"/>
          </a:p>
        </p:txBody>
      </p:sp>
      <p:sp>
        <p:nvSpPr>
          <p:cNvPr id="5" name="Alt Bilgi Yer Tutucusu 4">
            <a:extLst>
              <a:ext uri="{FF2B5EF4-FFF2-40B4-BE49-F238E27FC236}">
                <a16:creationId xmlns:a16="http://schemas.microsoft.com/office/drawing/2014/main" id="{7763C67B-8D47-4FFC-9AA5-D1040DF17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873A89AA-4C3D-4D97-8701-0E3B0AF24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209B8-DD80-4A0E-A8CD-4A8D6EFA8C0E}" type="slidenum">
              <a:rPr lang="tr-TR" smtClean="0"/>
              <a:t>‹#›</a:t>
            </a:fld>
            <a:endParaRPr lang="tr-TR" dirty="0"/>
          </a:p>
        </p:txBody>
      </p:sp>
    </p:spTree>
    <p:extLst>
      <p:ext uri="{BB962C8B-B14F-4D97-AF65-F5344CB8AC3E}">
        <p14:creationId xmlns:p14="http://schemas.microsoft.com/office/powerpoint/2010/main" val="2123558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blackjackreview.com/wp/encyclopedia/multiple-deck" TargetMode="External"/><Relationship Id="rId4" Type="http://schemas.openxmlformats.org/officeDocument/2006/relationships/hyperlink" Target="https://doi.org/10.2307/200332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61F895-0051-4128-88E9-A34420AFE790}"/>
              </a:ext>
            </a:extLst>
          </p:cNvPr>
          <p:cNvSpPr>
            <a:spLocks noGrp="1"/>
          </p:cNvSpPr>
          <p:nvPr>
            <p:ph type="ctrTitle"/>
          </p:nvPr>
        </p:nvSpPr>
        <p:spPr>
          <a:xfrm>
            <a:off x="828675" y="1947863"/>
            <a:ext cx="10534650" cy="738187"/>
          </a:xfrm>
        </p:spPr>
        <p:txBody>
          <a:bodyPr>
            <a:noAutofit/>
          </a:bodyPr>
          <a:lstStyle/>
          <a:p>
            <a:r>
              <a:rPr lang="en-US" sz="4000" dirty="0">
                <a:latin typeface="Times New Roman" panose="02020603050405020304" pitchFamily="18" charset="0"/>
                <a:cs typeface="Times New Roman" panose="02020603050405020304" pitchFamily="18" charset="0"/>
              </a:rPr>
              <a:t>Multi-Model Evaluation of Blackjack Strategies</a:t>
            </a:r>
            <a:endParaRPr lang="tr-TR" sz="4000" dirty="0">
              <a:latin typeface="Times New Roman" panose="02020603050405020304" pitchFamily="18" charset="0"/>
              <a:cs typeface="Times New Roman" panose="02020603050405020304" pitchFamily="18" charset="0"/>
            </a:endParaRPr>
          </a:p>
        </p:txBody>
      </p:sp>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32" name="Düz Bağlayıcı 31">
            <a:extLst>
              <a:ext uri="{FF2B5EF4-FFF2-40B4-BE49-F238E27FC236}">
                <a16:creationId xmlns:a16="http://schemas.microsoft.com/office/drawing/2014/main" id="{9C42612B-87E0-44BA-A54A-F25A2C2AE4DD}"/>
              </a:ext>
            </a:extLst>
          </p:cNvPr>
          <p:cNvCxnSpPr>
            <a:cxnSpLocks/>
          </p:cNvCxnSpPr>
          <p:nvPr/>
        </p:nvCxnSpPr>
        <p:spPr>
          <a:xfrm>
            <a:off x="0" y="53816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3" name="Alt Başlık 2">
            <a:extLst>
              <a:ext uri="{FF2B5EF4-FFF2-40B4-BE49-F238E27FC236}">
                <a16:creationId xmlns:a16="http://schemas.microsoft.com/office/drawing/2014/main" id="{1847B7BB-74F8-407E-B0C4-CFE7A037214D}"/>
              </a:ext>
            </a:extLst>
          </p:cNvPr>
          <p:cNvSpPr>
            <a:spLocks noGrp="1"/>
          </p:cNvSpPr>
          <p:nvPr>
            <p:ph type="subTitle" idx="1"/>
          </p:nvPr>
        </p:nvSpPr>
        <p:spPr>
          <a:xfrm>
            <a:off x="1098549" y="2703863"/>
            <a:ext cx="9315450" cy="3453649"/>
          </a:xfrm>
        </p:spPr>
        <p:txBody>
          <a:bodyPr>
            <a:normAutofit lnSpcReduction="10000"/>
          </a:bodyPr>
          <a:lstStyle/>
          <a:p>
            <a:pPr algn="l"/>
            <a:r>
              <a:rPr lang="tr-TR" sz="2400" dirty="0">
                <a:latin typeface="Times New Roman" panose="02020603050405020304" pitchFamily="18" charset="0"/>
                <a:cs typeface="Times New Roman" panose="02020603050405020304" pitchFamily="18" charset="0"/>
              </a:rPr>
              <a:t>Deniz Genco ATILLA</a:t>
            </a:r>
            <a:endParaRPr lang="en-US" sz="2400" dirty="0">
              <a:latin typeface="Times New Roman" panose="02020603050405020304" pitchFamily="18" charset="0"/>
              <a:cs typeface="Times New Roman" panose="02020603050405020304" pitchFamily="18" charset="0"/>
            </a:endParaRPr>
          </a:p>
          <a:p>
            <a:pPr algn="l"/>
            <a:br>
              <a:rPr lang="tr-TR" sz="2400" dirty="0">
                <a:latin typeface="Times New Roman" panose="02020603050405020304" pitchFamily="18" charset="0"/>
                <a:cs typeface="Times New Roman" panose="02020603050405020304" pitchFamily="18" charset="0"/>
              </a:rPr>
            </a:br>
            <a:br>
              <a:rPr lang="tr-TR"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l"/>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Advisor</a:t>
            </a:r>
            <a:r>
              <a:rPr lang="tr-T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de-DE" sz="2400" dirty="0">
                <a:latin typeface="Times New Roman" panose="02020603050405020304" pitchFamily="18" charset="0"/>
                <a:cs typeface="Times New Roman" panose="02020603050405020304" pitchFamily="18" charset="0"/>
              </a:rPr>
              <a:t>Assist. Prof. Dr. Onur Demir</a:t>
            </a:r>
            <a:r>
              <a:rPr lang="en-US" sz="2400" dirty="0">
                <a:latin typeface="Times New Roman" panose="02020603050405020304" pitchFamily="18" charset="0"/>
                <a:cs typeface="Times New Roman" panose="02020603050405020304" pitchFamily="18" charset="0"/>
              </a:rPr>
              <a:t> </a:t>
            </a:r>
            <a:endParaRPr lang="tr-TR" sz="2400"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848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067300" y="538162"/>
            <a:ext cx="712470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417909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Related Work for Machine Learning</a:t>
            </a:r>
            <a:endParaRPr lang="tr-TR" sz="2000" b="1" dirty="0">
              <a:solidFill>
                <a:srgbClr val="0F4990"/>
              </a:solidFill>
              <a:latin typeface="Times New Roman" panose="02020603050405020304" pitchFamily="18" charset="0"/>
              <a:cs typeface="Times New Roman" panose="02020603050405020304" pitchFamily="18" charset="0"/>
            </a:endParaRPr>
          </a:p>
        </p:txBody>
      </p:sp>
      <p:sp>
        <p:nvSpPr>
          <p:cNvPr id="15" name="Alt Başlık 2">
            <a:extLst>
              <a:ext uri="{FF2B5EF4-FFF2-40B4-BE49-F238E27FC236}">
                <a16:creationId xmlns:a16="http://schemas.microsoft.com/office/drawing/2014/main" id="{BE9A0D1B-B883-45E3-96F6-20C27B26241F}"/>
              </a:ext>
            </a:extLst>
          </p:cNvPr>
          <p:cNvSpPr txBox="1">
            <a:spLocks/>
          </p:cNvSpPr>
          <p:nvPr/>
        </p:nvSpPr>
        <p:spPr>
          <a:xfrm>
            <a:off x="923528" y="1802055"/>
            <a:ext cx="10344943" cy="21829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imes New Roman" panose="02020603050405020304" pitchFamily="18" charset="0"/>
                <a:cs typeface="Times New Roman" panose="02020603050405020304" pitchFamily="18" charset="0"/>
              </a:rPr>
              <a:t>A significant contribution to the field was made in 1992 by </a:t>
            </a:r>
            <a:r>
              <a:rPr lang="en-US" sz="2000" i="1" dirty="0">
                <a:latin typeface="Times New Roman" panose="02020603050405020304" pitchFamily="18" charset="0"/>
                <a:cs typeface="Times New Roman" panose="02020603050405020304" pitchFamily="18" charset="0"/>
              </a:rPr>
              <a:t>S. </a:t>
            </a:r>
            <a:r>
              <a:rPr lang="en-US" sz="2000" i="1" dirty="0" err="1">
                <a:latin typeface="Times New Roman" panose="02020603050405020304" pitchFamily="18" charset="0"/>
                <a:cs typeface="Times New Roman" panose="02020603050405020304" pitchFamily="18" charset="0"/>
              </a:rPr>
              <a:t>Yakowitz</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M. </a:t>
            </a:r>
            <a:r>
              <a:rPr lang="en-US" sz="2000" i="1" dirty="0" err="1">
                <a:latin typeface="Times New Roman" panose="02020603050405020304" pitchFamily="18" charset="0"/>
                <a:cs typeface="Times New Roman" panose="02020603050405020304" pitchFamily="18" charset="0"/>
              </a:rPr>
              <a:t>Kollier</a:t>
            </a:r>
            <a:r>
              <a:rPr lang="en-US" sz="2000" dirty="0">
                <a:latin typeface="Times New Roman" panose="02020603050405020304" pitchFamily="18" charset="0"/>
                <a:cs typeface="Times New Roman" panose="02020603050405020304" pitchFamily="18" charset="0"/>
              </a:rPr>
              <a:t>, a paper that provided an in-depth analysis of the efficacy of card counting using machine learning techniques. Their work transcribed the search for optimal counting strategies in blackjack into the task of finding a global minimum of a multi-modal discontinuous objective function based on noisy measurements. This approach, termed 'stochastic minimization,' required minimal modeling or understanding of the problem structure. It contrasted with earlier analyses by Thorp, </a:t>
            </a:r>
            <a:r>
              <a:rPr lang="en-US" sz="2000" dirty="0" err="1">
                <a:latin typeface="Times New Roman" panose="02020603050405020304" pitchFamily="18" charset="0"/>
                <a:cs typeface="Times New Roman" panose="02020603050405020304" pitchFamily="18" charset="0"/>
              </a:rPr>
              <a:t>Braum</a:t>
            </a:r>
            <a:r>
              <a:rPr lang="en-US" sz="2000" dirty="0">
                <a:latin typeface="Times New Roman" panose="02020603050405020304" pitchFamily="18" charset="0"/>
                <a:cs typeface="Times New Roman" panose="02020603050405020304" pitchFamily="18" charset="0"/>
              </a:rPr>
              <a:t>, and others, who relied heavily on combinatorics. </a:t>
            </a:r>
          </a:p>
        </p:txBody>
      </p:sp>
    </p:spTree>
    <p:extLst>
      <p:ext uri="{BB962C8B-B14F-4D97-AF65-F5344CB8AC3E}">
        <p14:creationId xmlns:p14="http://schemas.microsoft.com/office/powerpoint/2010/main" val="356063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041900" y="538162"/>
            <a:ext cx="715010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415369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Related Work for Machine Learning</a:t>
            </a:r>
            <a:endParaRPr lang="tr-TR" sz="2000" b="1" dirty="0">
              <a:solidFill>
                <a:srgbClr val="0F4990"/>
              </a:solidFill>
              <a:latin typeface="Times New Roman" panose="02020603050405020304" pitchFamily="18" charset="0"/>
              <a:cs typeface="Times New Roman" panose="02020603050405020304" pitchFamily="18" charset="0"/>
            </a:endParaRPr>
          </a:p>
        </p:txBody>
      </p:sp>
      <p:sp>
        <p:nvSpPr>
          <p:cNvPr id="15" name="Alt Başlık 2">
            <a:extLst>
              <a:ext uri="{FF2B5EF4-FFF2-40B4-BE49-F238E27FC236}">
                <a16:creationId xmlns:a16="http://schemas.microsoft.com/office/drawing/2014/main" id="{BE9A0D1B-B883-45E3-96F6-20C27B26241F}"/>
              </a:ext>
            </a:extLst>
          </p:cNvPr>
          <p:cNvSpPr txBox="1">
            <a:spLocks/>
          </p:cNvSpPr>
          <p:nvPr/>
        </p:nvSpPr>
        <p:spPr>
          <a:xfrm>
            <a:off x="888207" y="1153973"/>
            <a:ext cx="10344943" cy="9986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imes New Roman" panose="02020603050405020304" pitchFamily="18" charset="0"/>
                <a:cs typeface="Times New Roman" panose="02020603050405020304" pitchFamily="18" charset="0"/>
              </a:rPr>
              <a:t>A another notable study by </a:t>
            </a:r>
            <a:r>
              <a:rPr lang="en-US" sz="2000" i="1" dirty="0">
                <a:latin typeface="Times New Roman" panose="02020603050405020304" pitchFamily="18" charset="0"/>
                <a:cs typeface="Times New Roman" panose="02020603050405020304" pitchFamily="18" charset="0"/>
              </a:rPr>
              <a:t>Perez-Uribe, A</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Sanchez, E</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 4</a:t>
            </a:r>
            <a:r>
              <a:rPr lang="en-US" sz="2000" dirty="0">
                <a:latin typeface="Times New Roman" panose="02020603050405020304" pitchFamily="18" charset="0"/>
                <a:cs typeface="Times New Roman" panose="02020603050405020304" pitchFamily="18" charset="0"/>
              </a:rPr>
              <a:t> in 1998 explores the use of blackjack as a test bed for neural network-based learning strategies, with a particular focus on reinforcement learning techniques. </a:t>
            </a:r>
          </a:p>
          <a:p>
            <a:pPr algn="l"/>
            <a:endParaRPr lang="en-US" sz="2000" dirty="0">
              <a:latin typeface="Times New Roman" panose="02020603050405020304" pitchFamily="18" charset="0"/>
              <a:cs typeface="Times New Roman" panose="02020603050405020304" pitchFamily="18" charset="0"/>
            </a:endParaRPr>
          </a:p>
        </p:txBody>
      </p:sp>
      <p:pic>
        <p:nvPicPr>
          <p:cNvPr id="3" name="Resim 2">
            <a:extLst>
              <a:ext uri="{FF2B5EF4-FFF2-40B4-BE49-F238E27FC236}">
                <a16:creationId xmlns:a16="http://schemas.microsoft.com/office/drawing/2014/main" id="{0F0584D8-F168-43D2-8007-781CDAB76C88}"/>
              </a:ext>
            </a:extLst>
          </p:cNvPr>
          <p:cNvPicPr>
            <a:picLocks noChangeAspect="1"/>
          </p:cNvPicPr>
          <p:nvPr/>
        </p:nvPicPr>
        <p:blipFill>
          <a:blip r:embed="rId4"/>
          <a:stretch>
            <a:fillRect/>
          </a:stretch>
        </p:blipFill>
        <p:spPr>
          <a:xfrm>
            <a:off x="6971086" y="2489741"/>
            <a:ext cx="4449762" cy="2298299"/>
          </a:xfrm>
          <a:prstGeom prst="rect">
            <a:avLst/>
          </a:prstGeom>
        </p:spPr>
      </p:pic>
      <p:sp>
        <p:nvSpPr>
          <p:cNvPr id="4" name="Metin kutusu 3">
            <a:extLst>
              <a:ext uri="{FF2B5EF4-FFF2-40B4-BE49-F238E27FC236}">
                <a16:creationId xmlns:a16="http://schemas.microsoft.com/office/drawing/2014/main" id="{12975468-8B7E-47B2-B7EE-51B2B22EAB94}"/>
              </a:ext>
            </a:extLst>
          </p:cNvPr>
          <p:cNvSpPr txBox="1"/>
          <p:nvPr/>
        </p:nvSpPr>
        <p:spPr>
          <a:xfrm>
            <a:off x="888207" y="2075581"/>
            <a:ext cx="5835650" cy="378565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This research highlights how reinforcement learning allows the system to autonomously develop a strategy by experimenting with various actions, leading to improved performance over time. Performance comparisons with earlier approaches demonstrate the advancements achieved through these modern techniques, offering a fresh perspective on optimizing gameplay in blackjack.</a:t>
            </a:r>
          </a:p>
          <a:p>
            <a:pPr algn="l"/>
            <a:endParaRPr lang="en-US" sz="2000" dirty="0">
              <a:latin typeface="Times New Roman" panose="02020603050405020304" pitchFamily="18" charset="0"/>
              <a:cs typeface="Times New Roman" panose="02020603050405020304" pitchFamily="18" charset="0"/>
            </a:endParaRPr>
          </a:p>
          <a:p>
            <a:pPr algn="l"/>
            <a:r>
              <a:rPr lang="en-US" sz="2000" i="1" dirty="0">
                <a:latin typeface="Times New Roman" panose="02020603050405020304" pitchFamily="18" charset="0"/>
                <a:cs typeface="Times New Roman" panose="02020603050405020304" pitchFamily="18" charset="0"/>
              </a:rPr>
              <a:t>Perez-Uribe, A and Sanchez, E has used SARSA algorithm for reinforcement learning as we later also see, I used Q learning algorithm for it.</a:t>
            </a:r>
            <a:endParaRPr lang="en-US" sz="2000" dirty="0">
              <a:latin typeface="Times New Roman" panose="02020603050405020304" pitchFamily="18" charset="0"/>
              <a:cs typeface="Times New Roman" panose="02020603050405020304" pitchFamily="18" charset="0"/>
            </a:endParaRPr>
          </a:p>
        </p:txBody>
      </p:sp>
      <p:sp>
        <p:nvSpPr>
          <p:cNvPr id="12" name="Metin kutusu 11">
            <a:extLst>
              <a:ext uri="{FF2B5EF4-FFF2-40B4-BE49-F238E27FC236}">
                <a16:creationId xmlns:a16="http://schemas.microsoft.com/office/drawing/2014/main" id="{2A7C8E8C-6111-4C8E-9838-856B7E169388}"/>
              </a:ext>
            </a:extLst>
          </p:cNvPr>
          <p:cNvSpPr txBox="1"/>
          <p:nvPr/>
        </p:nvSpPr>
        <p:spPr>
          <a:xfrm>
            <a:off x="6971085" y="4788040"/>
            <a:ext cx="4449762"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1.2 Neural Network </a:t>
            </a:r>
            <a:r>
              <a:rPr lang="en-US" sz="1000" dirty="0" err="1">
                <a:latin typeface="Times New Roman" panose="02020603050405020304" pitchFamily="18" charset="0"/>
                <a:cs typeface="Times New Roman" panose="02020603050405020304" pitchFamily="18" charset="0"/>
              </a:rPr>
              <a:t>Arcitecture</a:t>
            </a:r>
            <a:r>
              <a:rPr lang="en-US" sz="1000" dirty="0">
                <a:latin typeface="Times New Roman" panose="02020603050405020304" pitchFamily="18" charset="0"/>
                <a:cs typeface="Times New Roman" panose="02020603050405020304" pitchFamily="18" charset="0"/>
              </a:rPr>
              <a:t> </a:t>
            </a:r>
            <a:r>
              <a:rPr lang="en-US" sz="1000" baseline="30000" dirty="0">
                <a:latin typeface="Times New Roman" panose="02020603050405020304" pitchFamily="18" charset="0"/>
                <a:cs typeface="Times New Roman" panose="02020603050405020304" pitchFamily="18" charset="0"/>
              </a:rPr>
              <a:t>[</a:t>
            </a:r>
            <a:r>
              <a:rPr lang="en-US" sz="1050" baseline="30000" dirty="0">
                <a:latin typeface="Times New Roman" panose="02020603050405020304" pitchFamily="18" charset="0"/>
                <a:cs typeface="Times New Roman" panose="02020603050405020304" pitchFamily="18" charset="0"/>
              </a:rPr>
              <a:t>4]</a:t>
            </a:r>
            <a:endParaRPr lang="tr-TR" sz="10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01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304197"/>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sp>
        <p:nvSpPr>
          <p:cNvPr id="12" name="Başlık 1">
            <a:extLst>
              <a:ext uri="{FF2B5EF4-FFF2-40B4-BE49-F238E27FC236}">
                <a16:creationId xmlns:a16="http://schemas.microsoft.com/office/drawing/2014/main" id="{1578E3AE-6873-4869-84A1-7812BEC7F531}"/>
              </a:ext>
            </a:extLst>
          </p:cNvPr>
          <p:cNvSpPr>
            <a:spLocks noGrp="1"/>
          </p:cNvSpPr>
          <p:nvPr>
            <p:ph type="ctrTitle"/>
          </p:nvPr>
        </p:nvSpPr>
        <p:spPr>
          <a:xfrm>
            <a:off x="828675" y="2690813"/>
            <a:ext cx="10534650" cy="738187"/>
          </a:xfrm>
        </p:spPr>
        <p:txBody>
          <a:bodyPr>
            <a:noAutofit/>
          </a:bodyPr>
          <a:lstStyle/>
          <a:p>
            <a:r>
              <a:rPr lang="en-US" sz="4000" dirty="0">
                <a:solidFill>
                  <a:srgbClr val="0F4990"/>
                </a:solidFill>
                <a:latin typeface="Times New Roman" panose="02020603050405020304" pitchFamily="18" charset="0"/>
                <a:cs typeface="Times New Roman" panose="02020603050405020304" pitchFamily="18" charset="0"/>
              </a:rPr>
              <a:t>Analysis</a:t>
            </a:r>
            <a:endParaRPr lang="tr-TR" sz="4000" dirty="0">
              <a:solidFill>
                <a:srgbClr val="0F499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88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2934730" y="538162"/>
            <a:ext cx="925727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204652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Analysis Outline</a:t>
            </a:r>
          </a:p>
        </p:txBody>
      </p:sp>
      <p:sp>
        <p:nvSpPr>
          <p:cNvPr id="12" name="Alt Başlık 2">
            <a:extLst>
              <a:ext uri="{FF2B5EF4-FFF2-40B4-BE49-F238E27FC236}">
                <a16:creationId xmlns:a16="http://schemas.microsoft.com/office/drawing/2014/main" id="{AD73BEE3-91A9-4CF3-8DFB-57661F109762}"/>
              </a:ext>
            </a:extLst>
          </p:cNvPr>
          <p:cNvSpPr>
            <a:spLocks noGrp="1"/>
          </p:cNvSpPr>
          <p:nvPr>
            <p:ph type="subTitle" idx="1"/>
          </p:nvPr>
        </p:nvSpPr>
        <p:spPr>
          <a:xfrm>
            <a:off x="932656" y="1259209"/>
            <a:ext cx="10299699" cy="3200597"/>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Card, Deck and Hand systems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Algorithms</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Brute Force</a:t>
            </a:r>
          </a:p>
          <a:p>
            <a:pPr marL="1257300" lvl="2" indent="-34290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Always Hit</a:t>
            </a:r>
          </a:p>
          <a:p>
            <a:pPr marL="1257300" lvl="2" indent="-34290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Always Stand</a:t>
            </a:r>
          </a:p>
          <a:p>
            <a:pPr marL="1257300" lvl="2" indent="-34290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Random Hit/Stand</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Basic Strategy without Card Counting</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Basic Strategy with Card Counting</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Historical Data</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Reinforcement Learning</a:t>
            </a:r>
          </a:p>
        </p:txBody>
      </p:sp>
    </p:spTree>
    <p:extLst>
      <p:ext uri="{BB962C8B-B14F-4D97-AF65-F5344CB8AC3E}">
        <p14:creationId xmlns:p14="http://schemas.microsoft.com/office/powerpoint/2010/main" val="32157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415589" y="538162"/>
            <a:ext cx="7776411"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3527382"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Card, Deck and Hand Systems</a:t>
            </a:r>
          </a:p>
        </p:txBody>
      </p:sp>
      <p:sp>
        <p:nvSpPr>
          <p:cNvPr id="19" name="Alt Başlık 2">
            <a:extLst>
              <a:ext uri="{FF2B5EF4-FFF2-40B4-BE49-F238E27FC236}">
                <a16:creationId xmlns:a16="http://schemas.microsoft.com/office/drawing/2014/main" id="{C7F2B7C8-D706-4EF5-B3A0-8E0629B58608}"/>
              </a:ext>
            </a:extLst>
          </p:cNvPr>
          <p:cNvSpPr txBox="1">
            <a:spLocks/>
          </p:cNvSpPr>
          <p:nvPr/>
        </p:nvSpPr>
        <p:spPr>
          <a:xfrm>
            <a:off x="888207" y="1153973"/>
            <a:ext cx="10344943" cy="4645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i="1" dirty="0">
                <a:latin typeface="Times New Roman" panose="02020603050405020304" pitchFamily="18" charset="0"/>
                <a:cs typeface="Times New Roman" panose="02020603050405020304" pitchFamily="18" charset="0"/>
              </a:rPr>
              <a:t>Cards </a:t>
            </a:r>
            <a:r>
              <a:rPr lang="en-US" sz="2000" dirty="0">
                <a:latin typeface="Times New Roman" panose="02020603050405020304" pitchFamily="18" charset="0"/>
                <a:cs typeface="Times New Roman" panose="02020603050405020304" pitchFamily="18" charset="0"/>
              </a:rPr>
              <a:t>essential tools to play Blackjack. Each card has a suit and a color, these colors are by the tradition are red and black. Suits are generally French-suited; hearts, diamonds, clubs, and spades.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 standard </a:t>
            </a:r>
            <a:r>
              <a:rPr lang="en-US" sz="2000" i="1" dirty="0">
                <a:latin typeface="Times New Roman" panose="02020603050405020304" pitchFamily="18" charset="0"/>
                <a:cs typeface="Times New Roman" panose="02020603050405020304" pitchFamily="18" charset="0"/>
              </a:rPr>
              <a:t>deck </a:t>
            </a:r>
            <a:r>
              <a:rPr lang="en-US" sz="2000" dirty="0">
                <a:latin typeface="Times New Roman" panose="02020603050405020304" pitchFamily="18" charset="0"/>
                <a:cs typeface="Times New Roman" panose="02020603050405020304" pitchFamily="18" charset="0"/>
              </a:rPr>
              <a:t>has 52 playing cards. In project deck class also has a deck creation and shuffling functions. Shuffle function uses built in </a:t>
            </a:r>
            <a:r>
              <a:rPr lang="en-US" sz="2000" i="1" dirty="0" err="1">
                <a:latin typeface="Times New Roman" panose="02020603050405020304" pitchFamily="18" charset="0"/>
                <a:cs typeface="Times New Roman" panose="02020603050405020304" pitchFamily="18" charset="0"/>
              </a:rPr>
              <a:t>random.shuffle</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 to shuffle cards in a deck.</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i="1" dirty="0">
                <a:latin typeface="Times New Roman" panose="02020603050405020304" pitchFamily="18" charset="0"/>
                <a:cs typeface="Times New Roman" panose="02020603050405020304" pitchFamily="18" charset="0"/>
              </a:rPr>
              <a:t>Hand </a:t>
            </a:r>
            <a:r>
              <a:rPr lang="en-US" sz="2000" dirty="0">
                <a:latin typeface="Times New Roman" panose="02020603050405020304" pitchFamily="18" charset="0"/>
                <a:cs typeface="Times New Roman" panose="02020603050405020304" pitchFamily="18" charset="0"/>
              </a:rPr>
              <a:t>class is representation of the cards that player or dealer holding. It holds the cards as “card suit” and “card number”, then in </a:t>
            </a:r>
            <a:r>
              <a:rPr lang="en-US" sz="2000" i="1" dirty="0" err="1">
                <a:latin typeface="Times New Roman" panose="02020603050405020304" pitchFamily="18" charset="0"/>
                <a:cs typeface="Times New Roman" panose="02020603050405020304" pitchFamily="18" charset="0"/>
              </a:rPr>
              <a:t>get_value</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 shrinks it into a integer value that algorithms can use.</a:t>
            </a:r>
            <a:endParaRPr lang="en-US" sz="2000" i="1" dirty="0">
              <a:latin typeface="Times New Roman" panose="02020603050405020304" pitchFamily="18" charset="0"/>
              <a:cs typeface="Times New Roman" panose="02020603050405020304" pitchFamily="18" charset="0"/>
            </a:endParaRPr>
          </a:p>
          <a:p>
            <a:pPr algn="l"/>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982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3651584" y="538162"/>
            <a:ext cx="8540416"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276337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Hit Brute Force</a:t>
            </a:r>
          </a:p>
        </p:txBody>
      </p:sp>
      <p:sp>
        <p:nvSpPr>
          <p:cNvPr id="11" name="Alt Başlık 2">
            <a:extLst>
              <a:ext uri="{FF2B5EF4-FFF2-40B4-BE49-F238E27FC236}">
                <a16:creationId xmlns:a16="http://schemas.microsoft.com/office/drawing/2014/main" id="{159E3264-5B80-4990-B3EC-E37181F1C84E}"/>
              </a:ext>
            </a:extLst>
          </p:cNvPr>
          <p:cNvSpPr txBox="1">
            <a:spLocks/>
          </p:cNvSpPr>
          <p:nvPr/>
        </p:nvSpPr>
        <p:spPr>
          <a:xfrm>
            <a:off x="888207" y="1153973"/>
            <a:ext cx="10344943" cy="18533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imes New Roman" panose="02020603050405020304" pitchFamily="18" charset="0"/>
                <a:cs typeface="Times New Roman" panose="02020603050405020304" pitchFamily="18" charset="0"/>
              </a:rPr>
              <a:t>The </a:t>
            </a:r>
            <a:r>
              <a:rPr lang="en-US" sz="2000" i="1" dirty="0">
                <a:latin typeface="Times New Roman" panose="02020603050405020304" pitchFamily="18" charset="0"/>
                <a:cs typeface="Times New Roman" panose="02020603050405020304" pitchFamily="18" charset="0"/>
              </a:rPr>
              <a:t>always hit</a:t>
            </a:r>
            <a:r>
              <a:rPr lang="en-US" sz="2000" dirty="0">
                <a:latin typeface="Times New Roman" panose="02020603050405020304" pitchFamily="18" charset="0"/>
                <a:cs typeface="Times New Roman" panose="02020603050405020304" pitchFamily="18" charset="0"/>
              </a:rPr>
              <a:t> strategy as it name suggests, always requesting a card from dealer. But if there wasn’t a threshold-like mechanism player will lose all the time. So by setting that threshold, algorithm is ready to start. It will hit for new cards until its hand value reaches that threshold. But there is a catch, fine-tuning the threshold is quite important step since setting it too high or low might reduce the performance and profitability of the model. Following is the </a:t>
            </a:r>
            <a:r>
              <a:rPr lang="en-US" sz="2000" dirty="0" err="1">
                <a:latin typeface="Times New Roman" panose="02020603050405020304" pitchFamily="18" charset="0"/>
                <a:cs typeface="Times New Roman" panose="02020603050405020304" pitchFamily="18" charset="0"/>
              </a:rPr>
              <a:t>psudocode</a:t>
            </a:r>
            <a:r>
              <a:rPr lang="en-US" sz="2000" dirty="0">
                <a:latin typeface="Times New Roman" panose="02020603050405020304" pitchFamily="18" charset="0"/>
                <a:cs typeface="Times New Roman" panose="02020603050405020304" pitchFamily="18" charset="0"/>
              </a:rPr>
              <a:t> for this algorithm’s decision making part:</a:t>
            </a:r>
          </a:p>
        </p:txBody>
      </p:sp>
      <p:pic>
        <p:nvPicPr>
          <p:cNvPr id="7" name="Resim 6">
            <a:extLst>
              <a:ext uri="{FF2B5EF4-FFF2-40B4-BE49-F238E27FC236}">
                <a16:creationId xmlns:a16="http://schemas.microsoft.com/office/drawing/2014/main" id="{3D8D668D-0E44-48DF-9888-1E7B04571A4B}"/>
              </a:ext>
            </a:extLst>
          </p:cNvPr>
          <p:cNvPicPr>
            <a:picLocks noChangeAspect="1"/>
          </p:cNvPicPr>
          <p:nvPr/>
        </p:nvPicPr>
        <p:blipFill>
          <a:blip r:embed="rId4"/>
          <a:stretch>
            <a:fillRect/>
          </a:stretch>
        </p:blipFill>
        <p:spPr>
          <a:xfrm>
            <a:off x="3457324" y="3423078"/>
            <a:ext cx="5277352" cy="1316400"/>
          </a:xfrm>
          <a:prstGeom prst="rect">
            <a:avLst/>
          </a:prstGeom>
        </p:spPr>
      </p:pic>
      <p:sp>
        <p:nvSpPr>
          <p:cNvPr id="16" name="Metin kutusu 15">
            <a:extLst>
              <a:ext uri="{FF2B5EF4-FFF2-40B4-BE49-F238E27FC236}">
                <a16:creationId xmlns:a16="http://schemas.microsoft.com/office/drawing/2014/main" id="{EC3E26A5-2686-4F96-8886-BAED8F50555B}"/>
              </a:ext>
            </a:extLst>
          </p:cNvPr>
          <p:cNvSpPr txBox="1"/>
          <p:nvPr/>
        </p:nvSpPr>
        <p:spPr>
          <a:xfrm>
            <a:off x="3518986" y="4739478"/>
            <a:ext cx="5215690"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2.1 Always Hit Brute Force Algorithm</a:t>
            </a:r>
            <a:endParaRPr lang="tr-TR" sz="10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10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3947984" y="538162"/>
            <a:ext cx="8244016"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305977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Stand Brute Force</a:t>
            </a:r>
          </a:p>
        </p:txBody>
      </p:sp>
      <p:sp>
        <p:nvSpPr>
          <p:cNvPr id="11" name="Alt Başlık 2">
            <a:extLst>
              <a:ext uri="{FF2B5EF4-FFF2-40B4-BE49-F238E27FC236}">
                <a16:creationId xmlns:a16="http://schemas.microsoft.com/office/drawing/2014/main" id="{159E3264-5B80-4990-B3EC-E37181F1C84E}"/>
              </a:ext>
            </a:extLst>
          </p:cNvPr>
          <p:cNvSpPr txBox="1">
            <a:spLocks/>
          </p:cNvSpPr>
          <p:nvPr/>
        </p:nvSpPr>
        <p:spPr>
          <a:xfrm>
            <a:off x="888207" y="1153974"/>
            <a:ext cx="10344943" cy="31152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000" dirty="0">
                <a:latin typeface="Times New Roman" panose="02020603050405020304" pitchFamily="18" charset="0"/>
                <a:cs typeface="Times New Roman" panose="02020603050405020304" pitchFamily="18" charset="0"/>
              </a:rPr>
              <a:t>The </a:t>
            </a:r>
            <a:r>
              <a:rPr lang="en-US" sz="2000" i="1" dirty="0">
                <a:latin typeface="Times New Roman" panose="02020603050405020304" pitchFamily="18" charset="0"/>
                <a:cs typeface="Times New Roman" panose="02020603050405020304" pitchFamily="18" charset="0"/>
              </a:rPr>
              <a:t>always stand </a:t>
            </a:r>
            <a:r>
              <a:rPr lang="en-US" sz="2000" dirty="0">
                <a:latin typeface="Times New Roman" panose="02020603050405020304" pitchFamily="18" charset="0"/>
                <a:cs typeface="Times New Roman" panose="02020603050405020304" pitchFamily="18" charset="0"/>
              </a:rPr>
              <a:t>strategy, involves the player standing, not requesting additional cards, regardless of the total value of its hand. This strategy is based on a conservative approach, aiming to avoid the risk of busting. However since having a weak hand and standing to it might often results to fewer wins, we can assume that this algorithm have less performance and profitability according to other models.</a:t>
            </a:r>
          </a:p>
          <a:p>
            <a:pPr algn="l"/>
            <a:endParaRPr lang="en-US" sz="2000" dirty="0">
              <a:latin typeface="Times New Roman" panose="02020603050405020304" pitchFamily="18" charset="0"/>
              <a:cs typeface="Times New Roman" panose="02020603050405020304" pitchFamily="18" charset="0"/>
            </a:endParaRPr>
          </a:p>
          <a:p>
            <a:pPr algn="l">
              <a:lnSpc>
                <a:spcPct val="100000"/>
              </a:lnSpc>
            </a:pPr>
            <a:r>
              <a:rPr lang="en-US" sz="2000" dirty="0">
                <a:latin typeface="Times New Roman" panose="02020603050405020304" pitchFamily="18" charset="0"/>
                <a:cs typeface="Times New Roman" panose="02020603050405020304" pitchFamily="18" charset="0"/>
              </a:rPr>
              <a:t>Since, this algorithm doesn’t include any action taking mechanism for player side. It only creates the initial hands, plays for dealer then completes its simulation.</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pic>
        <p:nvPicPr>
          <p:cNvPr id="12" name="Grafik 11">
            <a:extLst>
              <a:ext uri="{FF2B5EF4-FFF2-40B4-BE49-F238E27FC236}">
                <a16:creationId xmlns:a16="http://schemas.microsoft.com/office/drawing/2014/main" id="{0DE356BE-FE18-4589-98FB-42A5B608F2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spTree>
    <p:extLst>
      <p:ext uri="{BB962C8B-B14F-4D97-AF65-F5344CB8AC3E}">
        <p14:creationId xmlns:p14="http://schemas.microsoft.com/office/powerpoint/2010/main" val="70165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522573" y="538162"/>
            <a:ext cx="7669427"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3634366"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Random Hit/Stand Brute Force</a:t>
            </a:r>
          </a:p>
        </p:txBody>
      </p:sp>
      <p:sp>
        <p:nvSpPr>
          <p:cNvPr id="11" name="Alt Başlık 2">
            <a:extLst>
              <a:ext uri="{FF2B5EF4-FFF2-40B4-BE49-F238E27FC236}">
                <a16:creationId xmlns:a16="http://schemas.microsoft.com/office/drawing/2014/main" id="{159E3264-5B80-4990-B3EC-E37181F1C84E}"/>
              </a:ext>
            </a:extLst>
          </p:cNvPr>
          <p:cNvSpPr txBox="1">
            <a:spLocks/>
          </p:cNvSpPr>
          <p:nvPr/>
        </p:nvSpPr>
        <p:spPr>
          <a:xfrm>
            <a:off x="923528" y="1061298"/>
            <a:ext cx="10382904" cy="1657184"/>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8000" dirty="0">
                <a:latin typeface="Times New Roman" panose="02020603050405020304" pitchFamily="18" charset="0"/>
                <a:cs typeface="Times New Roman" panose="02020603050405020304" pitchFamily="18" charset="0"/>
              </a:rPr>
              <a:t>The </a:t>
            </a:r>
            <a:r>
              <a:rPr lang="en-US" sz="8000" i="1" dirty="0">
                <a:latin typeface="Times New Roman" panose="02020603050405020304" pitchFamily="18" charset="0"/>
                <a:cs typeface="Times New Roman" panose="02020603050405020304" pitchFamily="18" charset="0"/>
              </a:rPr>
              <a:t>random hit/stand </a:t>
            </a:r>
            <a:r>
              <a:rPr lang="en-US" sz="8000" dirty="0">
                <a:latin typeface="Times New Roman" panose="02020603050405020304" pitchFamily="18" charset="0"/>
                <a:cs typeface="Times New Roman" panose="02020603050405020304" pitchFamily="18" charset="0"/>
              </a:rPr>
              <a:t>strategy introduces a random possibility into players’ decision making process. Player chooses to either hit or stand based on a probabilistic model. Since this random actions, frequently leads to less optimal calls, either hitting when it ought to be staying put, or staying put when it ought to be hitting </a:t>
            </a:r>
            <a:r>
              <a:rPr lang="tr-TR" sz="8000" dirty="0">
                <a:latin typeface="Times New Roman" panose="02020603050405020304" pitchFamily="18" charset="0"/>
                <a:cs typeface="Times New Roman" panose="02020603050405020304" pitchFamily="18" charset="0"/>
              </a:rPr>
              <a:t>therefore it might </a:t>
            </a:r>
            <a:r>
              <a:rPr lang="en-US" sz="8000" noProof="1">
                <a:latin typeface="Times New Roman" panose="02020603050405020304" pitchFamily="18" charset="0"/>
                <a:cs typeface="Times New Roman" panose="02020603050405020304" pitchFamily="18" charset="0"/>
              </a:rPr>
              <a:t>lower</a:t>
            </a:r>
            <a:r>
              <a:rPr lang="tr-TR" sz="8000" dirty="0">
                <a:latin typeface="Times New Roman" panose="02020603050405020304" pitchFamily="18" charset="0"/>
                <a:cs typeface="Times New Roman" panose="02020603050405020304" pitchFamily="18" charset="0"/>
              </a:rPr>
              <a:t> the performance and proftiablity of the model.</a:t>
            </a:r>
            <a:endParaRPr lang="en-US" sz="8000" dirty="0">
              <a:latin typeface="Times New Roman" panose="02020603050405020304" pitchFamily="18" charset="0"/>
              <a:cs typeface="Times New Roman" panose="02020603050405020304" pitchFamily="18" charset="0"/>
            </a:endParaRPr>
          </a:p>
          <a:p>
            <a:pPr algn="l">
              <a:lnSpc>
                <a:spcPct val="120000"/>
              </a:lnSpc>
            </a:pPr>
            <a:endParaRPr lang="en-US" sz="20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4CDFE531-FC71-4300-9411-08BA63BF3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075" y="2718482"/>
            <a:ext cx="5351357" cy="2862244"/>
          </a:xfrm>
          <a:prstGeom prst="rect">
            <a:avLst/>
          </a:prstGeom>
        </p:spPr>
      </p:pic>
      <p:sp>
        <p:nvSpPr>
          <p:cNvPr id="15" name="Metin kutusu 14">
            <a:extLst>
              <a:ext uri="{FF2B5EF4-FFF2-40B4-BE49-F238E27FC236}">
                <a16:creationId xmlns:a16="http://schemas.microsoft.com/office/drawing/2014/main" id="{EAD6D583-3C26-4DC2-BCDB-6028F68050F7}"/>
              </a:ext>
            </a:extLst>
          </p:cNvPr>
          <p:cNvSpPr txBox="1"/>
          <p:nvPr/>
        </p:nvSpPr>
        <p:spPr>
          <a:xfrm>
            <a:off x="5955075" y="5580726"/>
            <a:ext cx="5278395"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2.2 : Random Hit/Stand Brute Force Algorithm</a:t>
            </a:r>
            <a:r>
              <a:rPr lang="en-US" sz="1000" baseline="30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p:txBody>
      </p:sp>
      <p:sp>
        <p:nvSpPr>
          <p:cNvPr id="17" name="Alt Başlık 2">
            <a:extLst>
              <a:ext uri="{FF2B5EF4-FFF2-40B4-BE49-F238E27FC236}">
                <a16:creationId xmlns:a16="http://schemas.microsoft.com/office/drawing/2014/main" id="{69FE4F56-F3B0-470E-B804-B82FFE5E35D6}"/>
              </a:ext>
            </a:extLst>
          </p:cNvPr>
          <p:cNvSpPr txBox="1">
            <a:spLocks/>
          </p:cNvSpPr>
          <p:nvPr/>
        </p:nvSpPr>
        <p:spPr>
          <a:xfrm>
            <a:off x="923528" y="2736297"/>
            <a:ext cx="4958585" cy="28622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dirty="0">
                <a:latin typeface="Times New Roman" panose="02020603050405020304" pitchFamily="18" charset="0"/>
                <a:cs typeface="Times New Roman" panose="02020603050405020304" pitchFamily="18" charset="0"/>
              </a:rPr>
              <a:t>As we can seen in random hit/stand</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algorihm</a:t>
            </a:r>
            <a:r>
              <a:rPr lang="en-US" sz="2000" dirty="0">
                <a:latin typeface="Times New Roman" panose="02020603050405020304" pitchFamily="18" charset="0"/>
                <a:cs typeface="Times New Roman" panose="02020603050405020304" pitchFamily="18" charset="0"/>
              </a:rPr>
              <a:t>’s decision making </a:t>
            </a:r>
            <a:r>
              <a:rPr lang="en-US" sz="2000" dirty="0" err="1">
                <a:latin typeface="Times New Roman" panose="02020603050405020304" pitchFamily="18" charset="0"/>
                <a:cs typeface="Times New Roman" panose="02020603050405020304" pitchFamily="18" charset="0"/>
              </a:rPr>
              <a:t>psudocode</a:t>
            </a:r>
            <a:r>
              <a:rPr lang="en-US" sz="2000" dirty="0">
                <a:latin typeface="Times New Roman" panose="02020603050405020304" pitchFamily="18" charset="0"/>
                <a:cs typeface="Times New Roman" panose="02020603050405020304" pitchFamily="18" charset="0"/>
              </a:rPr>
              <a:t> in Figure 2.2 at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line there is a random selection between Hit and Stand actions. Based on this selection, the corresponding action is executed.</a:t>
            </a:r>
          </a:p>
        </p:txBody>
      </p:sp>
    </p:spTree>
    <p:extLst>
      <p:ext uri="{BB962C8B-B14F-4D97-AF65-F5344CB8AC3E}">
        <p14:creationId xmlns:p14="http://schemas.microsoft.com/office/powerpoint/2010/main" val="413540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282513" y="538162"/>
            <a:ext cx="6909487"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439430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without Card Counting</a:t>
            </a:r>
          </a:p>
        </p:txBody>
      </p:sp>
      <p:sp>
        <p:nvSpPr>
          <p:cNvPr id="11" name="Alt Başlık 2">
            <a:extLst>
              <a:ext uri="{FF2B5EF4-FFF2-40B4-BE49-F238E27FC236}">
                <a16:creationId xmlns:a16="http://schemas.microsoft.com/office/drawing/2014/main" id="{52105E1F-A284-4A28-A040-6A4018055F43}"/>
              </a:ext>
            </a:extLst>
          </p:cNvPr>
          <p:cNvSpPr txBox="1">
            <a:spLocks/>
          </p:cNvSpPr>
          <p:nvPr/>
        </p:nvSpPr>
        <p:spPr>
          <a:xfrm>
            <a:off x="888207" y="1153973"/>
            <a:ext cx="7452604" cy="4511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imes New Roman" panose="02020603050405020304" pitchFamily="18" charset="0"/>
                <a:cs typeface="Times New Roman" panose="02020603050405020304" pitchFamily="18" charset="0"/>
              </a:rPr>
              <a:t>Basic strategy models develop based on a mathematically derived set of rules formulated to minimize the house edge in Blackjack. These rules, called basic strategy, provide the player with the best action to take in any situation presented, given their hand and the dealer's </a:t>
            </a:r>
            <a:r>
              <a:rPr lang="en-US" sz="2000" dirty="0" err="1">
                <a:latin typeface="Times New Roman" panose="02020603050405020304" pitchFamily="18" charset="0"/>
                <a:cs typeface="Times New Roman" panose="02020603050405020304" pitchFamily="18" charset="0"/>
              </a:rPr>
              <a:t>upcard</a:t>
            </a:r>
            <a:r>
              <a:rPr lang="en-US" sz="2000" dirty="0">
                <a:latin typeface="Times New Roman" panose="02020603050405020304" pitchFamily="18" charset="0"/>
                <a:cs typeface="Times New Roman" panose="02020603050405020304" pitchFamily="18" charset="0"/>
              </a:rPr>
              <a:t>.</a:t>
            </a:r>
            <a:endParaRPr lang="tr-TR"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basic strategy charts graphically illustrate all the optimum plays, given every possible combination of the player's hands and the dealer's </a:t>
            </a:r>
            <a:r>
              <a:rPr lang="en-US" sz="2000" dirty="0" err="1">
                <a:latin typeface="Times New Roman" panose="02020603050405020304" pitchFamily="18" charset="0"/>
                <a:cs typeface="Times New Roman" panose="02020603050405020304" pitchFamily="18" charset="0"/>
              </a:rPr>
              <a:t>upcard</a:t>
            </a:r>
            <a:r>
              <a:rPr lang="en-US" sz="2000" dirty="0">
                <a:latin typeface="Times New Roman" panose="02020603050405020304" pitchFamily="18" charset="0"/>
                <a:cs typeface="Times New Roman" panose="02020603050405020304" pitchFamily="18" charset="0"/>
              </a:rPr>
              <a:t>.</a:t>
            </a:r>
          </a:p>
        </p:txBody>
      </p:sp>
      <p:pic>
        <p:nvPicPr>
          <p:cNvPr id="3" name="Resim 2">
            <a:extLst>
              <a:ext uri="{FF2B5EF4-FFF2-40B4-BE49-F238E27FC236}">
                <a16:creationId xmlns:a16="http://schemas.microsoft.com/office/drawing/2014/main" id="{111DDA5B-BF78-4AA7-8F7F-956684ADC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5777" y="1153973"/>
            <a:ext cx="2163876" cy="3892022"/>
          </a:xfrm>
          <a:prstGeom prst="rect">
            <a:avLst/>
          </a:prstGeom>
        </p:spPr>
      </p:pic>
      <p:sp>
        <p:nvSpPr>
          <p:cNvPr id="12" name="Metin kutusu 11">
            <a:extLst>
              <a:ext uri="{FF2B5EF4-FFF2-40B4-BE49-F238E27FC236}">
                <a16:creationId xmlns:a16="http://schemas.microsoft.com/office/drawing/2014/main" id="{3CE6118B-050E-4651-96B8-9370DE453239}"/>
              </a:ext>
            </a:extLst>
          </p:cNvPr>
          <p:cNvSpPr txBox="1"/>
          <p:nvPr/>
        </p:nvSpPr>
        <p:spPr>
          <a:xfrm>
            <a:off x="9065777" y="5045995"/>
            <a:ext cx="2163876"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a:t>
            </a:r>
            <a:r>
              <a:rPr lang="tr-TR" sz="1000" dirty="0">
                <a:latin typeface="Times New Roman" panose="02020603050405020304" pitchFamily="18" charset="0"/>
                <a:cs typeface="Times New Roman" panose="02020603050405020304" pitchFamily="18" charset="0"/>
              </a:rPr>
              <a:t>3</a:t>
            </a:r>
            <a:r>
              <a:rPr lang="en-US" sz="1000" dirty="0">
                <a:latin typeface="Times New Roman" panose="02020603050405020304" pitchFamily="18" charset="0"/>
                <a:cs typeface="Times New Roman" panose="02020603050405020304" pitchFamily="18" charset="0"/>
              </a:rPr>
              <a:t> : </a:t>
            </a:r>
            <a:r>
              <a:rPr lang="tr-TR" sz="1000" dirty="0">
                <a:latin typeface="Times New Roman" panose="02020603050405020304" pitchFamily="18" charset="0"/>
                <a:cs typeface="Times New Roman" panose="02020603050405020304" pitchFamily="18" charset="0"/>
              </a:rPr>
              <a:t>Basic Strategy Chart</a:t>
            </a:r>
            <a:r>
              <a:rPr lang="en-US" sz="1000" baseline="30000"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156224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282513" y="538162"/>
            <a:ext cx="6909487"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439430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without Card Counting</a:t>
            </a:r>
          </a:p>
        </p:txBody>
      </p:sp>
      <p:pic>
        <p:nvPicPr>
          <p:cNvPr id="13" name="Resim 12">
            <a:extLst>
              <a:ext uri="{FF2B5EF4-FFF2-40B4-BE49-F238E27FC236}">
                <a16:creationId xmlns:a16="http://schemas.microsoft.com/office/drawing/2014/main" id="{7C4BCF47-601C-4D38-8BF3-96685BF2B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27" y="1508027"/>
            <a:ext cx="4453611" cy="3198996"/>
          </a:xfrm>
          <a:prstGeom prst="rect">
            <a:avLst/>
          </a:prstGeom>
        </p:spPr>
      </p:pic>
      <p:sp>
        <p:nvSpPr>
          <p:cNvPr id="2" name="Metin kutusu 1">
            <a:extLst>
              <a:ext uri="{FF2B5EF4-FFF2-40B4-BE49-F238E27FC236}">
                <a16:creationId xmlns:a16="http://schemas.microsoft.com/office/drawing/2014/main" id="{53A6A1B9-DFB2-4E5D-BA23-7E72106CD457}"/>
              </a:ext>
            </a:extLst>
          </p:cNvPr>
          <p:cNvSpPr txBox="1"/>
          <p:nvPr/>
        </p:nvSpPr>
        <p:spPr>
          <a:xfrm>
            <a:off x="5418438" y="1007076"/>
            <a:ext cx="5900351"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There are 3 main parts of  a Basic Strategy algorithm these are setting input parameters, finding the right action with chart lookup and decision making.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row, dealer up card is set to make chart lookup easier.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Then in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row a chart lookup is done, and according to player hand and dealer up card according action gathered.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Finally, gathered action will be applied, however hand of player might still can be playable in that case this process is repeated until a stand action comes up.</a:t>
            </a:r>
            <a:endParaRPr lang="tr-TR" sz="2000" dirty="0">
              <a:latin typeface="Times New Roman" panose="02020603050405020304" pitchFamily="18" charset="0"/>
              <a:cs typeface="Times New Roman" panose="02020603050405020304" pitchFamily="18" charset="0"/>
            </a:endParaRPr>
          </a:p>
        </p:txBody>
      </p:sp>
      <p:sp>
        <p:nvSpPr>
          <p:cNvPr id="15" name="Metin kutusu 14">
            <a:extLst>
              <a:ext uri="{FF2B5EF4-FFF2-40B4-BE49-F238E27FC236}">
                <a16:creationId xmlns:a16="http://schemas.microsoft.com/office/drawing/2014/main" id="{A2B6075C-5329-4516-B920-A43001E2E250}"/>
              </a:ext>
            </a:extLst>
          </p:cNvPr>
          <p:cNvSpPr txBox="1"/>
          <p:nvPr/>
        </p:nvSpPr>
        <p:spPr>
          <a:xfrm>
            <a:off x="507627" y="4707023"/>
            <a:ext cx="4453612"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2.4 : Basic Strategy without Card Counting Algorithm</a:t>
            </a:r>
            <a:r>
              <a:rPr lang="en-US" sz="1000" baseline="30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56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5FB1E46A-B0B3-424C-BFE5-A864E484C7C0}"/>
              </a:ext>
            </a:extLst>
          </p:cNvPr>
          <p:cNvSpPr>
            <a:spLocks noGrp="1"/>
          </p:cNvSpPr>
          <p:nvPr>
            <p:ph type="subTitle" idx="1"/>
          </p:nvPr>
        </p:nvSpPr>
        <p:spPr>
          <a:xfrm>
            <a:off x="932656" y="1259209"/>
            <a:ext cx="10299699" cy="3200597"/>
          </a:xfrm>
        </p:spPr>
        <p:txBody>
          <a:bodyPr>
            <a:normAutofit/>
          </a:bodyPr>
          <a:lstStyle/>
          <a:p>
            <a:pPr marL="342900" indent="-342900" algn="l">
              <a:buFont typeface="Arial" panose="020B0604020202020204" pitchFamily="34" charset="0"/>
              <a:buChar char="•"/>
            </a:pPr>
            <a:r>
              <a:rPr lang="tr-TR" sz="2000" dirty="0" err="1">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Related Work</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Analysis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 and Implementation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Tests and Results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Work</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Bibliography</a:t>
            </a:r>
          </a:p>
          <a:p>
            <a:pPr marL="342900" indent="-342900" algn="l">
              <a:buFont typeface="Arial" panose="020B0604020202020204" pitchFamily="34" charset="0"/>
              <a:buChar char="•"/>
            </a:pPr>
            <a:endParaRPr lang="tr-TR" sz="2000" dirty="0">
              <a:latin typeface="Times New Roman" panose="02020603050405020304" pitchFamily="18" charset="0"/>
              <a:cs typeface="Times New Roman" panose="02020603050405020304" pitchFamily="18" charset="0"/>
            </a:endParaRPr>
          </a:p>
        </p:txBody>
      </p:sp>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32" name="Düz Bağlayıcı 31">
            <a:extLst>
              <a:ext uri="{FF2B5EF4-FFF2-40B4-BE49-F238E27FC236}">
                <a16:creationId xmlns:a16="http://schemas.microsoft.com/office/drawing/2014/main" id="{9C42612B-87E0-44BA-A54A-F25A2C2AE4DD}"/>
              </a:ext>
            </a:extLst>
          </p:cNvPr>
          <p:cNvCxnSpPr>
            <a:cxnSpLocks/>
            <a:endCxn id="5"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F45DC4D7-0C95-4276-A711-10B91D6C07DF}"/>
              </a:ext>
            </a:extLst>
          </p:cNvPr>
          <p:cNvCxnSpPr>
            <a:cxnSpLocks/>
            <a:stCxn id="5" idx="3"/>
          </p:cNvCxnSpPr>
          <p:nvPr/>
        </p:nvCxnSpPr>
        <p:spPr>
          <a:xfrm>
            <a:off x="1943101" y="538162"/>
            <a:ext cx="10248899"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5" name="Metin kutusu 4">
            <a:extLst>
              <a:ext uri="{FF2B5EF4-FFF2-40B4-BE49-F238E27FC236}">
                <a16:creationId xmlns:a16="http://schemas.microsoft.com/office/drawing/2014/main" id="{B43046F9-550B-49A6-8655-A7192853D461}"/>
              </a:ext>
            </a:extLst>
          </p:cNvPr>
          <p:cNvSpPr txBox="1"/>
          <p:nvPr/>
        </p:nvSpPr>
        <p:spPr>
          <a:xfrm>
            <a:off x="888207" y="338107"/>
            <a:ext cx="1054894"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Outline</a:t>
            </a:r>
            <a:endParaRPr lang="tr-TR" sz="2000" b="1" dirty="0">
              <a:solidFill>
                <a:srgbClr val="0F499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233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282513" y="538162"/>
            <a:ext cx="6909487"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439430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without Card Counting</a:t>
            </a:r>
          </a:p>
        </p:txBody>
      </p:sp>
      <p:sp>
        <p:nvSpPr>
          <p:cNvPr id="15" name="Metin kutusu 14">
            <a:extLst>
              <a:ext uri="{FF2B5EF4-FFF2-40B4-BE49-F238E27FC236}">
                <a16:creationId xmlns:a16="http://schemas.microsoft.com/office/drawing/2014/main" id="{A2B6075C-5329-4516-B920-A43001E2E250}"/>
              </a:ext>
            </a:extLst>
          </p:cNvPr>
          <p:cNvSpPr txBox="1"/>
          <p:nvPr/>
        </p:nvSpPr>
        <p:spPr>
          <a:xfrm>
            <a:off x="3860956" y="5402214"/>
            <a:ext cx="4453612"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2.5 : Activity Diagram of Basic Strategy without Card Counting Algorithm</a:t>
            </a:r>
            <a:r>
              <a:rPr lang="en-US" sz="1000" baseline="30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0D0BC8D7-C1FA-4A9F-A5EF-8B38DC2DE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194" y="864128"/>
            <a:ext cx="4453612" cy="4535286"/>
          </a:xfrm>
          <a:prstGeom prst="rect">
            <a:avLst/>
          </a:prstGeom>
        </p:spPr>
      </p:pic>
    </p:spTree>
    <p:extLst>
      <p:ext uri="{BB962C8B-B14F-4D97-AF65-F5344CB8AC3E}">
        <p14:creationId xmlns:p14="http://schemas.microsoft.com/office/powerpoint/2010/main" val="227060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282513" y="538162"/>
            <a:ext cx="6909487"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439430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 Card Counting</a:t>
            </a:r>
          </a:p>
        </p:txBody>
      </p:sp>
      <p:sp>
        <p:nvSpPr>
          <p:cNvPr id="11" name="Alt Başlık 2">
            <a:extLst>
              <a:ext uri="{FF2B5EF4-FFF2-40B4-BE49-F238E27FC236}">
                <a16:creationId xmlns:a16="http://schemas.microsoft.com/office/drawing/2014/main" id="{5B41A224-F8B5-43E1-9B1F-61AE9E8733E4}"/>
              </a:ext>
            </a:extLst>
          </p:cNvPr>
          <p:cNvSpPr txBox="1">
            <a:spLocks/>
          </p:cNvSpPr>
          <p:nvPr/>
        </p:nvSpPr>
        <p:spPr>
          <a:xfrm>
            <a:off x="899983" y="938272"/>
            <a:ext cx="10392033"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000" dirty="0">
                <a:latin typeface="Times New Roman" panose="02020603050405020304" pitchFamily="18" charset="0"/>
                <a:cs typeface="Times New Roman" panose="02020603050405020304" pitchFamily="18" charset="0"/>
              </a:rPr>
              <a:t>Card counting is a technique used in Blackjack to track the ratio of high cards (10s, face cards, and Aces) to low cards (2 through 6) remaining in the deck. Basic principle is that a deck with a higher part of the cards is advantageous for the player, as it increases the chance of achieving a blackjack and advantageous doubling down situations.</a:t>
            </a:r>
          </a:p>
          <a:p>
            <a:pPr algn="l">
              <a:lnSpc>
                <a:spcPct val="120000"/>
              </a:lnSpc>
            </a:pPr>
            <a:r>
              <a:rPr lang="en-US" sz="2000" dirty="0">
                <a:latin typeface="Times New Roman" panose="02020603050405020304" pitchFamily="18" charset="0"/>
                <a:cs typeface="Times New Roman" panose="02020603050405020304" pitchFamily="18" charset="0"/>
              </a:rPr>
              <a:t>Card counting has 4 steps in order to work these are:</a:t>
            </a:r>
          </a:p>
          <a:p>
            <a:pPr marL="800100" lvl="1" indent="-342900" algn="l">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Assigning Values to Cards : Most counting strategies use a Hi-Lo based value assigning. </a:t>
            </a:r>
          </a:p>
          <a:p>
            <a:pPr marL="1257300" lvl="2" indent="-342900" algn="l">
              <a:lnSpc>
                <a:spcPct val="120000"/>
              </a:lnSpc>
              <a:buFont typeface="Arial" panose="020B0604020202020204" pitchFamily="34" charset="0"/>
              <a:buChar char="•"/>
            </a:pPr>
            <a:r>
              <a:rPr lang="en-US" sz="1200" b="0" i="0" dirty="0">
                <a:effectLst/>
                <a:latin typeface="Times New Roman" panose="02020603050405020304" pitchFamily="18" charset="0"/>
              </a:rPr>
              <a:t>2 to 6 : + 1</a:t>
            </a:r>
          </a:p>
          <a:p>
            <a:pPr marL="1257300" lvl="2" indent="-342900" algn="l">
              <a:lnSpc>
                <a:spcPct val="120000"/>
              </a:lnSpc>
              <a:buFont typeface="Arial" panose="020B0604020202020204" pitchFamily="34" charset="0"/>
              <a:buChar char="•"/>
            </a:pPr>
            <a:r>
              <a:rPr lang="en-US" sz="1200" b="0" i="0" dirty="0">
                <a:effectLst/>
                <a:latin typeface="Times New Roman" panose="02020603050405020304" pitchFamily="18" charset="0"/>
              </a:rPr>
              <a:t>7 to 9 : 0</a:t>
            </a:r>
          </a:p>
          <a:p>
            <a:pPr marL="1257300" lvl="2" indent="-342900" algn="l">
              <a:lnSpc>
                <a:spcPct val="120000"/>
              </a:lnSpc>
              <a:buFont typeface="Arial" panose="020B0604020202020204" pitchFamily="34" charset="0"/>
              <a:buChar char="•"/>
            </a:pPr>
            <a:r>
              <a:rPr lang="en-US" sz="1200" b="0" i="0" dirty="0">
                <a:effectLst/>
                <a:latin typeface="Times New Roman" panose="02020603050405020304" pitchFamily="18" charset="0"/>
              </a:rPr>
              <a:t>10, Jack, Queen, King and Ace : - 1</a:t>
            </a:r>
          </a:p>
          <a:p>
            <a:pPr marL="800100" lvl="1" indent="-342900" algn="l">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Calculating Running Count : As the cards dealt, player needs to calculate cards Hi-Lo values in a total summation.</a:t>
            </a:r>
          </a:p>
          <a:p>
            <a:pPr marL="800100" lvl="1" indent="-342900" algn="l">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Calculating True Count : To get a more accurate evaluation on decks favorability, running count is divided by remaining deck amount and this provides true count.</a:t>
            </a:r>
          </a:p>
          <a:p>
            <a:pPr marL="800100" lvl="1" indent="-342900" algn="l">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Adjusting the Bet : The most important part of the algorithm to get a better odds against house edge. Player should adjust its bet according to true count, when true count is high (favorable deck) player should increase bet and vice versa.</a:t>
            </a:r>
          </a:p>
        </p:txBody>
      </p:sp>
    </p:spTree>
    <p:extLst>
      <p:ext uri="{BB962C8B-B14F-4D97-AF65-F5344CB8AC3E}">
        <p14:creationId xmlns:p14="http://schemas.microsoft.com/office/powerpoint/2010/main" val="722149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282513" y="538162"/>
            <a:ext cx="6909487"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439430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 Card Counting</a:t>
            </a:r>
          </a:p>
        </p:txBody>
      </p:sp>
      <p:sp>
        <p:nvSpPr>
          <p:cNvPr id="11" name="Alt Başlık 2">
            <a:extLst>
              <a:ext uri="{FF2B5EF4-FFF2-40B4-BE49-F238E27FC236}">
                <a16:creationId xmlns:a16="http://schemas.microsoft.com/office/drawing/2014/main" id="{5B41A224-F8B5-43E1-9B1F-61AE9E8733E4}"/>
              </a:ext>
            </a:extLst>
          </p:cNvPr>
          <p:cNvSpPr txBox="1">
            <a:spLocks/>
          </p:cNvSpPr>
          <p:nvPr/>
        </p:nvSpPr>
        <p:spPr>
          <a:xfrm>
            <a:off x="888206" y="938272"/>
            <a:ext cx="5832111"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000" dirty="0">
                <a:latin typeface="Times New Roman" panose="02020603050405020304" pitchFamily="18" charset="0"/>
                <a:cs typeface="Times New Roman" panose="02020603050405020304" pitchFamily="18" charset="0"/>
              </a:rPr>
              <a:t>In Figure 2.6 a counting algorithm can be seen, in a basic condition statement, by checking the value of the cards with the help of the function at Figure 2.7 running count is calculating at each card dealing action.</a:t>
            </a:r>
          </a:p>
          <a:p>
            <a:pPr algn="l">
              <a:lnSpc>
                <a:spcPct val="120000"/>
              </a:lnSpc>
            </a:pPr>
            <a:r>
              <a:rPr lang="en-US" sz="2000" dirty="0">
                <a:latin typeface="Times New Roman" panose="02020603050405020304" pitchFamily="18" charset="0"/>
                <a:cs typeface="Times New Roman" panose="02020603050405020304" pitchFamily="18" charset="0"/>
              </a:rPr>
              <a:t>And finally in Figure 2.8 by dividing the running count into remaining decks in table true count will be gathered.</a:t>
            </a:r>
          </a:p>
          <a:p>
            <a:pPr algn="l">
              <a:lnSpc>
                <a:spcPct val="120000"/>
              </a:lnSpc>
            </a:pPr>
            <a:r>
              <a:rPr lang="en-US" sz="2000" dirty="0">
                <a:latin typeface="Times New Roman" panose="02020603050405020304" pitchFamily="18" charset="0"/>
                <a:cs typeface="Times New Roman" panose="02020603050405020304" pitchFamily="18" charset="0"/>
              </a:rPr>
              <a:t>Algorithm first calculates new bet amount with function at Figure 2.9 according to current true count of table then again creates a lookup for basic strategy chart and does its actions.</a:t>
            </a:r>
          </a:p>
        </p:txBody>
      </p:sp>
      <p:pic>
        <p:nvPicPr>
          <p:cNvPr id="3" name="Resim 2">
            <a:extLst>
              <a:ext uri="{FF2B5EF4-FFF2-40B4-BE49-F238E27FC236}">
                <a16:creationId xmlns:a16="http://schemas.microsoft.com/office/drawing/2014/main" id="{B9BC470B-47F5-44EE-88A3-3B05D22EA71F}"/>
              </a:ext>
            </a:extLst>
          </p:cNvPr>
          <p:cNvPicPr>
            <a:picLocks noChangeAspect="1"/>
          </p:cNvPicPr>
          <p:nvPr/>
        </p:nvPicPr>
        <p:blipFill>
          <a:blip r:embed="rId4"/>
          <a:stretch>
            <a:fillRect/>
          </a:stretch>
        </p:blipFill>
        <p:spPr>
          <a:xfrm>
            <a:off x="6860282" y="877382"/>
            <a:ext cx="4668795" cy="1739762"/>
          </a:xfrm>
          <a:prstGeom prst="rect">
            <a:avLst/>
          </a:prstGeom>
        </p:spPr>
      </p:pic>
      <p:pic>
        <p:nvPicPr>
          <p:cNvPr id="5" name="Resim 4">
            <a:extLst>
              <a:ext uri="{FF2B5EF4-FFF2-40B4-BE49-F238E27FC236}">
                <a16:creationId xmlns:a16="http://schemas.microsoft.com/office/drawing/2014/main" id="{71933944-3F40-497F-AF95-9CC2207D5543}"/>
              </a:ext>
            </a:extLst>
          </p:cNvPr>
          <p:cNvPicPr>
            <a:picLocks noChangeAspect="1"/>
          </p:cNvPicPr>
          <p:nvPr/>
        </p:nvPicPr>
        <p:blipFill>
          <a:blip r:embed="rId5"/>
          <a:stretch>
            <a:fillRect/>
          </a:stretch>
        </p:blipFill>
        <p:spPr>
          <a:xfrm>
            <a:off x="6860281" y="2905096"/>
            <a:ext cx="4668795" cy="784191"/>
          </a:xfrm>
          <a:prstGeom prst="rect">
            <a:avLst/>
          </a:prstGeom>
        </p:spPr>
      </p:pic>
      <p:pic>
        <p:nvPicPr>
          <p:cNvPr id="7" name="Resim 6">
            <a:extLst>
              <a:ext uri="{FF2B5EF4-FFF2-40B4-BE49-F238E27FC236}">
                <a16:creationId xmlns:a16="http://schemas.microsoft.com/office/drawing/2014/main" id="{537256DC-B6C7-4F8A-B494-BA799275DC79}"/>
              </a:ext>
            </a:extLst>
          </p:cNvPr>
          <p:cNvPicPr>
            <a:picLocks noChangeAspect="1"/>
          </p:cNvPicPr>
          <p:nvPr/>
        </p:nvPicPr>
        <p:blipFill>
          <a:blip r:embed="rId6"/>
          <a:stretch>
            <a:fillRect/>
          </a:stretch>
        </p:blipFill>
        <p:spPr>
          <a:xfrm>
            <a:off x="6860280" y="3997830"/>
            <a:ext cx="4668795" cy="613494"/>
          </a:xfrm>
          <a:prstGeom prst="rect">
            <a:avLst/>
          </a:prstGeom>
        </p:spPr>
      </p:pic>
      <p:sp>
        <p:nvSpPr>
          <p:cNvPr id="15" name="Metin kutusu 14">
            <a:extLst>
              <a:ext uri="{FF2B5EF4-FFF2-40B4-BE49-F238E27FC236}">
                <a16:creationId xmlns:a16="http://schemas.microsoft.com/office/drawing/2014/main" id="{97E8D2CA-7FFE-423A-8B1B-A6686F0FBFA0}"/>
              </a:ext>
            </a:extLst>
          </p:cNvPr>
          <p:cNvSpPr txBox="1"/>
          <p:nvPr/>
        </p:nvSpPr>
        <p:spPr>
          <a:xfrm>
            <a:off x="6967871" y="4558262"/>
            <a:ext cx="4453612"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2.8 : Calculating true count For Card Counting</a:t>
            </a:r>
          </a:p>
        </p:txBody>
      </p:sp>
      <p:sp>
        <p:nvSpPr>
          <p:cNvPr id="16" name="Metin kutusu 15">
            <a:extLst>
              <a:ext uri="{FF2B5EF4-FFF2-40B4-BE49-F238E27FC236}">
                <a16:creationId xmlns:a16="http://schemas.microsoft.com/office/drawing/2014/main" id="{9AA10CDE-E506-43AD-AD58-95F4FEBDDCB3}"/>
              </a:ext>
            </a:extLst>
          </p:cNvPr>
          <p:cNvSpPr txBox="1"/>
          <p:nvPr/>
        </p:nvSpPr>
        <p:spPr>
          <a:xfrm>
            <a:off x="6967874" y="3636225"/>
            <a:ext cx="4453612"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2.7 : Calculating the running count For Card Counting</a:t>
            </a:r>
          </a:p>
        </p:txBody>
      </p:sp>
      <p:sp>
        <p:nvSpPr>
          <p:cNvPr id="17" name="Metin kutusu 16">
            <a:extLst>
              <a:ext uri="{FF2B5EF4-FFF2-40B4-BE49-F238E27FC236}">
                <a16:creationId xmlns:a16="http://schemas.microsoft.com/office/drawing/2014/main" id="{F81EDA6A-2BFC-48A2-9B2A-BCFBAAA01BD2}"/>
              </a:ext>
            </a:extLst>
          </p:cNvPr>
          <p:cNvSpPr txBox="1"/>
          <p:nvPr/>
        </p:nvSpPr>
        <p:spPr>
          <a:xfrm>
            <a:off x="6967874" y="2564012"/>
            <a:ext cx="4453612"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2.6 : Counting Algorithm For Card Counting</a:t>
            </a:r>
          </a:p>
        </p:txBody>
      </p:sp>
      <p:pic>
        <p:nvPicPr>
          <p:cNvPr id="13" name="Resim 12">
            <a:extLst>
              <a:ext uri="{FF2B5EF4-FFF2-40B4-BE49-F238E27FC236}">
                <a16:creationId xmlns:a16="http://schemas.microsoft.com/office/drawing/2014/main" id="{758989CF-5D85-4369-B6FF-06DF7E020F3F}"/>
              </a:ext>
            </a:extLst>
          </p:cNvPr>
          <p:cNvPicPr>
            <a:picLocks noChangeAspect="1"/>
          </p:cNvPicPr>
          <p:nvPr/>
        </p:nvPicPr>
        <p:blipFill>
          <a:blip r:embed="rId7"/>
          <a:stretch>
            <a:fillRect/>
          </a:stretch>
        </p:blipFill>
        <p:spPr>
          <a:xfrm>
            <a:off x="6872985" y="4877480"/>
            <a:ext cx="4670544" cy="997491"/>
          </a:xfrm>
          <a:prstGeom prst="rect">
            <a:avLst/>
          </a:prstGeom>
        </p:spPr>
      </p:pic>
      <p:sp>
        <p:nvSpPr>
          <p:cNvPr id="20" name="Metin kutusu 19">
            <a:extLst>
              <a:ext uri="{FF2B5EF4-FFF2-40B4-BE49-F238E27FC236}">
                <a16:creationId xmlns:a16="http://schemas.microsoft.com/office/drawing/2014/main" id="{17B9D14A-26F2-4360-AB31-D980443A3DEA}"/>
              </a:ext>
            </a:extLst>
          </p:cNvPr>
          <p:cNvSpPr txBox="1"/>
          <p:nvPr/>
        </p:nvSpPr>
        <p:spPr>
          <a:xfrm>
            <a:off x="6999985" y="5816626"/>
            <a:ext cx="4453612"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2.9 : Bet adjusting according to true count</a:t>
            </a:r>
          </a:p>
        </p:txBody>
      </p:sp>
    </p:spTree>
    <p:extLst>
      <p:ext uri="{BB962C8B-B14F-4D97-AF65-F5344CB8AC3E}">
        <p14:creationId xmlns:p14="http://schemas.microsoft.com/office/powerpoint/2010/main" val="88892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2829697" y="538162"/>
            <a:ext cx="9362303"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1941491"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Historical Data</a:t>
            </a:r>
          </a:p>
        </p:txBody>
      </p:sp>
      <p:sp>
        <p:nvSpPr>
          <p:cNvPr id="11" name="Alt Başlık 2">
            <a:extLst>
              <a:ext uri="{FF2B5EF4-FFF2-40B4-BE49-F238E27FC236}">
                <a16:creationId xmlns:a16="http://schemas.microsoft.com/office/drawing/2014/main" id="{5B41A224-F8B5-43E1-9B1F-61AE9E8733E4}"/>
              </a:ext>
            </a:extLst>
          </p:cNvPr>
          <p:cNvSpPr txBox="1">
            <a:spLocks/>
          </p:cNvSpPr>
          <p:nvPr/>
        </p:nvSpPr>
        <p:spPr>
          <a:xfrm>
            <a:off x="888206" y="938272"/>
            <a:ext cx="10424405"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000" dirty="0">
                <a:latin typeface="Times New Roman" panose="02020603050405020304" pitchFamily="18" charset="0"/>
                <a:cs typeface="Times New Roman" panose="02020603050405020304" pitchFamily="18" charset="0"/>
              </a:rPr>
              <a:t>The Historical Data model leverages a large dataset of 50 million Blackjack hands</a:t>
            </a:r>
            <a:r>
              <a:rPr lang="en-US" sz="2000" baseline="30000" dirty="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to determine the optimal actions based on historical outcomes. This dataset, sourced from Kaggle, provides a comprehensive collection of simulated Blackjack hands, reflecting various scenarios and outcomes based on basic strategy.</a:t>
            </a:r>
          </a:p>
          <a:p>
            <a:pPr algn="l">
              <a:lnSpc>
                <a:spcPct val="120000"/>
              </a:lnSpc>
            </a:pPr>
            <a:r>
              <a:rPr lang="en-US" sz="2000" dirty="0">
                <a:latin typeface="Times New Roman" panose="02020603050405020304" pitchFamily="18" charset="0"/>
                <a:cs typeface="Times New Roman" panose="02020603050405020304" pitchFamily="18" charset="0"/>
              </a:rPr>
              <a:t>By using initial hand, dealer up card and action taken from this dataset this algorithm can predict the best action for any given hand based on empirical evidence from millions of simulated plays.</a:t>
            </a:r>
          </a:p>
        </p:txBody>
      </p:sp>
      <p:pic>
        <p:nvPicPr>
          <p:cNvPr id="12" name="Resim 11">
            <a:extLst>
              <a:ext uri="{FF2B5EF4-FFF2-40B4-BE49-F238E27FC236}">
                <a16:creationId xmlns:a16="http://schemas.microsoft.com/office/drawing/2014/main" id="{9832BF9B-D894-49DF-9157-03780F2C6FFE}"/>
              </a:ext>
            </a:extLst>
          </p:cNvPr>
          <p:cNvPicPr>
            <a:picLocks noChangeAspect="1"/>
          </p:cNvPicPr>
          <p:nvPr/>
        </p:nvPicPr>
        <p:blipFill>
          <a:blip r:embed="rId4"/>
          <a:stretch>
            <a:fillRect/>
          </a:stretch>
        </p:blipFill>
        <p:spPr>
          <a:xfrm>
            <a:off x="5747235" y="3483039"/>
            <a:ext cx="5572414" cy="2356370"/>
          </a:xfrm>
          <a:prstGeom prst="rect">
            <a:avLst/>
          </a:prstGeom>
        </p:spPr>
      </p:pic>
      <p:sp>
        <p:nvSpPr>
          <p:cNvPr id="19" name="Metin kutusu 18">
            <a:extLst>
              <a:ext uri="{FF2B5EF4-FFF2-40B4-BE49-F238E27FC236}">
                <a16:creationId xmlns:a16="http://schemas.microsoft.com/office/drawing/2014/main" id="{92710E7C-B995-4D50-B997-B7001F5BBA93}"/>
              </a:ext>
            </a:extLst>
          </p:cNvPr>
          <p:cNvSpPr txBox="1"/>
          <p:nvPr/>
        </p:nvSpPr>
        <p:spPr>
          <a:xfrm>
            <a:off x="932656" y="3429000"/>
            <a:ext cx="4530232"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Figure 2.10 </a:t>
            </a:r>
            <a:r>
              <a:rPr lang="en-US" dirty="0" err="1">
                <a:latin typeface="Times New Roman" panose="02020603050405020304" pitchFamily="18" charset="0"/>
                <a:cs typeface="Times New Roman" panose="02020603050405020304" pitchFamily="18" charset="0"/>
              </a:rPr>
              <a:t>psudocode</a:t>
            </a:r>
            <a:r>
              <a:rPr lang="en-US" dirty="0">
                <a:latin typeface="Times New Roman" panose="02020603050405020304" pitchFamily="18" charset="0"/>
                <a:cs typeface="Times New Roman" panose="02020603050405020304" pitchFamily="18" charset="0"/>
              </a:rPr>
              <a:t> of this algorithm can be seen. In line 1 a query is created where </a:t>
            </a:r>
            <a:r>
              <a:rPr lang="en-US" dirty="0" err="1">
                <a:latin typeface="Times New Roman" panose="02020603050405020304" pitchFamily="18" charset="0"/>
                <a:cs typeface="Times New Roman" panose="02020603050405020304" pitchFamily="18" charset="0"/>
              </a:rPr>
              <a:t>intital</a:t>
            </a:r>
            <a:r>
              <a:rPr lang="en-US" dirty="0">
                <a:latin typeface="Times New Roman" panose="02020603050405020304" pitchFamily="18" charset="0"/>
                <a:cs typeface="Times New Roman" panose="02020603050405020304" pitchFamily="18" charset="0"/>
              </a:rPr>
              <a:t> hand and dealer up card is set and then this query is executed to find corresponding action.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that player and dealer not occurs in historical data then basic strategy will be applied.</a:t>
            </a:r>
            <a:endParaRPr lang="tr-TR" dirty="0">
              <a:latin typeface="Times New Roman" panose="02020603050405020304" pitchFamily="18" charset="0"/>
              <a:cs typeface="Times New Roman" panose="02020603050405020304" pitchFamily="18" charset="0"/>
            </a:endParaRPr>
          </a:p>
        </p:txBody>
      </p:sp>
      <p:sp>
        <p:nvSpPr>
          <p:cNvPr id="22" name="Metin kutusu 21">
            <a:extLst>
              <a:ext uri="{FF2B5EF4-FFF2-40B4-BE49-F238E27FC236}">
                <a16:creationId xmlns:a16="http://schemas.microsoft.com/office/drawing/2014/main" id="{3BCF2879-E471-43F0-B216-C3328673F177}"/>
              </a:ext>
            </a:extLst>
          </p:cNvPr>
          <p:cNvSpPr txBox="1"/>
          <p:nvPr/>
        </p:nvSpPr>
        <p:spPr>
          <a:xfrm>
            <a:off x="5747234" y="5793243"/>
            <a:ext cx="5556559"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2.10 : Checking algorithm for action to execute.</a:t>
            </a:r>
          </a:p>
        </p:txBody>
      </p:sp>
    </p:spTree>
    <p:extLst>
      <p:ext uri="{BB962C8B-B14F-4D97-AF65-F5344CB8AC3E}">
        <p14:creationId xmlns:p14="http://schemas.microsoft.com/office/powerpoint/2010/main" val="2344923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3812059" y="538162"/>
            <a:ext cx="8379941"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292385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Reinforcement Learning</a:t>
            </a:r>
          </a:p>
        </p:txBody>
      </p:sp>
      <p:sp>
        <p:nvSpPr>
          <p:cNvPr id="11" name="Alt Başlık 2">
            <a:extLst>
              <a:ext uri="{FF2B5EF4-FFF2-40B4-BE49-F238E27FC236}">
                <a16:creationId xmlns:a16="http://schemas.microsoft.com/office/drawing/2014/main" id="{5B41A224-F8B5-43E1-9B1F-61AE9E8733E4}"/>
              </a:ext>
            </a:extLst>
          </p:cNvPr>
          <p:cNvSpPr txBox="1">
            <a:spLocks/>
          </p:cNvSpPr>
          <p:nvPr/>
        </p:nvSpPr>
        <p:spPr>
          <a:xfrm>
            <a:off x="888206" y="938272"/>
            <a:ext cx="10430583"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000" i="1" dirty="0">
                <a:latin typeface="Times New Roman" panose="02020603050405020304" pitchFamily="18" charset="0"/>
                <a:cs typeface="Times New Roman" panose="02020603050405020304" pitchFamily="18" charset="0"/>
              </a:rPr>
              <a:t>Reinforcement Learning (RL) </a:t>
            </a:r>
            <a:r>
              <a:rPr lang="en-US" sz="2000" dirty="0">
                <a:latin typeface="Times New Roman" panose="02020603050405020304" pitchFamily="18" charset="0"/>
                <a:cs typeface="Times New Roman" panose="02020603050405020304" pitchFamily="18" charset="0"/>
              </a:rPr>
              <a:t>is a type of machine learning where an agent learns to make decisions by performing actions in an environment to maximize the final rewards. RL involves learning through interaction with the environment, receiving feedback in the form of rewards or penalties, and using this feedback to improve future actions.</a:t>
            </a:r>
          </a:p>
          <a:p>
            <a:pPr algn="l">
              <a:lnSpc>
                <a:spcPct val="120000"/>
              </a:lnSpc>
            </a:pPr>
            <a:r>
              <a:rPr lang="en-US" sz="2000" dirty="0">
                <a:latin typeface="Times New Roman" panose="02020603050405020304" pitchFamily="18" charset="0"/>
                <a:cs typeface="Times New Roman" panose="02020603050405020304" pitchFamily="18" charset="0"/>
              </a:rPr>
              <a:t>These are the some of the key steps to create a reinforcement learning model:</a:t>
            </a:r>
          </a:p>
          <a:p>
            <a:pPr marL="800100" lvl="1" indent="-342900" algn="l">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Defining Environment : Environment is the states, actions and reward structure of the place agent operates. In blackjack scope; agent is player, states are player’s hand vs. dealer’s up card, actions are hit, stand and double. And rewarding is determined according to winning and losing game.</a:t>
            </a:r>
          </a:p>
          <a:p>
            <a:pPr marL="800100" lvl="1" indent="-342900" algn="l">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Initialization the Q-Table : Q-Table is a table that stores the expected rewards for each state-action pair.</a:t>
            </a:r>
          </a:p>
          <a:p>
            <a:pPr marL="800100" lvl="1" indent="-342900" algn="l">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Choosing the Hyper-parameters : Setting values like learning rate (alpha), discount factor (gamma) and exploration rate (epsilon).</a:t>
            </a:r>
          </a:p>
          <a:p>
            <a:pPr marL="800100" lvl="1" indent="-342900" algn="l">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Training the model : Running multiple ”episodes” where the agent interacts with the environment and learns from the outcomes.</a:t>
            </a:r>
          </a:p>
        </p:txBody>
      </p:sp>
    </p:spTree>
    <p:extLst>
      <p:ext uri="{BB962C8B-B14F-4D97-AF65-F5344CB8AC3E}">
        <p14:creationId xmlns:p14="http://schemas.microsoft.com/office/powerpoint/2010/main" val="209000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201297" y="538162"/>
            <a:ext cx="7990703"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3313091"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Explanation of Q-Learning</a:t>
            </a:r>
          </a:p>
        </p:txBody>
      </p:sp>
      <p:sp>
        <p:nvSpPr>
          <p:cNvPr id="11" name="Alt Başlık 2">
            <a:extLst>
              <a:ext uri="{FF2B5EF4-FFF2-40B4-BE49-F238E27FC236}">
                <a16:creationId xmlns:a16="http://schemas.microsoft.com/office/drawing/2014/main" id="{5B41A224-F8B5-43E1-9B1F-61AE9E8733E4}"/>
              </a:ext>
            </a:extLst>
          </p:cNvPr>
          <p:cNvSpPr txBox="1">
            <a:spLocks/>
          </p:cNvSpPr>
          <p:nvPr/>
        </p:nvSpPr>
        <p:spPr>
          <a:xfrm>
            <a:off x="888206" y="938272"/>
            <a:ext cx="10430583"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2000" dirty="0">
                <a:latin typeface="Times New Roman" panose="02020603050405020304" pitchFamily="18" charset="0"/>
                <a:cs typeface="Times New Roman" panose="02020603050405020304" pitchFamily="18" charset="0"/>
              </a:rPr>
              <a:t>Q-learning is a reinforcement learning algorithm that aims to learn the value of the optimal action-selection policy. It uses a Q-Table to store the expected rewards for each state-action pair. The Q-learning algorithm updates the Q-Table based on the Bellman equation:</a:t>
            </a:r>
            <a:endParaRPr lang="en-US" sz="1600" dirty="0">
              <a:latin typeface="Times New Roman" panose="02020603050405020304" pitchFamily="18" charset="0"/>
              <a:cs typeface="Times New Roman" panose="02020603050405020304" pitchFamily="18" charset="0"/>
            </a:endParaRPr>
          </a:p>
        </p:txBody>
      </p:sp>
      <p:pic>
        <p:nvPicPr>
          <p:cNvPr id="19" name="Resim 18">
            <a:extLst>
              <a:ext uri="{FF2B5EF4-FFF2-40B4-BE49-F238E27FC236}">
                <a16:creationId xmlns:a16="http://schemas.microsoft.com/office/drawing/2014/main" id="{2457AAE3-3C61-4A54-A28A-BB049ABA412D}"/>
              </a:ext>
            </a:extLst>
          </p:cNvPr>
          <p:cNvPicPr>
            <a:picLocks noChangeAspect="1"/>
          </p:cNvPicPr>
          <p:nvPr/>
        </p:nvPicPr>
        <p:blipFill>
          <a:blip r:embed="rId4"/>
          <a:stretch>
            <a:fillRect/>
          </a:stretch>
        </p:blipFill>
        <p:spPr>
          <a:xfrm>
            <a:off x="3931668" y="2434566"/>
            <a:ext cx="4343657" cy="530100"/>
          </a:xfrm>
          <a:prstGeom prst="rect">
            <a:avLst/>
          </a:prstGeom>
        </p:spPr>
      </p:pic>
      <p:sp>
        <p:nvSpPr>
          <p:cNvPr id="20" name="Metin kutusu 19">
            <a:extLst>
              <a:ext uri="{FF2B5EF4-FFF2-40B4-BE49-F238E27FC236}">
                <a16:creationId xmlns:a16="http://schemas.microsoft.com/office/drawing/2014/main" id="{70F5186F-CB22-482C-BFFF-70585088C845}"/>
              </a:ext>
            </a:extLst>
          </p:cNvPr>
          <p:cNvSpPr txBox="1"/>
          <p:nvPr/>
        </p:nvSpPr>
        <p:spPr>
          <a:xfrm>
            <a:off x="932654" y="3107202"/>
            <a:ext cx="10430583" cy="2308324"/>
          </a:xfrm>
          <a:prstGeom prst="rect">
            <a:avLst/>
          </a:prstGeom>
          <a:noFill/>
        </p:spPr>
        <p:txBody>
          <a:bodyPr wrap="square">
            <a:spAutoFit/>
          </a:bodyPr>
          <a:lstStyle/>
          <a:p>
            <a:r>
              <a:rPr lang="en-US" b="0" i="0" dirty="0">
                <a:effectLst/>
                <a:latin typeface="Times New Roman" panose="02020603050405020304" pitchFamily="18" charset="0"/>
              </a:rPr>
              <a:t>where:</a:t>
            </a:r>
            <a:br>
              <a:rPr lang="en-US" b="0" i="0" dirty="0">
                <a:effectLst/>
                <a:latin typeface="Times New Roman" panose="02020603050405020304" pitchFamily="18" charset="0"/>
              </a:rPr>
            </a:br>
            <a:endParaRPr lang="en-US" b="0" i="0" dirty="0">
              <a:effectLst/>
              <a:latin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rPr>
              <a:t>Q(s, a) is the current value of the state-action pair.</a:t>
            </a:r>
          </a:p>
          <a:p>
            <a:pPr marL="285750" indent="-285750">
              <a:buFont typeface="Arial" panose="020B0604020202020204" pitchFamily="34" charset="0"/>
              <a:buChar char="•"/>
            </a:pPr>
            <a:r>
              <a:rPr lang="en-US" b="0" i="0" dirty="0">
                <a:effectLst/>
                <a:latin typeface="Times New Roman" panose="02020603050405020304" pitchFamily="18" charset="0"/>
              </a:rPr>
              <a:t>α is the learning rate.</a:t>
            </a:r>
          </a:p>
          <a:p>
            <a:pPr marL="285750" indent="-285750">
              <a:buFont typeface="Arial" panose="020B0604020202020204" pitchFamily="34" charset="0"/>
              <a:buChar char="•"/>
            </a:pPr>
            <a:r>
              <a:rPr lang="en-US" b="0" i="0" dirty="0">
                <a:effectLst/>
                <a:latin typeface="Times New Roman" panose="02020603050405020304" pitchFamily="18" charset="0"/>
              </a:rPr>
              <a:t>r is the reward received after taking action a.</a:t>
            </a:r>
          </a:p>
          <a:p>
            <a:pPr marL="285750" indent="-285750">
              <a:buFont typeface="Arial" panose="020B0604020202020204" pitchFamily="34" charset="0"/>
              <a:buChar char="•"/>
            </a:pPr>
            <a:r>
              <a:rPr lang="en-US" b="0" i="0" dirty="0">
                <a:effectLst/>
                <a:latin typeface="Times New Roman" panose="02020603050405020304" pitchFamily="18" charset="0"/>
              </a:rPr>
              <a:t>γ is the discount factor.</a:t>
            </a:r>
          </a:p>
          <a:p>
            <a:pPr marL="285750" indent="-285750">
              <a:buFont typeface="Arial" panose="020B0604020202020204" pitchFamily="34" charset="0"/>
              <a:buChar char="•"/>
            </a:pPr>
            <a:r>
              <a:rPr lang="en-US" b="0" i="0" dirty="0">
                <a:effectLst/>
                <a:latin typeface="Times New Roman" panose="02020603050405020304" pitchFamily="18" charset="0"/>
              </a:rPr>
              <a:t>s</a:t>
            </a:r>
            <a:r>
              <a:rPr lang="en-US" b="0" i="0" dirty="0">
                <a:effectLst/>
                <a:latin typeface="Courier New" panose="02070309020205020404" pitchFamily="49" charset="0"/>
              </a:rPr>
              <a:t>′ </a:t>
            </a:r>
            <a:r>
              <a:rPr lang="en-US" b="0" i="0" dirty="0">
                <a:effectLst/>
                <a:latin typeface="Times New Roman" panose="02020603050405020304" pitchFamily="18" charset="0"/>
              </a:rPr>
              <a:t>is the next state.</a:t>
            </a:r>
          </a:p>
          <a:p>
            <a:pPr marL="285750" indent="-285750">
              <a:buFont typeface="Arial" panose="020B0604020202020204" pitchFamily="34" charset="0"/>
              <a:buChar char="•"/>
            </a:pPr>
            <a:r>
              <a:rPr lang="en-US" b="0" i="0" dirty="0">
                <a:effectLst/>
                <a:latin typeface="Times New Roman" panose="02020603050405020304" pitchFamily="18" charset="0"/>
              </a:rPr>
              <a:t>max </a:t>
            </a:r>
            <a:r>
              <a:rPr lang="en-US" b="0" i="0" dirty="0">
                <a:effectLst/>
                <a:latin typeface="Courier New" panose="02070309020205020404" pitchFamily="49" charset="0"/>
              </a:rPr>
              <a:t>a′ </a:t>
            </a:r>
            <a:r>
              <a:rPr lang="en-US" b="0" i="0" dirty="0">
                <a:effectLst/>
                <a:latin typeface="Times New Roman" panose="02020603050405020304" pitchFamily="18" charset="0"/>
              </a:rPr>
              <a:t>Q(s</a:t>
            </a:r>
            <a:r>
              <a:rPr lang="en-US" b="0" i="0" dirty="0">
                <a:effectLst/>
                <a:latin typeface="Courier New" panose="02070309020205020404" pitchFamily="49" charset="0"/>
              </a:rPr>
              <a:t>′</a:t>
            </a:r>
            <a:r>
              <a:rPr lang="en-US" b="0" i="0" dirty="0">
                <a:effectLst/>
                <a:latin typeface="Times New Roman" panose="02020603050405020304" pitchFamily="18" charset="0"/>
              </a:rPr>
              <a:t>, a</a:t>
            </a:r>
            <a:r>
              <a:rPr lang="en-US" b="0" i="0" dirty="0">
                <a:effectLst/>
                <a:latin typeface="Courier New" panose="02070309020205020404" pitchFamily="49" charset="0"/>
              </a:rPr>
              <a:t>′</a:t>
            </a:r>
            <a:r>
              <a:rPr lang="en-US" b="0" i="0" dirty="0">
                <a:effectLst/>
                <a:latin typeface="Times New Roman" panose="02020603050405020304" pitchFamily="18" charset="0"/>
              </a:rPr>
              <a:t>) is the maximum expected future reward for the next state-action pair.</a:t>
            </a:r>
            <a:endParaRPr lang="tr-TR" dirty="0"/>
          </a:p>
        </p:txBody>
      </p:sp>
    </p:spTree>
    <p:extLst>
      <p:ext uri="{BB962C8B-B14F-4D97-AF65-F5344CB8AC3E}">
        <p14:creationId xmlns:p14="http://schemas.microsoft.com/office/powerpoint/2010/main" val="1287257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3762633" y="538162"/>
            <a:ext cx="8429367"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2874426"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Reinforcement Learning</a:t>
            </a:r>
          </a:p>
        </p:txBody>
      </p:sp>
      <p:sp>
        <p:nvSpPr>
          <p:cNvPr id="11" name="Alt Başlık 2">
            <a:extLst>
              <a:ext uri="{FF2B5EF4-FFF2-40B4-BE49-F238E27FC236}">
                <a16:creationId xmlns:a16="http://schemas.microsoft.com/office/drawing/2014/main" id="{5B41A224-F8B5-43E1-9B1F-61AE9E8733E4}"/>
              </a:ext>
            </a:extLst>
          </p:cNvPr>
          <p:cNvSpPr txBox="1">
            <a:spLocks/>
          </p:cNvSpPr>
          <p:nvPr/>
        </p:nvSpPr>
        <p:spPr>
          <a:xfrm>
            <a:off x="888206" y="938272"/>
            <a:ext cx="5524951"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800" dirty="0">
                <a:latin typeface="Times New Roman" panose="02020603050405020304" pitchFamily="18" charset="0"/>
                <a:cs typeface="Times New Roman" panose="02020603050405020304" pitchFamily="18" charset="0"/>
              </a:rPr>
              <a:t>Figure 2.11 shows training an agent using the Q-learning algorithm training it in continuous episodes.</a:t>
            </a:r>
          </a:p>
          <a:p>
            <a:pPr algn="l">
              <a:lnSpc>
                <a:spcPct val="120000"/>
              </a:lnSpc>
            </a:pPr>
            <a:r>
              <a:rPr lang="en-US" sz="1800" dirty="0">
                <a:latin typeface="Times New Roman" panose="02020603050405020304" pitchFamily="18" charset="0"/>
                <a:cs typeface="Times New Roman" panose="02020603050405020304" pitchFamily="18" charset="0"/>
              </a:rPr>
              <a:t>Inside an episode, an ε-greedy policy dictates the agent’s choice of action—exploration of new strategies versus exploitation of known optimal actions. </a:t>
            </a:r>
          </a:p>
          <a:p>
            <a:pPr algn="l">
              <a:lnSpc>
                <a:spcPct val="120000"/>
              </a:lnSpc>
            </a:pPr>
            <a:r>
              <a:rPr lang="en-US" sz="1800" dirty="0">
                <a:latin typeface="Times New Roman" panose="02020603050405020304" pitchFamily="18" charset="0"/>
                <a:cs typeface="Times New Roman" panose="02020603050405020304" pitchFamily="18" charset="0"/>
              </a:rPr>
              <a:t>After the action is done, the environment provides feedback which it indicates the next state, reward, and whether the episode is over or not. If the next state is new, it is added to the table of Q-values with initial values.</a:t>
            </a:r>
          </a:p>
          <a:p>
            <a:pPr algn="l">
              <a:lnSpc>
                <a:spcPct val="120000"/>
              </a:lnSpc>
            </a:pPr>
            <a:r>
              <a:rPr lang="en-US" sz="1800" dirty="0">
                <a:latin typeface="Times New Roman" panose="02020603050405020304" pitchFamily="18" charset="0"/>
                <a:cs typeface="Times New Roman" panose="02020603050405020304" pitchFamily="18" charset="0"/>
              </a:rPr>
              <a:t>The Q-value for the current state and action pair is updated through the Bellman equation where the agent averages the immediate reward and estimate of future rewards. This enables the agent to iteratively update its strategy to maximize the reward.</a:t>
            </a:r>
          </a:p>
        </p:txBody>
      </p:sp>
      <p:pic>
        <p:nvPicPr>
          <p:cNvPr id="5" name="Resim 4">
            <a:extLst>
              <a:ext uri="{FF2B5EF4-FFF2-40B4-BE49-F238E27FC236}">
                <a16:creationId xmlns:a16="http://schemas.microsoft.com/office/drawing/2014/main" id="{7FF1B1C9-A507-4A41-BCB4-E2541DC2F0F0}"/>
              </a:ext>
            </a:extLst>
          </p:cNvPr>
          <p:cNvPicPr>
            <a:picLocks noChangeAspect="1"/>
          </p:cNvPicPr>
          <p:nvPr/>
        </p:nvPicPr>
        <p:blipFill>
          <a:blip r:embed="rId4"/>
          <a:stretch>
            <a:fillRect/>
          </a:stretch>
        </p:blipFill>
        <p:spPr>
          <a:xfrm>
            <a:off x="6570771" y="978298"/>
            <a:ext cx="5060789" cy="3769633"/>
          </a:xfrm>
          <a:prstGeom prst="rect">
            <a:avLst/>
          </a:prstGeom>
        </p:spPr>
      </p:pic>
      <p:sp>
        <p:nvSpPr>
          <p:cNvPr id="21" name="Metin kutusu 20">
            <a:extLst>
              <a:ext uri="{FF2B5EF4-FFF2-40B4-BE49-F238E27FC236}">
                <a16:creationId xmlns:a16="http://schemas.microsoft.com/office/drawing/2014/main" id="{8059600B-A071-4DCD-B62E-93C2FB03B04D}"/>
              </a:ext>
            </a:extLst>
          </p:cNvPr>
          <p:cNvSpPr txBox="1"/>
          <p:nvPr/>
        </p:nvSpPr>
        <p:spPr>
          <a:xfrm>
            <a:off x="6665571" y="4747931"/>
            <a:ext cx="4871188"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2.11 : </a:t>
            </a:r>
            <a:r>
              <a:rPr lang="en-US" sz="1000" dirty="0" err="1">
                <a:latin typeface="Times New Roman" panose="02020603050405020304" pitchFamily="18" charset="0"/>
                <a:cs typeface="Times New Roman" panose="02020603050405020304" pitchFamily="18" charset="0"/>
              </a:rPr>
              <a:t>Psudocode</a:t>
            </a:r>
            <a:r>
              <a:rPr lang="en-US" sz="1000" dirty="0">
                <a:latin typeface="Times New Roman" panose="02020603050405020304" pitchFamily="18" charset="0"/>
                <a:cs typeface="Times New Roman" panose="02020603050405020304" pitchFamily="18" charset="0"/>
              </a:rPr>
              <a:t> for Train Model</a:t>
            </a:r>
          </a:p>
        </p:txBody>
      </p:sp>
    </p:spTree>
    <p:extLst>
      <p:ext uri="{BB962C8B-B14F-4D97-AF65-F5344CB8AC3E}">
        <p14:creationId xmlns:p14="http://schemas.microsoft.com/office/powerpoint/2010/main" val="2816364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304197"/>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3768811" y="538162"/>
            <a:ext cx="8423189"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2880605"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Reinforcement Learning</a:t>
            </a:r>
          </a:p>
        </p:txBody>
      </p:sp>
      <p:sp>
        <p:nvSpPr>
          <p:cNvPr id="15" name="Metin kutusu 14">
            <a:extLst>
              <a:ext uri="{FF2B5EF4-FFF2-40B4-BE49-F238E27FC236}">
                <a16:creationId xmlns:a16="http://schemas.microsoft.com/office/drawing/2014/main" id="{A2B6075C-5329-4516-B920-A43001E2E250}"/>
              </a:ext>
            </a:extLst>
          </p:cNvPr>
          <p:cNvSpPr txBox="1"/>
          <p:nvPr/>
        </p:nvSpPr>
        <p:spPr>
          <a:xfrm>
            <a:off x="4443284" y="5768940"/>
            <a:ext cx="330543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2.5 : Activity Diagram of Train Model Algorithm</a:t>
            </a:r>
          </a:p>
        </p:txBody>
      </p:sp>
      <p:pic>
        <p:nvPicPr>
          <p:cNvPr id="11" name="Resim 10">
            <a:extLst>
              <a:ext uri="{FF2B5EF4-FFF2-40B4-BE49-F238E27FC236}">
                <a16:creationId xmlns:a16="http://schemas.microsoft.com/office/drawing/2014/main" id="{E83E8AE7-CB90-4687-AF4A-4365EE15D6F5}"/>
              </a:ext>
            </a:extLst>
          </p:cNvPr>
          <p:cNvPicPr>
            <a:picLocks noChangeAspect="1"/>
          </p:cNvPicPr>
          <p:nvPr/>
        </p:nvPicPr>
        <p:blipFill>
          <a:blip r:embed="rId4"/>
          <a:stretch>
            <a:fillRect/>
          </a:stretch>
        </p:blipFill>
        <p:spPr>
          <a:xfrm>
            <a:off x="4443284" y="908909"/>
            <a:ext cx="3305431" cy="4817218"/>
          </a:xfrm>
          <a:prstGeom prst="rect">
            <a:avLst/>
          </a:prstGeom>
        </p:spPr>
      </p:pic>
    </p:spTree>
    <p:extLst>
      <p:ext uri="{BB962C8B-B14F-4D97-AF65-F5344CB8AC3E}">
        <p14:creationId xmlns:p14="http://schemas.microsoft.com/office/powerpoint/2010/main" val="477878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304197"/>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sp>
        <p:nvSpPr>
          <p:cNvPr id="12" name="Başlık 1">
            <a:extLst>
              <a:ext uri="{FF2B5EF4-FFF2-40B4-BE49-F238E27FC236}">
                <a16:creationId xmlns:a16="http://schemas.microsoft.com/office/drawing/2014/main" id="{1578E3AE-6873-4869-84A1-7812BEC7F531}"/>
              </a:ext>
            </a:extLst>
          </p:cNvPr>
          <p:cNvSpPr>
            <a:spLocks noGrp="1"/>
          </p:cNvSpPr>
          <p:nvPr>
            <p:ph type="ctrTitle"/>
          </p:nvPr>
        </p:nvSpPr>
        <p:spPr>
          <a:xfrm>
            <a:off x="828675" y="2690813"/>
            <a:ext cx="10534650" cy="738187"/>
          </a:xfrm>
        </p:spPr>
        <p:txBody>
          <a:bodyPr>
            <a:noAutofit/>
          </a:bodyPr>
          <a:lstStyle/>
          <a:p>
            <a:r>
              <a:rPr lang="en-US" sz="4000" dirty="0">
                <a:solidFill>
                  <a:srgbClr val="0F4990"/>
                </a:solidFill>
                <a:latin typeface="Times New Roman" panose="02020603050405020304" pitchFamily="18" charset="0"/>
                <a:cs typeface="Times New Roman" panose="02020603050405020304" pitchFamily="18" charset="0"/>
              </a:rPr>
              <a:t>Design and Implementation</a:t>
            </a:r>
            <a:endParaRPr lang="tr-TR" sz="4000" dirty="0">
              <a:solidFill>
                <a:srgbClr val="0F499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233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304197"/>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114800" y="538162"/>
            <a:ext cx="807720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3226594"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Design and Implementation</a:t>
            </a:r>
          </a:p>
        </p:txBody>
      </p:sp>
      <p:sp>
        <p:nvSpPr>
          <p:cNvPr id="12" name="Alt Başlık 2">
            <a:extLst>
              <a:ext uri="{FF2B5EF4-FFF2-40B4-BE49-F238E27FC236}">
                <a16:creationId xmlns:a16="http://schemas.microsoft.com/office/drawing/2014/main" id="{3BCE41C3-3FF1-4A4D-AE46-BD61C3E4EAAB}"/>
              </a:ext>
            </a:extLst>
          </p:cNvPr>
          <p:cNvSpPr>
            <a:spLocks noGrp="1"/>
          </p:cNvSpPr>
          <p:nvPr>
            <p:ph type="subTitle" idx="1"/>
          </p:nvPr>
        </p:nvSpPr>
        <p:spPr>
          <a:xfrm>
            <a:off x="932656" y="1136823"/>
            <a:ext cx="10299699" cy="5078626"/>
          </a:xfrm>
        </p:spPr>
        <p:txBody>
          <a:bodyPr>
            <a:normAutofit/>
          </a:bodyPr>
          <a:lstStyle/>
          <a:p>
            <a:pPr algn="l"/>
            <a:r>
              <a:rPr lang="en-US" sz="2000" dirty="0">
                <a:latin typeface="Times New Roman" panose="02020603050405020304" pitchFamily="18" charset="0"/>
                <a:cs typeface="Times New Roman" panose="02020603050405020304" pitchFamily="18" charset="0"/>
              </a:rPr>
              <a:t>The implementation of the algorithms for the models, user interface, and graphs are all</a:t>
            </a:r>
          </a:p>
          <a:p>
            <a:pPr algn="l"/>
            <a:r>
              <a:rPr lang="en-US" sz="2000" dirty="0">
                <a:latin typeface="Times New Roman" panose="02020603050405020304" pitchFamily="18" charset="0"/>
                <a:cs typeface="Times New Roman" panose="02020603050405020304" pitchFamily="18" charset="0"/>
              </a:rPr>
              <a:t>written in Python. The majority of the algorithms utilize the Pandas library for handling data</a:t>
            </a:r>
          </a:p>
          <a:p>
            <a:pPr algn="l"/>
            <a:r>
              <a:rPr lang="en-US" sz="2000" dirty="0">
                <a:latin typeface="Times New Roman" panose="02020603050405020304" pitchFamily="18" charset="0"/>
                <a:cs typeface="Times New Roman" panose="02020603050405020304" pitchFamily="18" charset="0"/>
              </a:rPr>
              <a:t>and saving the outputs of the simulations into Excel files for later analysis.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For the Historical Data analysis model, SQLite is used to store .csv files into a local database, allowing for faster data searching compared to reading and searching within a .csv file directly.</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reinforcement learning (RL) model employs the pickle library for serialization, enabling the saving of the Q-table to a file for future use in determining actions during the blackjack game.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Graph creation within the user interface leverages the matplotlib and seaborn libraries, providing</a:t>
            </a:r>
          </a:p>
          <a:p>
            <a:pPr algn="l"/>
            <a:r>
              <a:rPr lang="en-US" sz="2000" dirty="0">
                <a:latin typeface="Times New Roman" panose="02020603050405020304" pitchFamily="18" charset="0"/>
                <a:cs typeface="Times New Roman" panose="02020603050405020304" pitchFamily="18" charset="0"/>
              </a:rPr>
              <a:t>robust tools for data visualization. The entire graphical user interface (GUI) is developed using PyQt6, ensuring a rich and interactive user experience.</a:t>
            </a:r>
          </a:p>
        </p:txBody>
      </p:sp>
    </p:spTree>
    <p:extLst>
      <p:ext uri="{BB962C8B-B14F-4D97-AF65-F5344CB8AC3E}">
        <p14:creationId xmlns:p14="http://schemas.microsoft.com/office/powerpoint/2010/main" val="402511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5FB1E46A-B0B3-424C-BFE5-A864E484C7C0}"/>
              </a:ext>
            </a:extLst>
          </p:cNvPr>
          <p:cNvSpPr>
            <a:spLocks noGrp="1"/>
          </p:cNvSpPr>
          <p:nvPr>
            <p:ph type="subTitle" idx="1"/>
          </p:nvPr>
        </p:nvSpPr>
        <p:spPr>
          <a:xfrm>
            <a:off x="888206" y="963473"/>
            <a:ext cx="10344943" cy="5018225"/>
          </a:xfrm>
        </p:spPr>
        <p:txBody>
          <a:bodyPr>
            <a:normAutofit/>
          </a:bodyPr>
          <a:lstStyle/>
          <a:p>
            <a:pPr algn="l"/>
            <a:r>
              <a:rPr lang="en-US" sz="2000" dirty="0">
                <a:latin typeface="Times New Roman" panose="02020603050405020304" pitchFamily="18" charset="0"/>
                <a:cs typeface="Times New Roman" panose="02020603050405020304" pitchFamily="18" charset="0"/>
              </a:rPr>
              <a:t>This projects aims to explore and evaluate the performances of different Blackjack playing models. These models are:</a:t>
            </a:r>
          </a:p>
          <a:p>
            <a:pPr marL="800100" lvl="1" indent="-342900" algn="l">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Brute force models ( Always hit, Always stand, Random Hit/Stand ).</a:t>
            </a:r>
          </a:p>
          <a:p>
            <a:pPr marL="800100" lvl="1" indent="-342900" algn="l">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Models that are using </a:t>
            </a:r>
            <a:r>
              <a:rPr lang="en-US" i="1" dirty="0">
                <a:latin typeface="Times New Roman" panose="02020603050405020304" pitchFamily="18" charset="0"/>
                <a:cs typeface="Times New Roman" panose="02020603050405020304" pitchFamily="18" charset="0"/>
              </a:rPr>
              <a:t>Basic Strategy </a:t>
            </a:r>
            <a:r>
              <a:rPr lang="en-US" dirty="0">
                <a:latin typeface="Times New Roman" panose="02020603050405020304" pitchFamily="18" charset="0"/>
                <a:cs typeface="Times New Roman" panose="02020603050405020304" pitchFamily="18" charset="0"/>
              </a:rPr>
              <a:t>charts and </a:t>
            </a:r>
            <a:r>
              <a:rPr lang="en-US" i="1" dirty="0">
                <a:latin typeface="Times New Roman" panose="02020603050405020304" pitchFamily="18" charset="0"/>
                <a:cs typeface="Times New Roman" panose="02020603050405020304" pitchFamily="18" charset="0"/>
              </a:rPr>
              <a:t>Card</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Counting.</a:t>
            </a:r>
          </a:p>
          <a:p>
            <a:pPr marL="800100" lvl="1" indent="-342900" algn="l">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Historical data analysis model.</a:t>
            </a:r>
          </a:p>
          <a:p>
            <a:pPr marL="800100" lvl="1" indent="-342900" algn="l">
              <a:spcBef>
                <a:spcPts val="12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Reinforcement Learning based machine learning model.</a:t>
            </a:r>
          </a:p>
          <a:p>
            <a:pPr algn="l">
              <a:spcBef>
                <a:spcPts val="1200"/>
              </a:spcBef>
            </a:pPr>
            <a:r>
              <a:rPr lang="en-US" sz="2000" dirty="0">
                <a:latin typeface="Times New Roman" panose="02020603050405020304" pitchFamily="18" charset="0"/>
                <a:cs typeface="Times New Roman" panose="02020603050405020304" pitchFamily="18" charset="0"/>
              </a:rPr>
              <a:t>Evaluating these models in terms of win rate, average return of invest provides us valuable insights into different strengths and weaknesses of each strategy.</a:t>
            </a:r>
          </a:p>
          <a:p>
            <a:pPr algn="l">
              <a:spcBef>
                <a:spcPts val="1200"/>
              </a:spcBef>
            </a:pPr>
            <a:endParaRPr lang="en-US" sz="2000" dirty="0">
              <a:latin typeface="Times New Roman" panose="02020603050405020304" pitchFamily="18" charset="0"/>
              <a:cs typeface="Times New Roman" panose="02020603050405020304" pitchFamily="18" charset="0"/>
            </a:endParaRPr>
          </a:p>
          <a:p>
            <a:pPr algn="l">
              <a:spcBef>
                <a:spcPts val="1200"/>
              </a:spcBef>
            </a:pPr>
            <a:r>
              <a:rPr lang="en-US" sz="2000" dirty="0">
                <a:latin typeface="Times New Roman" panose="02020603050405020304" pitchFamily="18" charset="0"/>
                <a:cs typeface="Times New Roman" panose="02020603050405020304" pitchFamily="18" charset="0"/>
              </a:rPr>
              <a:t>Before delving deeper into topic, getting information about the terms of Blackjack might be useful.</a:t>
            </a:r>
          </a:p>
        </p:txBody>
      </p:sp>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11" name="Düz Bağlayıcı 10">
            <a:extLst>
              <a:ext uri="{FF2B5EF4-FFF2-40B4-BE49-F238E27FC236}">
                <a16:creationId xmlns:a16="http://schemas.microsoft.com/office/drawing/2014/main" id="{9D6EA4A3-7A7A-458A-ADDA-D2C955D8A9E1}"/>
              </a:ext>
            </a:extLst>
          </p:cNvPr>
          <p:cNvCxnSpPr>
            <a:cxnSpLocks/>
            <a:endCxn id="13"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12" name="Düz Bağlayıcı 11">
            <a:extLst>
              <a:ext uri="{FF2B5EF4-FFF2-40B4-BE49-F238E27FC236}">
                <a16:creationId xmlns:a16="http://schemas.microsoft.com/office/drawing/2014/main" id="{FE0EC3B8-4265-47E0-95AD-180BF71DCE31}"/>
              </a:ext>
            </a:extLst>
          </p:cNvPr>
          <p:cNvCxnSpPr>
            <a:cxnSpLocks/>
            <a:stCxn id="13" idx="3"/>
          </p:cNvCxnSpPr>
          <p:nvPr/>
        </p:nvCxnSpPr>
        <p:spPr>
          <a:xfrm>
            <a:off x="2457451" y="538162"/>
            <a:ext cx="9734549"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3" name="Metin kutusu 12">
            <a:extLst>
              <a:ext uri="{FF2B5EF4-FFF2-40B4-BE49-F238E27FC236}">
                <a16:creationId xmlns:a16="http://schemas.microsoft.com/office/drawing/2014/main" id="{C06DC9E0-22B3-4BDA-8A60-20624F759A4F}"/>
              </a:ext>
            </a:extLst>
          </p:cNvPr>
          <p:cNvSpPr txBox="1"/>
          <p:nvPr/>
        </p:nvSpPr>
        <p:spPr>
          <a:xfrm>
            <a:off x="888207" y="338107"/>
            <a:ext cx="1569244"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Introduction</a:t>
            </a:r>
            <a:endParaRPr lang="tr-TR" sz="2000" b="1" dirty="0">
              <a:solidFill>
                <a:srgbClr val="0F499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6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304197"/>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837670" y="538162"/>
            <a:ext cx="7354330" cy="5"/>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3949464"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User Interface : Simulation Screen</a:t>
            </a:r>
          </a:p>
        </p:txBody>
      </p:sp>
      <p:pic>
        <p:nvPicPr>
          <p:cNvPr id="5" name="Resim 4">
            <a:extLst>
              <a:ext uri="{FF2B5EF4-FFF2-40B4-BE49-F238E27FC236}">
                <a16:creationId xmlns:a16="http://schemas.microsoft.com/office/drawing/2014/main" id="{30EB5A10-437B-43A0-96B1-984AFFF3D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071" y="938272"/>
            <a:ext cx="7683857" cy="4877987"/>
          </a:xfrm>
          <a:prstGeom prst="rect">
            <a:avLst/>
          </a:prstGeom>
        </p:spPr>
      </p:pic>
      <p:sp>
        <p:nvSpPr>
          <p:cNvPr id="15" name="Metin kutusu 14">
            <a:extLst>
              <a:ext uri="{FF2B5EF4-FFF2-40B4-BE49-F238E27FC236}">
                <a16:creationId xmlns:a16="http://schemas.microsoft.com/office/drawing/2014/main" id="{86B813EC-AB46-4295-B5A0-F6BFCAAF1A84}"/>
              </a:ext>
            </a:extLst>
          </p:cNvPr>
          <p:cNvSpPr txBox="1"/>
          <p:nvPr/>
        </p:nvSpPr>
        <p:spPr>
          <a:xfrm>
            <a:off x="4443283" y="5770093"/>
            <a:ext cx="330543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3.1 : User Interface : Simulation Screen</a:t>
            </a:r>
          </a:p>
        </p:txBody>
      </p:sp>
    </p:spTree>
    <p:extLst>
      <p:ext uri="{BB962C8B-B14F-4D97-AF65-F5344CB8AC3E}">
        <p14:creationId xmlns:p14="http://schemas.microsoft.com/office/powerpoint/2010/main" val="509439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304197"/>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5"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504038" y="538162"/>
            <a:ext cx="7687962" cy="6"/>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5" y="338107"/>
            <a:ext cx="361583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User Interface : Settings Screen</a:t>
            </a:r>
          </a:p>
        </p:txBody>
      </p:sp>
      <p:sp>
        <p:nvSpPr>
          <p:cNvPr id="15" name="Metin kutusu 14">
            <a:extLst>
              <a:ext uri="{FF2B5EF4-FFF2-40B4-BE49-F238E27FC236}">
                <a16:creationId xmlns:a16="http://schemas.microsoft.com/office/drawing/2014/main" id="{86B813EC-AB46-4295-B5A0-F6BFCAAF1A84}"/>
              </a:ext>
            </a:extLst>
          </p:cNvPr>
          <p:cNvSpPr txBox="1"/>
          <p:nvPr/>
        </p:nvSpPr>
        <p:spPr>
          <a:xfrm>
            <a:off x="4443283" y="5770093"/>
            <a:ext cx="330543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3.2 : User Interface : Settings Screen</a:t>
            </a:r>
          </a:p>
        </p:txBody>
      </p:sp>
      <p:pic>
        <p:nvPicPr>
          <p:cNvPr id="12" name="Resim 11">
            <a:extLst>
              <a:ext uri="{FF2B5EF4-FFF2-40B4-BE49-F238E27FC236}">
                <a16:creationId xmlns:a16="http://schemas.microsoft.com/office/drawing/2014/main" id="{114C43C2-86EB-4865-A4FB-B5A174C37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070" y="938271"/>
            <a:ext cx="7683857" cy="4876407"/>
          </a:xfrm>
          <a:prstGeom prst="rect">
            <a:avLst/>
          </a:prstGeom>
        </p:spPr>
      </p:pic>
    </p:spTree>
    <p:extLst>
      <p:ext uri="{BB962C8B-B14F-4D97-AF65-F5344CB8AC3E}">
        <p14:creationId xmlns:p14="http://schemas.microsoft.com/office/powerpoint/2010/main" val="2416127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304197"/>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5"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201296" y="538162"/>
            <a:ext cx="7990704"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5" y="338107"/>
            <a:ext cx="3313091"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User Interface : Stats Screen</a:t>
            </a:r>
          </a:p>
        </p:txBody>
      </p:sp>
      <p:sp>
        <p:nvSpPr>
          <p:cNvPr id="15" name="Metin kutusu 14">
            <a:extLst>
              <a:ext uri="{FF2B5EF4-FFF2-40B4-BE49-F238E27FC236}">
                <a16:creationId xmlns:a16="http://schemas.microsoft.com/office/drawing/2014/main" id="{86B813EC-AB46-4295-B5A0-F6BFCAAF1A84}"/>
              </a:ext>
            </a:extLst>
          </p:cNvPr>
          <p:cNvSpPr txBox="1"/>
          <p:nvPr/>
        </p:nvSpPr>
        <p:spPr>
          <a:xfrm>
            <a:off x="4443283" y="5770093"/>
            <a:ext cx="330543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3.3 : User Interface : Stats Screen</a:t>
            </a:r>
          </a:p>
        </p:txBody>
      </p:sp>
      <p:pic>
        <p:nvPicPr>
          <p:cNvPr id="12" name="Resim 11">
            <a:extLst>
              <a:ext uri="{FF2B5EF4-FFF2-40B4-BE49-F238E27FC236}">
                <a16:creationId xmlns:a16="http://schemas.microsoft.com/office/drawing/2014/main" id="{2A716380-596B-482C-8FD1-79B4E8886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071" y="957934"/>
            <a:ext cx="7681526" cy="4856744"/>
          </a:xfrm>
          <a:prstGeom prst="rect">
            <a:avLst/>
          </a:prstGeom>
        </p:spPr>
      </p:pic>
    </p:spTree>
    <p:extLst>
      <p:ext uri="{BB962C8B-B14F-4D97-AF65-F5344CB8AC3E}">
        <p14:creationId xmlns:p14="http://schemas.microsoft.com/office/powerpoint/2010/main" val="3439540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304197"/>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sp>
        <p:nvSpPr>
          <p:cNvPr id="12" name="Başlık 1">
            <a:extLst>
              <a:ext uri="{FF2B5EF4-FFF2-40B4-BE49-F238E27FC236}">
                <a16:creationId xmlns:a16="http://schemas.microsoft.com/office/drawing/2014/main" id="{1578E3AE-6873-4869-84A1-7812BEC7F531}"/>
              </a:ext>
            </a:extLst>
          </p:cNvPr>
          <p:cNvSpPr>
            <a:spLocks noGrp="1"/>
          </p:cNvSpPr>
          <p:nvPr>
            <p:ph type="ctrTitle"/>
          </p:nvPr>
        </p:nvSpPr>
        <p:spPr>
          <a:xfrm>
            <a:off x="828675" y="2690813"/>
            <a:ext cx="10534650" cy="738187"/>
          </a:xfrm>
        </p:spPr>
        <p:txBody>
          <a:bodyPr>
            <a:noAutofit/>
          </a:bodyPr>
          <a:lstStyle/>
          <a:p>
            <a:r>
              <a:rPr lang="en-US" sz="4000" dirty="0">
                <a:solidFill>
                  <a:srgbClr val="0F4990"/>
                </a:solidFill>
                <a:latin typeface="Times New Roman" panose="02020603050405020304" pitchFamily="18" charset="0"/>
                <a:cs typeface="Times New Roman" panose="02020603050405020304" pitchFamily="18" charset="0"/>
              </a:rPr>
              <a:t>Test and Results </a:t>
            </a:r>
            <a:endParaRPr lang="tr-TR" sz="4000" dirty="0">
              <a:solidFill>
                <a:srgbClr val="0F499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249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3781168" y="538162"/>
            <a:ext cx="8410832"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2892961"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Test and Results Outline</a:t>
            </a:r>
          </a:p>
        </p:txBody>
      </p:sp>
      <p:sp>
        <p:nvSpPr>
          <p:cNvPr id="12" name="Alt Başlık 2">
            <a:extLst>
              <a:ext uri="{FF2B5EF4-FFF2-40B4-BE49-F238E27FC236}">
                <a16:creationId xmlns:a16="http://schemas.microsoft.com/office/drawing/2014/main" id="{AD73BEE3-91A9-4CF3-8DFB-57661F109762}"/>
              </a:ext>
            </a:extLst>
          </p:cNvPr>
          <p:cNvSpPr>
            <a:spLocks noGrp="1"/>
          </p:cNvSpPr>
          <p:nvPr>
            <p:ph type="subTitle" idx="1"/>
          </p:nvPr>
        </p:nvSpPr>
        <p:spPr>
          <a:xfrm>
            <a:off x="932656" y="1259209"/>
            <a:ext cx="10299699" cy="3200597"/>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Brute Force Algorithms</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Always Hit</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Always Stand</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Hit/Stand</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Basic Strategy Algorithms</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Basic Strategy without Card Counting</a:t>
            </a:r>
          </a:p>
          <a:p>
            <a:pPr marL="800100" lvl="1" indent="-34290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Basic Strategy with Card Counting</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Historical Data Algorithm</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RL Algorithm</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019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3694670" y="538162"/>
            <a:ext cx="849733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280646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Comparing  Algorithms</a:t>
            </a:r>
          </a:p>
        </p:txBody>
      </p:sp>
      <p:sp>
        <p:nvSpPr>
          <p:cNvPr id="12" name="Alt Başlık 2">
            <a:extLst>
              <a:ext uri="{FF2B5EF4-FFF2-40B4-BE49-F238E27FC236}">
                <a16:creationId xmlns:a16="http://schemas.microsoft.com/office/drawing/2014/main" id="{AD73BEE3-91A9-4CF3-8DFB-57661F109762}"/>
              </a:ext>
            </a:extLst>
          </p:cNvPr>
          <p:cNvSpPr>
            <a:spLocks noGrp="1"/>
          </p:cNvSpPr>
          <p:nvPr>
            <p:ph type="subTitle" idx="1"/>
          </p:nvPr>
        </p:nvSpPr>
        <p:spPr>
          <a:xfrm>
            <a:off x="932656" y="1259209"/>
            <a:ext cx="10299699" cy="4035657"/>
          </a:xfrm>
        </p:spPr>
        <p:txBody>
          <a:bodyPr>
            <a:normAutofit/>
          </a:bodyPr>
          <a:lstStyle/>
          <a:p>
            <a:pPr algn="l"/>
            <a:r>
              <a:rPr lang="en-US" sz="2000" dirty="0">
                <a:latin typeface="Times New Roman" panose="02020603050405020304" pitchFamily="18" charset="0"/>
                <a:cs typeface="Times New Roman" panose="02020603050405020304" pitchFamily="18" charset="0"/>
              </a:rPr>
              <a:t>In this section, different algorithms —Always Hit, Always Stand, and Random Hit/Stand, Basic Strategy models with and without Counting, Historical Data and RL— will be tested in terms of win rate, loss rate, money change over win rate, and average return on investment for each model.</a:t>
            </a:r>
          </a:p>
          <a:p>
            <a:pPr algn="l"/>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rPr>
              <a:t>All the following algorithms are ran in these parameters:</a:t>
            </a:r>
          </a:p>
          <a:p>
            <a:pPr marL="742950" lvl="1" indent="-285750" algn="l">
              <a:buFont typeface="Arial" panose="020B0604020202020204" pitchFamily="34" charset="0"/>
              <a:buChar char="•"/>
            </a:pPr>
            <a:r>
              <a:rPr lang="en-US" sz="1600" b="0" i="0" dirty="0">
                <a:effectLst/>
                <a:latin typeface="Times New Roman" panose="02020603050405020304" pitchFamily="18" charset="0"/>
              </a:rPr>
              <a:t>Initial Money : 10000</a:t>
            </a:r>
          </a:p>
          <a:p>
            <a:pPr marL="742950" lvl="1" indent="-285750" algn="l">
              <a:buFont typeface="Arial" panose="020B0604020202020204" pitchFamily="34" charset="0"/>
              <a:buChar char="•"/>
            </a:pPr>
            <a:r>
              <a:rPr lang="en-US" sz="1600" b="0" i="0" dirty="0">
                <a:effectLst/>
                <a:latin typeface="Times New Roman" panose="02020603050405020304" pitchFamily="18" charset="0"/>
              </a:rPr>
              <a:t>Simulation Amount : 2000</a:t>
            </a:r>
          </a:p>
          <a:p>
            <a:pPr marL="742950" lvl="1" indent="-285750" algn="l">
              <a:buFont typeface="Arial" panose="020B0604020202020204" pitchFamily="34" charset="0"/>
              <a:buChar char="•"/>
            </a:pPr>
            <a:r>
              <a:rPr lang="en-US" sz="1600" b="0" i="0" dirty="0">
                <a:effectLst/>
                <a:latin typeface="Times New Roman" panose="02020603050405020304" pitchFamily="18" charset="0"/>
              </a:rPr>
              <a:t>Bet Amount : 500</a:t>
            </a:r>
          </a:p>
          <a:p>
            <a:pPr marL="742950" lvl="1" indent="-285750" algn="l">
              <a:buFont typeface="Arial" panose="020B0604020202020204" pitchFamily="34" charset="0"/>
              <a:buChar char="•"/>
            </a:pPr>
            <a:r>
              <a:rPr lang="en-US" sz="1600" b="0" i="0" dirty="0">
                <a:effectLst/>
                <a:latin typeface="Times New Roman" panose="02020603050405020304" pitchFamily="18" charset="0"/>
              </a:rPr>
              <a:t>Hit/Stand Threshold (For always hit model) : 17 (by default)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374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7074243" y="538162"/>
            <a:ext cx="5117757" cy="5"/>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6186036"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Hit Brute Force – Win Rate x Total Simulations </a:t>
            </a:r>
          </a:p>
        </p:txBody>
      </p:sp>
      <p:pic>
        <p:nvPicPr>
          <p:cNvPr id="4" name="Resim 3">
            <a:extLst>
              <a:ext uri="{FF2B5EF4-FFF2-40B4-BE49-F238E27FC236}">
                <a16:creationId xmlns:a16="http://schemas.microsoft.com/office/drawing/2014/main" id="{F6EBEB83-7243-4D4D-B6DB-86F653334FE3}"/>
              </a:ext>
            </a:extLst>
          </p:cNvPr>
          <p:cNvPicPr>
            <a:picLocks noChangeAspect="1"/>
          </p:cNvPicPr>
          <p:nvPr/>
        </p:nvPicPr>
        <p:blipFill rotWithShape="1">
          <a:blip r:embed="rId4">
            <a:extLst>
              <a:ext uri="{28A0092B-C50C-407E-A947-70E740481C1C}">
                <a14:useLocalDpi xmlns:a14="http://schemas.microsoft.com/office/drawing/2010/main" val="0"/>
              </a:ext>
            </a:extLst>
          </a:blip>
          <a:srcRect l="4040" r="12468"/>
          <a:stretch/>
        </p:blipFill>
        <p:spPr>
          <a:xfrm>
            <a:off x="3151338" y="1450121"/>
            <a:ext cx="5889323" cy="3254905"/>
          </a:xfrm>
          <a:prstGeom prst="rect">
            <a:avLst/>
          </a:prstGeom>
        </p:spPr>
      </p:pic>
      <p:sp>
        <p:nvSpPr>
          <p:cNvPr id="13" name="Metin kutusu 12">
            <a:extLst>
              <a:ext uri="{FF2B5EF4-FFF2-40B4-BE49-F238E27FC236}">
                <a16:creationId xmlns:a16="http://schemas.microsoft.com/office/drawing/2014/main" id="{D5FD6DEB-10D5-4A5B-9270-C65D7CF75598}"/>
              </a:ext>
            </a:extLst>
          </p:cNvPr>
          <p:cNvSpPr txBox="1"/>
          <p:nvPr/>
        </p:nvSpPr>
        <p:spPr>
          <a:xfrm>
            <a:off x="3887228" y="4790807"/>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 : Always Hit Model : Win rate x Total Simulations</a:t>
            </a:r>
          </a:p>
        </p:txBody>
      </p:sp>
    </p:spTree>
    <p:extLst>
      <p:ext uri="{BB962C8B-B14F-4D97-AF65-F5344CB8AC3E}">
        <p14:creationId xmlns:p14="http://schemas.microsoft.com/office/powerpoint/2010/main" val="3656678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974492" y="538162"/>
            <a:ext cx="6217508"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5086285"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Hit Brute Force – Money x Win Rate </a:t>
            </a:r>
          </a:p>
        </p:txBody>
      </p:sp>
      <p:sp>
        <p:nvSpPr>
          <p:cNvPr id="13" name="Metin kutusu 12">
            <a:extLst>
              <a:ext uri="{FF2B5EF4-FFF2-40B4-BE49-F238E27FC236}">
                <a16:creationId xmlns:a16="http://schemas.microsoft.com/office/drawing/2014/main" id="{D5FD6DEB-10D5-4A5B-9270-C65D7CF75598}"/>
              </a:ext>
            </a:extLst>
          </p:cNvPr>
          <p:cNvSpPr txBox="1"/>
          <p:nvPr/>
        </p:nvSpPr>
        <p:spPr>
          <a:xfrm>
            <a:off x="3887228" y="4790807"/>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4.2 : Always Hit Model : </a:t>
            </a:r>
            <a:r>
              <a:rPr lang="tr-TR" sz="1000" b="0" i="0" dirty="0">
                <a:effectLst/>
                <a:latin typeface="Times New Roman" panose="02020603050405020304" pitchFamily="18" charset="0"/>
              </a:rPr>
              <a:t>Money x Win Rate</a:t>
            </a:r>
            <a:endParaRPr lang="en-US" sz="10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94270B96-BDBC-4092-9E04-994155B705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66" y="1135578"/>
            <a:ext cx="7470663" cy="3447295"/>
          </a:xfrm>
          <a:prstGeom prst="rect">
            <a:avLst/>
          </a:prstGeom>
        </p:spPr>
      </p:pic>
    </p:spTree>
    <p:extLst>
      <p:ext uri="{BB962C8B-B14F-4D97-AF65-F5344CB8AC3E}">
        <p14:creationId xmlns:p14="http://schemas.microsoft.com/office/powerpoint/2010/main" val="505814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782962" y="538162"/>
            <a:ext cx="6409038"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4894755"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Hit Brute Force – ROI x Frequency </a:t>
            </a:r>
          </a:p>
        </p:txBody>
      </p:sp>
      <p:pic>
        <p:nvPicPr>
          <p:cNvPr id="11" name="Resim 10">
            <a:extLst>
              <a:ext uri="{FF2B5EF4-FFF2-40B4-BE49-F238E27FC236}">
                <a16:creationId xmlns:a16="http://schemas.microsoft.com/office/drawing/2014/main" id="{DE3C7F2F-AEED-4621-A0AB-B7CBC4B7E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4782" y="1046118"/>
            <a:ext cx="4842436" cy="3896585"/>
          </a:xfrm>
          <a:prstGeom prst="rect">
            <a:avLst/>
          </a:prstGeom>
        </p:spPr>
      </p:pic>
      <p:sp>
        <p:nvSpPr>
          <p:cNvPr id="12" name="Metin kutusu 11">
            <a:extLst>
              <a:ext uri="{FF2B5EF4-FFF2-40B4-BE49-F238E27FC236}">
                <a16:creationId xmlns:a16="http://schemas.microsoft.com/office/drawing/2014/main" id="{5A84B7C3-2814-4854-92F9-A7DEE515BC48}"/>
              </a:ext>
            </a:extLst>
          </p:cNvPr>
          <p:cNvSpPr txBox="1"/>
          <p:nvPr/>
        </p:nvSpPr>
        <p:spPr>
          <a:xfrm>
            <a:off x="3887229" y="4889641"/>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4.3 : Always Hit Model : ROI x Frequency</a:t>
            </a:r>
          </a:p>
        </p:txBody>
      </p:sp>
    </p:spTree>
    <p:extLst>
      <p:ext uri="{BB962C8B-B14F-4D97-AF65-F5344CB8AC3E}">
        <p14:creationId xmlns:p14="http://schemas.microsoft.com/office/powerpoint/2010/main" val="2304562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7463481" y="538162"/>
            <a:ext cx="4728519"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6575274"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Hit Brute Force – Comparing Different Thresholds</a:t>
            </a:r>
          </a:p>
        </p:txBody>
      </p:sp>
      <p:sp>
        <p:nvSpPr>
          <p:cNvPr id="12" name="Metin kutusu 11">
            <a:extLst>
              <a:ext uri="{FF2B5EF4-FFF2-40B4-BE49-F238E27FC236}">
                <a16:creationId xmlns:a16="http://schemas.microsoft.com/office/drawing/2014/main" id="{5A84B7C3-2814-4854-92F9-A7DEE515BC48}"/>
              </a:ext>
            </a:extLst>
          </p:cNvPr>
          <p:cNvSpPr txBox="1"/>
          <p:nvPr/>
        </p:nvSpPr>
        <p:spPr>
          <a:xfrm>
            <a:off x="3559775" y="6415184"/>
            <a:ext cx="4417541" cy="400110"/>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4.4 : </a:t>
            </a:r>
            <a:r>
              <a:rPr lang="en-US" sz="1000" b="0" i="0" dirty="0">
                <a:effectLst/>
                <a:latin typeface="Times New Roman" panose="02020603050405020304" pitchFamily="18" charset="0"/>
              </a:rPr>
              <a:t>Comprehension of always hit brute force model for thresholds 16, 17, 18 and 19</a:t>
            </a:r>
            <a:endParaRPr lang="en-US" sz="1000" dirty="0">
              <a:latin typeface="Times New Roman" panose="02020603050405020304" pitchFamily="18" charset="0"/>
              <a:cs typeface="Times New Roman" panose="02020603050405020304" pitchFamily="18" charset="0"/>
            </a:endParaRPr>
          </a:p>
        </p:txBody>
      </p:sp>
      <p:pic>
        <p:nvPicPr>
          <p:cNvPr id="15" name="Resim 14">
            <a:extLst>
              <a:ext uri="{FF2B5EF4-FFF2-40B4-BE49-F238E27FC236}">
                <a16:creationId xmlns:a16="http://schemas.microsoft.com/office/drawing/2014/main" id="{DA632E2F-3730-452D-9791-7F4D85E5E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921" y="696991"/>
            <a:ext cx="3070852" cy="2691829"/>
          </a:xfrm>
          <a:prstGeom prst="rect">
            <a:avLst/>
          </a:prstGeom>
        </p:spPr>
      </p:pic>
      <p:pic>
        <p:nvPicPr>
          <p:cNvPr id="17" name="Resim 16">
            <a:extLst>
              <a:ext uri="{FF2B5EF4-FFF2-40B4-BE49-F238E27FC236}">
                <a16:creationId xmlns:a16="http://schemas.microsoft.com/office/drawing/2014/main" id="{8DB1F7A9-6AB8-4109-AB63-05488B02A3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6215" y="3459627"/>
            <a:ext cx="2964034" cy="2661582"/>
          </a:xfrm>
          <a:prstGeom prst="rect">
            <a:avLst/>
          </a:prstGeom>
        </p:spPr>
      </p:pic>
      <p:pic>
        <p:nvPicPr>
          <p:cNvPr id="7" name="Resim 6">
            <a:extLst>
              <a:ext uri="{FF2B5EF4-FFF2-40B4-BE49-F238E27FC236}">
                <a16:creationId xmlns:a16="http://schemas.microsoft.com/office/drawing/2014/main" id="{E5F462D3-06D8-4A65-B449-61456D87E7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6215" y="736791"/>
            <a:ext cx="2964034" cy="2661582"/>
          </a:xfrm>
          <a:prstGeom prst="rect">
            <a:avLst/>
          </a:prstGeom>
        </p:spPr>
      </p:pic>
      <p:pic>
        <p:nvPicPr>
          <p:cNvPr id="5" name="Resim 4">
            <a:extLst>
              <a:ext uri="{FF2B5EF4-FFF2-40B4-BE49-F238E27FC236}">
                <a16:creationId xmlns:a16="http://schemas.microsoft.com/office/drawing/2014/main" id="{936BA937-C316-4148-B8EB-CEB7C87F82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8921" y="3353674"/>
            <a:ext cx="3207652" cy="2903803"/>
          </a:xfrm>
          <a:prstGeom prst="rect">
            <a:avLst/>
          </a:prstGeom>
        </p:spPr>
      </p:pic>
      <p:sp>
        <p:nvSpPr>
          <p:cNvPr id="19" name="Metin kutusu 18">
            <a:extLst>
              <a:ext uri="{FF2B5EF4-FFF2-40B4-BE49-F238E27FC236}">
                <a16:creationId xmlns:a16="http://schemas.microsoft.com/office/drawing/2014/main" id="{D5C38892-79A6-4400-8C97-FE1287C8E1F7}"/>
              </a:ext>
            </a:extLst>
          </p:cNvPr>
          <p:cNvSpPr txBox="1"/>
          <p:nvPr/>
        </p:nvSpPr>
        <p:spPr>
          <a:xfrm>
            <a:off x="516157" y="1748068"/>
            <a:ext cx="556054" cy="52320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16</a:t>
            </a:r>
          </a:p>
        </p:txBody>
      </p:sp>
      <p:sp>
        <p:nvSpPr>
          <p:cNvPr id="21" name="Metin kutusu 20">
            <a:extLst>
              <a:ext uri="{FF2B5EF4-FFF2-40B4-BE49-F238E27FC236}">
                <a16:creationId xmlns:a16="http://schemas.microsoft.com/office/drawing/2014/main" id="{998343D0-48E1-4CD8-A07F-3ED2EEC41F57}"/>
              </a:ext>
            </a:extLst>
          </p:cNvPr>
          <p:cNvSpPr txBox="1"/>
          <p:nvPr/>
        </p:nvSpPr>
        <p:spPr>
          <a:xfrm>
            <a:off x="6096000" y="1748068"/>
            <a:ext cx="556054" cy="52320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17</a:t>
            </a:r>
          </a:p>
        </p:txBody>
      </p:sp>
      <p:sp>
        <p:nvSpPr>
          <p:cNvPr id="22" name="Metin kutusu 21">
            <a:extLst>
              <a:ext uri="{FF2B5EF4-FFF2-40B4-BE49-F238E27FC236}">
                <a16:creationId xmlns:a16="http://schemas.microsoft.com/office/drawing/2014/main" id="{9B6A3F62-5AC8-4B7E-AA40-BE9F4389B9A5}"/>
              </a:ext>
            </a:extLst>
          </p:cNvPr>
          <p:cNvSpPr txBox="1"/>
          <p:nvPr/>
        </p:nvSpPr>
        <p:spPr>
          <a:xfrm>
            <a:off x="516157" y="4370718"/>
            <a:ext cx="556054" cy="52320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18</a:t>
            </a:r>
          </a:p>
        </p:txBody>
      </p:sp>
      <p:sp>
        <p:nvSpPr>
          <p:cNvPr id="23" name="Metin kutusu 22">
            <a:extLst>
              <a:ext uri="{FF2B5EF4-FFF2-40B4-BE49-F238E27FC236}">
                <a16:creationId xmlns:a16="http://schemas.microsoft.com/office/drawing/2014/main" id="{617DD8E1-B87A-4487-B68B-4972A9AD160E}"/>
              </a:ext>
            </a:extLst>
          </p:cNvPr>
          <p:cNvSpPr txBox="1"/>
          <p:nvPr/>
        </p:nvSpPr>
        <p:spPr>
          <a:xfrm>
            <a:off x="6097567" y="4370718"/>
            <a:ext cx="556054" cy="52320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348416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C9068DC4-C005-43AA-9B97-F16A1CE78DD2}"/>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03E61568-33E6-4BC5-899C-95B2B5AB43F7}"/>
              </a:ext>
            </a:extLst>
          </p:cNvPr>
          <p:cNvCxnSpPr>
            <a:cxnSpLocks/>
            <a:stCxn id="10" idx="3"/>
          </p:cNvCxnSpPr>
          <p:nvPr/>
        </p:nvCxnSpPr>
        <p:spPr>
          <a:xfrm>
            <a:off x="1822450" y="538162"/>
            <a:ext cx="1036955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21E163B5-1D31-45AB-876A-D0643928640D}"/>
              </a:ext>
            </a:extLst>
          </p:cNvPr>
          <p:cNvSpPr txBox="1"/>
          <p:nvPr/>
        </p:nvSpPr>
        <p:spPr>
          <a:xfrm>
            <a:off x="888207" y="338107"/>
            <a:ext cx="93424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Terms</a:t>
            </a:r>
            <a:endParaRPr lang="tr-TR" sz="2000" b="1" dirty="0">
              <a:solidFill>
                <a:srgbClr val="0F4990"/>
              </a:solidFill>
              <a:latin typeface="Times New Roman" panose="02020603050405020304" pitchFamily="18" charset="0"/>
              <a:cs typeface="Times New Roman" panose="02020603050405020304" pitchFamily="18" charset="0"/>
            </a:endParaRPr>
          </a:p>
        </p:txBody>
      </p:sp>
      <p:sp>
        <p:nvSpPr>
          <p:cNvPr id="13" name="Alt Başlık 2">
            <a:extLst>
              <a:ext uri="{FF2B5EF4-FFF2-40B4-BE49-F238E27FC236}">
                <a16:creationId xmlns:a16="http://schemas.microsoft.com/office/drawing/2014/main" id="{0F99AC99-77E8-48C8-8256-D83351CE20E3}"/>
              </a:ext>
            </a:extLst>
          </p:cNvPr>
          <p:cNvSpPr>
            <a:spLocks noGrp="1"/>
          </p:cNvSpPr>
          <p:nvPr>
            <p:ph type="subTitle" idx="1"/>
          </p:nvPr>
        </p:nvSpPr>
        <p:spPr>
          <a:xfrm>
            <a:off x="888206" y="963474"/>
            <a:ext cx="10344943" cy="4999176"/>
          </a:xfrm>
        </p:spPr>
        <p:txBody>
          <a:bodyPr>
            <a:normAutofit/>
          </a:bodyPr>
          <a:lstStyle/>
          <a:p>
            <a:pPr algn="l"/>
            <a:r>
              <a:rPr lang="en-US" sz="2000" b="0" i="1" u="sng" dirty="0">
                <a:effectLst/>
                <a:latin typeface="Times New Roman" panose="02020603050405020304" pitchFamily="18" charset="0"/>
              </a:rPr>
              <a:t>Blackjack</a:t>
            </a:r>
            <a:r>
              <a:rPr lang="en-US" sz="2000" b="0" i="0" dirty="0">
                <a:effectLst/>
                <a:latin typeface="Times New Roman" panose="02020603050405020304" pitchFamily="18" charset="0"/>
              </a:rPr>
              <a:t>: A card game where the player tries to hold cards that have a value close to 21 but do not go over.</a:t>
            </a:r>
            <a:endParaRPr lang="en-US" sz="2000" dirty="0">
              <a:latin typeface="Times New Roman" panose="02020603050405020304" pitchFamily="18" charset="0"/>
              <a:cs typeface="Times New Roman" panose="02020603050405020304" pitchFamily="18" charset="0"/>
            </a:endParaRPr>
          </a:p>
          <a:p>
            <a:pPr algn="l"/>
            <a:r>
              <a:rPr lang="en-US" sz="2000" b="0" i="1" u="sng" dirty="0">
                <a:effectLst/>
                <a:latin typeface="Times New Roman" panose="02020603050405020304" pitchFamily="18" charset="0"/>
              </a:rPr>
              <a:t>Basic Strategy</a:t>
            </a:r>
            <a:r>
              <a:rPr lang="en-US" sz="2000" b="0" i="0" dirty="0">
                <a:effectLst/>
                <a:latin typeface="Times New Roman" panose="02020603050405020304" pitchFamily="18" charset="0"/>
              </a:rPr>
              <a:t>: The mathematically derived strategy provides an optimal way to play every possible hand in a game of Blackjack, depending on the total in the player’s hand and the dealer’s visible card. This strategy is meant to minimize the </a:t>
            </a:r>
            <a:r>
              <a:rPr lang="en-US" sz="2000" b="0" i="1" dirty="0">
                <a:effectLst/>
                <a:latin typeface="Times New Roman" panose="02020603050405020304" pitchFamily="18" charset="0"/>
              </a:rPr>
              <a:t>house edge</a:t>
            </a:r>
            <a:r>
              <a:rPr lang="en-US" sz="2000" b="0" i="0" dirty="0">
                <a:effectLst/>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r>
              <a:rPr lang="en-US" sz="2000" b="0" i="1" u="sng" dirty="0">
                <a:effectLst/>
                <a:latin typeface="Times New Roman" panose="02020603050405020304" pitchFamily="18" charset="0"/>
              </a:rPr>
              <a:t>House Edge</a:t>
            </a:r>
            <a:r>
              <a:rPr lang="en-US" sz="2000" b="0" i="0" dirty="0">
                <a:effectLst/>
                <a:latin typeface="Times New Roman" panose="02020603050405020304" pitchFamily="18" charset="0"/>
              </a:rPr>
              <a:t>: The mathematical expectation a casino has over its players, realized as a percentage of the player’s original bet and is the average gross profit the casino will likely make from each bet.</a:t>
            </a:r>
          </a:p>
          <a:p>
            <a:pPr algn="l"/>
            <a:r>
              <a:rPr lang="en-US" sz="2000" b="0" i="1" u="sng" dirty="0">
                <a:effectLst/>
                <a:latin typeface="Times New Roman" panose="02020603050405020304" pitchFamily="18" charset="0"/>
              </a:rPr>
              <a:t>Card Counting</a:t>
            </a:r>
            <a:r>
              <a:rPr lang="en-US" sz="2000" b="0" i="0" dirty="0">
                <a:effectLst/>
                <a:latin typeface="Times New Roman" panose="02020603050405020304" pitchFamily="18" charset="0"/>
              </a:rPr>
              <a:t>: A strategy to search the high-to-low card ratio to be dealt in the remainder of the deck. </a:t>
            </a:r>
            <a:endParaRPr lang="en-US" sz="2000" dirty="0">
              <a:latin typeface="Times New Roman" panose="02020603050405020304" pitchFamily="18" charset="0"/>
              <a:cs typeface="Times New Roman" panose="02020603050405020304" pitchFamily="18" charset="0"/>
            </a:endParaRPr>
          </a:p>
          <a:p>
            <a:pPr algn="l"/>
            <a:r>
              <a:rPr lang="en-US" sz="2000" b="0" i="1" u="sng" dirty="0">
                <a:effectLst/>
                <a:latin typeface="Times New Roman" panose="02020603050405020304" pitchFamily="18" charset="0"/>
              </a:rPr>
              <a:t>High Cards</a:t>
            </a:r>
            <a:r>
              <a:rPr lang="en-US" sz="2000" b="0" i="0" dirty="0">
                <a:effectLst/>
                <a:latin typeface="Times New Roman" panose="02020603050405020304" pitchFamily="18" charset="0"/>
              </a:rPr>
              <a:t>: Cards that are 10 and over (Jack, Queen, King, Ace) these cards place the player in an advantaged position of hitting Blackjack</a:t>
            </a:r>
          </a:p>
          <a:p>
            <a:pPr algn="l"/>
            <a:r>
              <a:rPr lang="en-US" sz="2000" i="1" u="sng" dirty="0">
                <a:effectLst/>
                <a:latin typeface="Times New Roman" panose="02020603050405020304" pitchFamily="18" charset="0"/>
                <a:cs typeface="Times New Roman" panose="02020603050405020304" pitchFamily="18" charset="0"/>
              </a:rPr>
              <a:t>Low Cards</a:t>
            </a:r>
            <a:r>
              <a:rPr lang="en-US" sz="2000" b="0" i="0" dirty="0">
                <a:effectLst/>
                <a:latin typeface="Times New Roman" panose="02020603050405020304" pitchFamily="18" charset="0"/>
                <a:cs typeface="Times New Roman" panose="02020603050405020304" pitchFamily="18" charset="0"/>
              </a:rPr>
              <a:t>: Cards that are six and below (2, 3, 4, 5, 6) valued cards are generally less favorable to</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player.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313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7309021" y="538162"/>
            <a:ext cx="4882979" cy="5"/>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6420815"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Stand Brute Force – Win rate x Total Simulations </a:t>
            </a:r>
          </a:p>
        </p:txBody>
      </p:sp>
      <p:pic>
        <p:nvPicPr>
          <p:cNvPr id="16" name="Resim 15">
            <a:extLst>
              <a:ext uri="{FF2B5EF4-FFF2-40B4-BE49-F238E27FC236}">
                <a16:creationId xmlns:a16="http://schemas.microsoft.com/office/drawing/2014/main" id="{6ACCABBB-5C50-44BD-933A-00518B583402}"/>
              </a:ext>
            </a:extLst>
          </p:cNvPr>
          <p:cNvPicPr>
            <a:picLocks noChangeAspect="1"/>
          </p:cNvPicPr>
          <p:nvPr/>
        </p:nvPicPr>
        <p:blipFill rotWithShape="1">
          <a:blip r:embed="rId4">
            <a:extLst>
              <a:ext uri="{28A0092B-C50C-407E-A947-70E740481C1C}">
                <a14:useLocalDpi xmlns:a14="http://schemas.microsoft.com/office/drawing/2010/main" val="0"/>
              </a:ext>
            </a:extLst>
          </a:blip>
          <a:srcRect l="3946" r="12709"/>
          <a:stretch/>
        </p:blipFill>
        <p:spPr>
          <a:xfrm>
            <a:off x="2979008" y="1243710"/>
            <a:ext cx="6233984" cy="3447295"/>
          </a:xfrm>
          <a:prstGeom prst="rect">
            <a:avLst/>
          </a:prstGeom>
        </p:spPr>
      </p:pic>
      <p:sp>
        <p:nvSpPr>
          <p:cNvPr id="19" name="Metin kutusu 18">
            <a:extLst>
              <a:ext uri="{FF2B5EF4-FFF2-40B4-BE49-F238E27FC236}">
                <a16:creationId xmlns:a16="http://schemas.microsoft.com/office/drawing/2014/main" id="{A08639AD-CF05-4C56-8D1C-6E1F00AF855E}"/>
              </a:ext>
            </a:extLst>
          </p:cNvPr>
          <p:cNvSpPr txBox="1"/>
          <p:nvPr/>
        </p:nvSpPr>
        <p:spPr>
          <a:xfrm>
            <a:off x="3887228" y="4790807"/>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4.5 : Always Stand Model : Win rate x Total Simulations</a:t>
            </a:r>
          </a:p>
        </p:txBody>
      </p:sp>
    </p:spTree>
    <p:extLst>
      <p:ext uri="{BB962C8B-B14F-4D97-AF65-F5344CB8AC3E}">
        <p14:creationId xmlns:p14="http://schemas.microsoft.com/office/powerpoint/2010/main" val="1722938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6215449" y="538162"/>
            <a:ext cx="5976551" cy="6"/>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5327242"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Stand Brute Force – Money x Win Rate </a:t>
            </a:r>
          </a:p>
        </p:txBody>
      </p:sp>
      <p:pic>
        <p:nvPicPr>
          <p:cNvPr id="13" name="Resim 12">
            <a:extLst>
              <a:ext uri="{FF2B5EF4-FFF2-40B4-BE49-F238E27FC236}">
                <a16:creationId xmlns:a16="http://schemas.microsoft.com/office/drawing/2014/main" id="{408E8B63-208E-48E8-B05C-68630B0E9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096" y="1196719"/>
            <a:ext cx="7479807" cy="3447295"/>
          </a:xfrm>
          <a:prstGeom prst="rect">
            <a:avLst/>
          </a:prstGeom>
        </p:spPr>
      </p:pic>
      <p:sp>
        <p:nvSpPr>
          <p:cNvPr id="15" name="Metin kutusu 14">
            <a:extLst>
              <a:ext uri="{FF2B5EF4-FFF2-40B4-BE49-F238E27FC236}">
                <a16:creationId xmlns:a16="http://schemas.microsoft.com/office/drawing/2014/main" id="{0CFC28AC-2E22-4976-AA51-0A1D172B18B2}"/>
              </a:ext>
            </a:extLst>
          </p:cNvPr>
          <p:cNvSpPr txBox="1"/>
          <p:nvPr/>
        </p:nvSpPr>
        <p:spPr>
          <a:xfrm>
            <a:off x="3887228" y="4790807"/>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4.6 : Always Stand Model : </a:t>
            </a:r>
            <a:r>
              <a:rPr lang="tr-TR" sz="1000" b="0" i="0" dirty="0">
                <a:effectLst/>
                <a:latin typeface="Times New Roman" panose="02020603050405020304" pitchFamily="18" charset="0"/>
              </a:rPr>
              <a:t>Money x Win Rate</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134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6095999" y="538162"/>
            <a:ext cx="6096001"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520779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Always Stand Brute Force – ROI x Frequency  </a:t>
            </a:r>
          </a:p>
        </p:txBody>
      </p:sp>
      <p:pic>
        <p:nvPicPr>
          <p:cNvPr id="13" name="Resim 12">
            <a:extLst>
              <a:ext uri="{FF2B5EF4-FFF2-40B4-BE49-F238E27FC236}">
                <a16:creationId xmlns:a16="http://schemas.microsoft.com/office/drawing/2014/main" id="{0CD1AA27-3B2B-4B35-851E-8BFE19400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2815" y="1089614"/>
            <a:ext cx="5166370" cy="3986792"/>
          </a:xfrm>
          <a:prstGeom prst="rect">
            <a:avLst/>
          </a:prstGeom>
        </p:spPr>
      </p:pic>
      <p:sp>
        <p:nvSpPr>
          <p:cNvPr id="15" name="Metin kutusu 14">
            <a:extLst>
              <a:ext uri="{FF2B5EF4-FFF2-40B4-BE49-F238E27FC236}">
                <a16:creationId xmlns:a16="http://schemas.microsoft.com/office/drawing/2014/main" id="{E3CD9722-FBBB-4E19-8028-40ADF7C27DA7}"/>
              </a:ext>
            </a:extLst>
          </p:cNvPr>
          <p:cNvSpPr txBox="1"/>
          <p:nvPr/>
        </p:nvSpPr>
        <p:spPr>
          <a:xfrm>
            <a:off x="3887229" y="5076406"/>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4.7 : Always Stand Model : ROI x Frequency</a:t>
            </a:r>
          </a:p>
        </p:txBody>
      </p:sp>
    </p:spTree>
    <p:extLst>
      <p:ext uri="{BB962C8B-B14F-4D97-AF65-F5344CB8AC3E}">
        <p14:creationId xmlns:p14="http://schemas.microsoft.com/office/powerpoint/2010/main" val="2760839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8007178" y="538162"/>
            <a:ext cx="4184822"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7118971"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Random Hit/Stand Brute Force – Win Rate x Total Simulations </a:t>
            </a:r>
          </a:p>
        </p:txBody>
      </p:sp>
      <p:pic>
        <p:nvPicPr>
          <p:cNvPr id="3" name="Resim 2">
            <a:extLst>
              <a:ext uri="{FF2B5EF4-FFF2-40B4-BE49-F238E27FC236}">
                <a16:creationId xmlns:a16="http://schemas.microsoft.com/office/drawing/2014/main" id="{9067E603-7A9D-4DB9-BDAC-36EE590F4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68" y="1196719"/>
            <a:ext cx="7470663" cy="3447295"/>
          </a:xfrm>
          <a:prstGeom prst="rect">
            <a:avLst/>
          </a:prstGeom>
        </p:spPr>
      </p:pic>
      <p:sp>
        <p:nvSpPr>
          <p:cNvPr id="11" name="Metin kutusu 10">
            <a:extLst>
              <a:ext uri="{FF2B5EF4-FFF2-40B4-BE49-F238E27FC236}">
                <a16:creationId xmlns:a16="http://schemas.microsoft.com/office/drawing/2014/main" id="{30532147-7263-487D-A44E-D5ECBEA5BE57}"/>
              </a:ext>
            </a:extLst>
          </p:cNvPr>
          <p:cNvSpPr txBox="1"/>
          <p:nvPr/>
        </p:nvSpPr>
        <p:spPr>
          <a:xfrm>
            <a:off x="2923403" y="4644014"/>
            <a:ext cx="5455508"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4.8 : Random Hit/Stand Model : Win rate x Total Simulations</a:t>
            </a:r>
          </a:p>
        </p:txBody>
      </p:sp>
    </p:spTree>
    <p:extLst>
      <p:ext uri="{BB962C8B-B14F-4D97-AF65-F5344CB8AC3E}">
        <p14:creationId xmlns:p14="http://schemas.microsoft.com/office/powerpoint/2010/main" val="1123067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6790038" y="538162"/>
            <a:ext cx="5401962"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5901831"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Random Hit/Stand Brute Force – Money x Win Rate </a:t>
            </a:r>
          </a:p>
        </p:txBody>
      </p:sp>
      <p:pic>
        <p:nvPicPr>
          <p:cNvPr id="5" name="Resim 4">
            <a:extLst>
              <a:ext uri="{FF2B5EF4-FFF2-40B4-BE49-F238E27FC236}">
                <a16:creationId xmlns:a16="http://schemas.microsoft.com/office/drawing/2014/main" id="{744EC518-0316-4132-99C5-3156AAA2D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68" y="1196719"/>
            <a:ext cx="7470663" cy="3447295"/>
          </a:xfrm>
          <a:prstGeom prst="rect">
            <a:avLst/>
          </a:prstGeom>
        </p:spPr>
      </p:pic>
      <p:sp>
        <p:nvSpPr>
          <p:cNvPr id="13" name="Metin kutusu 12">
            <a:extLst>
              <a:ext uri="{FF2B5EF4-FFF2-40B4-BE49-F238E27FC236}">
                <a16:creationId xmlns:a16="http://schemas.microsoft.com/office/drawing/2014/main" id="{027E9427-1321-4195-A1CC-F28D117CA293}"/>
              </a:ext>
            </a:extLst>
          </p:cNvPr>
          <p:cNvSpPr txBox="1"/>
          <p:nvPr/>
        </p:nvSpPr>
        <p:spPr>
          <a:xfrm>
            <a:off x="3307973" y="4716667"/>
            <a:ext cx="5887994"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4.9 : Random Hit/Stand Model : </a:t>
            </a:r>
            <a:r>
              <a:rPr lang="tr-TR" sz="1000" b="0" i="0" dirty="0">
                <a:effectLst/>
                <a:latin typeface="Times New Roman" panose="02020603050405020304" pitchFamily="18" charset="0"/>
              </a:rPr>
              <a:t>Money x Win Rate</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695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6691184" y="538162"/>
            <a:ext cx="5500816"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580297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Random Hit/Stand Brute Force – ROI x Frequency </a:t>
            </a:r>
          </a:p>
        </p:txBody>
      </p:sp>
      <p:pic>
        <p:nvPicPr>
          <p:cNvPr id="13" name="Resim 12">
            <a:extLst>
              <a:ext uri="{FF2B5EF4-FFF2-40B4-BE49-F238E27FC236}">
                <a16:creationId xmlns:a16="http://schemas.microsoft.com/office/drawing/2014/main" id="{C6124109-17C7-4D9E-8A9C-735F137F0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6616" y="1061581"/>
            <a:ext cx="5118768" cy="3985200"/>
          </a:xfrm>
          <a:prstGeom prst="rect">
            <a:avLst/>
          </a:prstGeom>
        </p:spPr>
      </p:pic>
      <p:sp>
        <p:nvSpPr>
          <p:cNvPr id="15" name="Metin kutusu 14">
            <a:extLst>
              <a:ext uri="{FF2B5EF4-FFF2-40B4-BE49-F238E27FC236}">
                <a16:creationId xmlns:a16="http://schemas.microsoft.com/office/drawing/2014/main" id="{14CFCD8F-DA1B-4F0F-88F6-9E5DB3B9843D}"/>
              </a:ext>
            </a:extLst>
          </p:cNvPr>
          <p:cNvSpPr txBox="1"/>
          <p:nvPr/>
        </p:nvSpPr>
        <p:spPr>
          <a:xfrm>
            <a:off x="3961370" y="4982496"/>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4.10 : Random Hit/Stand Model : ROI x Frequency</a:t>
            </a:r>
          </a:p>
        </p:txBody>
      </p:sp>
    </p:spTree>
    <p:extLst>
      <p:ext uri="{BB962C8B-B14F-4D97-AF65-F5344CB8AC3E}">
        <p14:creationId xmlns:p14="http://schemas.microsoft.com/office/powerpoint/2010/main" val="1445349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8686800" y="538162"/>
            <a:ext cx="350520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779859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without Card Counting – Win Rate x Total Simulations </a:t>
            </a:r>
          </a:p>
        </p:txBody>
      </p:sp>
      <p:pic>
        <p:nvPicPr>
          <p:cNvPr id="16" name="Resim 15">
            <a:extLst>
              <a:ext uri="{FF2B5EF4-FFF2-40B4-BE49-F238E27FC236}">
                <a16:creationId xmlns:a16="http://schemas.microsoft.com/office/drawing/2014/main" id="{0BA219CF-8682-4075-AA18-6B4C0ADB23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68" y="1183003"/>
            <a:ext cx="7470663" cy="3456439"/>
          </a:xfrm>
          <a:prstGeom prst="rect">
            <a:avLst/>
          </a:prstGeom>
        </p:spPr>
      </p:pic>
      <p:sp>
        <p:nvSpPr>
          <p:cNvPr id="17" name="Metin kutusu 16">
            <a:extLst>
              <a:ext uri="{FF2B5EF4-FFF2-40B4-BE49-F238E27FC236}">
                <a16:creationId xmlns:a16="http://schemas.microsoft.com/office/drawing/2014/main" id="{F3BFB509-E2F8-4B55-BC14-DF82298FCDEF}"/>
              </a:ext>
            </a:extLst>
          </p:cNvPr>
          <p:cNvSpPr txBox="1"/>
          <p:nvPr/>
        </p:nvSpPr>
        <p:spPr>
          <a:xfrm>
            <a:off x="2922372" y="4707404"/>
            <a:ext cx="5455508"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4.11 : Basic Strategy without Card Counting Model : Win rate x Total Simulations</a:t>
            </a:r>
          </a:p>
        </p:txBody>
      </p:sp>
    </p:spTree>
    <p:extLst>
      <p:ext uri="{BB962C8B-B14F-4D97-AF65-F5344CB8AC3E}">
        <p14:creationId xmlns:p14="http://schemas.microsoft.com/office/powerpoint/2010/main" val="2801119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7519086" y="538162"/>
            <a:ext cx="4672914"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6630879"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without Card Counting – Money x Win Rate </a:t>
            </a:r>
          </a:p>
        </p:txBody>
      </p:sp>
      <p:pic>
        <p:nvPicPr>
          <p:cNvPr id="11" name="Resim 10">
            <a:extLst>
              <a:ext uri="{FF2B5EF4-FFF2-40B4-BE49-F238E27FC236}">
                <a16:creationId xmlns:a16="http://schemas.microsoft.com/office/drawing/2014/main" id="{4B76E670-6836-43E5-BF72-C8921658D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4809" y="1121862"/>
            <a:ext cx="7470663" cy="3456439"/>
          </a:xfrm>
          <a:prstGeom prst="rect">
            <a:avLst/>
          </a:prstGeom>
        </p:spPr>
      </p:pic>
      <p:sp>
        <p:nvSpPr>
          <p:cNvPr id="13" name="Metin kutusu 12">
            <a:extLst>
              <a:ext uri="{FF2B5EF4-FFF2-40B4-BE49-F238E27FC236}">
                <a16:creationId xmlns:a16="http://schemas.microsoft.com/office/drawing/2014/main" id="{70BA97EB-9E18-4399-A70F-41B39C42C4D7}"/>
              </a:ext>
            </a:extLst>
          </p:cNvPr>
          <p:cNvSpPr txBox="1"/>
          <p:nvPr/>
        </p:nvSpPr>
        <p:spPr>
          <a:xfrm>
            <a:off x="3307973" y="4595286"/>
            <a:ext cx="5887994"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4.12 : Basic Strategy without Card Counting Model : </a:t>
            </a:r>
            <a:r>
              <a:rPr lang="tr-TR" sz="1000" b="0" i="0" dirty="0">
                <a:effectLst/>
                <a:latin typeface="Times New Roman" panose="02020603050405020304" pitchFamily="18" charset="0"/>
              </a:rPr>
              <a:t>Money x Win Rate</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299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7519086" y="538162"/>
            <a:ext cx="4672914"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6630879"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without Card Counting – ROI x Frequency </a:t>
            </a:r>
          </a:p>
        </p:txBody>
      </p:sp>
      <p:pic>
        <p:nvPicPr>
          <p:cNvPr id="11" name="Resim 10">
            <a:extLst>
              <a:ext uri="{FF2B5EF4-FFF2-40B4-BE49-F238E27FC236}">
                <a16:creationId xmlns:a16="http://schemas.microsoft.com/office/drawing/2014/main" id="{F1077FA4-312A-4DDB-85F2-814AFCBAA0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9299" y="938272"/>
            <a:ext cx="5486411" cy="4407417"/>
          </a:xfrm>
          <a:prstGeom prst="rect">
            <a:avLst/>
          </a:prstGeom>
        </p:spPr>
      </p:pic>
      <p:sp>
        <p:nvSpPr>
          <p:cNvPr id="13" name="Metin kutusu 12">
            <a:extLst>
              <a:ext uri="{FF2B5EF4-FFF2-40B4-BE49-F238E27FC236}">
                <a16:creationId xmlns:a16="http://schemas.microsoft.com/office/drawing/2014/main" id="{3F1E7A15-D817-4398-ADDA-ADEE573EF81E}"/>
              </a:ext>
            </a:extLst>
          </p:cNvPr>
          <p:cNvSpPr txBox="1"/>
          <p:nvPr/>
        </p:nvSpPr>
        <p:spPr>
          <a:xfrm>
            <a:off x="3873733" y="5278027"/>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4.13 : Basic Strategy without Card Counting Model : ROI x Frequency</a:t>
            </a:r>
          </a:p>
        </p:txBody>
      </p:sp>
    </p:spTree>
    <p:extLst>
      <p:ext uri="{BB962C8B-B14F-4D97-AF65-F5344CB8AC3E}">
        <p14:creationId xmlns:p14="http://schemas.microsoft.com/office/powerpoint/2010/main" val="3789317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9712411" y="538162"/>
            <a:ext cx="2479589" cy="5"/>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8824204"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Comparison between Basic Strategy w/o Counting and Brute Force Always Hit</a:t>
            </a:r>
          </a:p>
        </p:txBody>
      </p:sp>
      <p:pic>
        <p:nvPicPr>
          <p:cNvPr id="13" name="Resim 12">
            <a:extLst>
              <a:ext uri="{FF2B5EF4-FFF2-40B4-BE49-F238E27FC236}">
                <a16:creationId xmlns:a16="http://schemas.microsoft.com/office/drawing/2014/main" id="{A20CB592-C22F-40CB-825C-A1FD6B443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284" y="1193683"/>
            <a:ext cx="4842436" cy="3896585"/>
          </a:xfrm>
          <a:prstGeom prst="rect">
            <a:avLst/>
          </a:prstGeom>
        </p:spPr>
      </p:pic>
      <p:pic>
        <p:nvPicPr>
          <p:cNvPr id="11" name="Resim 10">
            <a:extLst>
              <a:ext uri="{FF2B5EF4-FFF2-40B4-BE49-F238E27FC236}">
                <a16:creationId xmlns:a16="http://schemas.microsoft.com/office/drawing/2014/main" id="{F1077FA4-312A-4DDB-85F2-814AFCBAA0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605" y="1193687"/>
            <a:ext cx="4850515" cy="3896581"/>
          </a:xfrm>
          <a:prstGeom prst="rect">
            <a:avLst/>
          </a:prstGeom>
        </p:spPr>
      </p:pic>
      <p:sp>
        <p:nvSpPr>
          <p:cNvPr id="15" name="Metin kutusu 14">
            <a:extLst>
              <a:ext uri="{FF2B5EF4-FFF2-40B4-BE49-F238E27FC236}">
                <a16:creationId xmlns:a16="http://schemas.microsoft.com/office/drawing/2014/main" id="{65314B24-9DE8-4597-B4B6-205246664D70}"/>
              </a:ext>
            </a:extLst>
          </p:cNvPr>
          <p:cNvSpPr txBox="1"/>
          <p:nvPr/>
        </p:nvSpPr>
        <p:spPr>
          <a:xfrm>
            <a:off x="3142734" y="5250906"/>
            <a:ext cx="590653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4.14 : Comparison between Basic Strategy w/o Counting and Brute Force Always Hit : ROI x Frequency</a:t>
            </a:r>
          </a:p>
        </p:txBody>
      </p:sp>
    </p:spTree>
    <p:extLst>
      <p:ext uri="{BB962C8B-B14F-4D97-AF65-F5344CB8AC3E}">
        <p14:creationId xmlns:p14="http://schemas.microsoft.com/office/powerpoint/2010/main" val="423165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9C0BA4CB-47F0-4B7E-B7DA-1AA94E5F5504}"/>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84426DB7-4F85-4429-8E50-F72AD9CC6BA2}"/>
              </a:ext>
            </a:extLst>
          </p:cNvPr>
          <p:cNvCxnSpPr>
            <a:cxnSpLocks/>
            <a:stCxn id="10" idx="3"/>
          </p:cNvCxnSpPr>
          <p:nvPr/>
        </p:nvCxnSpPr>
        <p:spPr>
          <a:xfrm>
            <a:off x="1822450" y="538162"/>
            <a:ext cx="1036955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FC077A29-BAB2-4F42-899A-893B2462C60A}"/>
              </a:ext>
            </a:extLst>
          </p:cNvPr>
          <p:cNvSpPr txBox="1"/>
          <p:nvPr/>
        </p:nvSpPr>
        <p:spPr>
          <a:xfrm>
            <a:off x="888207" y="338107"/>
            <a:ext cx="93424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Terms</a:t>
            </a:r>
            <a:endParaRPr lang="tr-TR" sz="2000" b="1" dirty="0">
              <a:solidFill>
                <a:srgbClr val="0F4990"/>
              </a:solidFill>
              <a:latin typeface="Times New Roman" panose="02020603050405020304" pitchFamily="18" charset="0"/>
              <a:cs typeface="Times New Roman" panose="02020603050405020304" pitchFamily="18" charset="0"/>
            </a:endParaRPr>
          </a:p>
        </p:txBody>
      </p:sp>
      <p:sp>
        <p:nvSpPr>
          <p:cNvPr id="11" name="Alt Başlık 2">
            <a:extLst>
              <a:ext uri="{FF2B5EF4-FFF2-40B4-BE49-F238E27FC236}">
                <a16:creationId xmlns:a16="http://schemas.microsoft.com/office/drawing/2014/main" id="{4BA7EE71-BC6D-4571-B7D2-D9E6A758597E}"/>
              </a:ext>
            </a:extLst>
          </p:cNvPr>
          <p:cNvSpPr>
            <a:spLocks noGrp="1"/>
          </p:cNvSpPr>
          <p:nvPr>
            <p:ph type="subTitle" idx="1"/>
          </p:nvPr>
        </p:nvSpPr>
        <p:spPr>
          <a:xfrm>
            <a:off x="888206" y="963474"/>
            <a:ext cx="10344943" cy="4999176"/>
          </a:xfrm>
        </p:spPr>
        <p:txBody>
          <a:bodyPr>
            <a:normAutofit/>
          </a:bodyPr>
          <a:lstStyle/>
          <a:p>
            <a:pPr algn="l"/>
            <a:r>
              <a:rPr lang="en-US" sz="2000" b="0" i="1" u="sng" dirty="0">
                <a:effectLst/>
                <a:latin typeface="Times New Roman" panose="02020603050405020304" pitchFamily="18" charset="0"/>
              </a:rPr>
              <a:t>Historical Data Analysis</a:t>
            </a:r>
            <a:r>
              <a:rPr lang="en-US" sz="2000" b="0" i="0" dirty="0">
                <a:effectLst/>
                <a:latin typeface="Times New Roman" panose="02020603050405020304" pitchFamily="18" charset="0"/>
              </a:rPr>
              <a:t>: Involves the analysis of past game outcomes and player decisions to get possible patterns and extract strategies. </a:t>
            </a:r>
            <a:endParaRPr lang="en-US" sz="2000" dirty="0">
              <a:latin typeface="Times New Roman" panose="02020603050405020304" pitchFamily="18" charset="0"/>
              <a:cs typeface="Times New Roman" panose="02020603050405020304" pitchFamily="18" charset="0"/>
            </a:endParaRPr>
          </a:p>
          <a:p>
            <a:pPr algn="l"/>
            <a:r>
              <a:rPr lang="en-US" sz="2000" b="0" i="1" u="sng" dirty="0">
                <a:effectLst/>
                <a:latin typeface="Times New Roman" panose="02020603050405020304" pitchFamily="18" charset="0"/>
                <a:cs typeface="Times New Roman" panose="02020603050405020304" pitchFamily="18" charset="0"/>
              </a:rPr>
              <a:t>Win Rate</a:t>
            </a:r>
            <a:r>
              <a:rPr lang="en-US" sz="2000" b="0" dirty="0">
                <a:effectLst/>
                <a:latin typeface="Times New Roman" panose="02020603050405020304" pitchFamily="18" charset="0"/>
                <a:cs typeface="Times New Roman" panose="02020603050405020304" pitchFamily="18" charset="0"/>
              </a:rPr>
              <a:t>: The percentage of games a player or model has won versus some number of</a:t>
            </a:r>
            <a:br>
              <a:rPr lang="en-US" sz="2000" dirty="0">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games played. </a:t>
            </a:r>
            <a:endParaRPr lang="en-US" sz="2000" dirty="0">
              <a:latin typeface="Times New Roman" panose="02020603050405020304" pitchFamily="18" charset="0"/>
              <a:cs typeface="Times New Roman" panose="02020603050405020304" pitchFamily="18" charset="0"/>
            </a:endParaRPr>
          </a:p>
          <a:p>
            <a:pPr algn="l"/>
            <a:r>
              <a:rPr lang="en-US" sz="2000" b="0" i="1" u="sng" dirty="0">
                <a:effectLst/>
                <a:latin typeface="Times New Roman" panose="02020603050405020304" pitchFamily="18" charset="0"/>
                <a:cs typeface="Times New Roman" panose="02020603050405020304" pitchFamily="18" charset="0"/>
              </a:rPr>
              <a:t>Average Return</a:t>
            </a:r>
            <a:r>
              <a:rPr lang="en-US" sz="2000" b="0" i="0" dirty="0">
                <a:effectLst/>
                <a:latin typeface="Times New Roman" panose="02020603050405020304" pitchFamily="18" charset="0"/>
                <a:cs typeface="Times New Roman" panose="02020603050405020304" pitchFamily="18" charset="0"/>
              </a:rPr>
              <a:t>: The average amount of money won or lost per game, calculated over</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many games. It gives one an idea of the profitability of a Blackjack strategy.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08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8368013" y="538162"/>
            <a:ext cx="3823987"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7479806"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 Card Counting – Win Rate x Total Simulations </a:t>
            </a:r>
          </a:p>
        </p:txBody>
      </p:sp>
      <p:pic>
        <p:nvPicPr>
          <p:cNvPr id="3" name="Resim 2">
            <a:extLst>
              <a:ext uri="{FF2B5EF4-FFF2-40B4-BE49-F238E27FC236}">
                <a16:creationId xmlns:a16="http://schemas.microsoft.com/office/drawing/2014/main" id="{B17A825F-DF8B-4113-95A1-DADC4960A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6096" y="1110869"/>
            <a:ext cx="7479807" cy="3456439"/>
          </a:xfrm>
          <a:prstGeom prst="rect">
            <a:avLst/>
          </a:prstGeom>
        </p:spPr>
      </p:pic>
      <p:sp>
        <p:nvSpPr>
          <p:cNvPr id="11" name="Metin kutusu 10">
            <a:extLst>
              <a:ext uri="{FF2B5EF4-FFF2-40B4-BE49-F238E27FC236}">
                <a16:creationId xmlns:a16="http://schemas.microsoft.com/office/drawing/2014/main" id="{D7F72DF1-465A-4B1D-811F-DE5D5B4C31A6}"/>
              </a:ext>
            </a:extLst>
          </p:cNvPr>
          <p:cNvSpPr txBox="1"/>
          <p:nvPr/>
        </p:nvSpPr>
        <p:spPr>
          <a:xfrm>
            <a:off x="2977978" y="4616856"/>
            <a:ext cx="5455508"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4.15 : Basic Strategy with Card Counting Model : Win rate x Total Simulations</a:t>
            </a:r>
          </a:p>
        </p:txBody>
      </p:sp>
    </p:spTree>
    <p:extLst>
      <p:ext uri="{BB962C8B-B14F-4D97-AF65-F5344CB8AC3E}">
        <p14:creationId xmlns:p14="http://schemas.microsoft.com/office/powerpoint/2010/main" val="624777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7216345" y="538162"/>
            <a:ext cx="4975655"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6328139"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 Card Counting – Money x Win Rate </a:t>
            </a:r>
          </a:p>
        </p:txBody>
      </p:sp>
      <p:pic>
        <p:nvPicPr>
          <p:cNvPr id="3" name="Resim 2">
            <a:extLst>
              <a:ext uri="{FF2B5EF4-FFF2-40B4-BE49-F238E27FC236}">
                <a16:creationId xmlns:a16="http://schemas.microsoft.com/office/drawing/2014/main" id="{087A3E59-BC09-4AAA-8FCE-F861A6B3C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345" y="1138847"/>
            <a:ext cx="7479807" cy="3456439"/>
          </a:xfrm>
          <a:prstGeom prst="rect">
            <a:avLst/>
          </a:prstGeom>
        </p:spPr>
      </p:pic>
      <p:sp>
        <p:nvSpPr>
          <p:cNvPr id="11" name="Metin kutusu 10">
            <a:extLst>
              <a:ext uri="{FF2B5EF4-FFF2-40B4-BE49-F238E27FC236}">
                <a16:creationId xmlns:a16="http://schemas.microsoft.com/office/drawing/2014/main" id="{FF975665-0274-4B56-9FC0-911016B1FCFB}"/>
              </a:ext>
            </a:extLst>
          </p:cNvPr>
          <p:cNvSpPr txBox="1"/>
          <p:nvPr/>
        </p:nvSpPr>
        <p:spPr>
          <a:xfrm>
            <a:off x="3307973" y="4612271"/>
            <a:ext cx="5887994"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4.16 : Basic Strategy without Card Counting Model : </a:t>
            </a:r>
            <a:r>
              <a:rPr lang="tr-TR" sz="1000" b="0" i="0" dirty="0">
                <a:effectLst/>
                <a:latin typeface="Times New Roman" panose="02020603050405020304" pitchFamily="18" charset="0"/>
              </a:rPr>
              <a:t>Money x Win Rate</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666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7055707" y="538162"/>
            <a:ext cx="5136293"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6167501"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Basic Strategy with Card Counting – ROI x Frequency </a:t>
            </a:r>
          </a:p>
        </p:txBody>
      </p:sp>
      <p:pic>
        <p:nvPicPr>
          <p:cNvPr id="3" name="Resim 2">
            <a:extLst>
              <a:ext uri="{FF2B5EF4-FFF2-40B4-BE49-F238E27FC236}">
                <a16:creationId xmlns:a16="http://schemas.microsoft.com/office/drawing/2014/main" id="{5661DAE7-ADD9-4FBD-BE85-C12C4713C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2210" y="845561"/>
            <a:ext cx="5687579" cy="4325121"/>
          </a:xfrm>
          <a:prstGeom prst="rect">
            <a:avLst/>
          </a:prstGeom>
        </p:spPr>
      </p:pic>
      <p:sp>
        <p:nvSpPr>
          <p:cNvPr id="11" name="Metin kutusu 10">
            <a:extLst>
              <a:ext uri="{FF2B5EF4-FFF2-40B4-BE49-F238E27FC236}">
                <a16:creationId xmlns:a16="http://schemas.microsoft.com/office/drawing/2014/main" id="{18FBBAC0-9B08-48A2-90F7-615CEE36F980}"/>
              </a:ext>
            </a:extLst>
          </p:cNvPr>
          <p:cNvSpPr txBox="1"/>
          <p:nvPr/>
        </p:nvSpPr>
        <p:spPr>
          <a:xfrm>
            <a:off x="3873733" y="5278027"/>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4.17 : Basic Strategy with Card Counting Model : ROI x Frequency</a:t>
            </a:r>
          </a:p>
        </p:txBody>
      </p:sp>
    </p:spTree>
    <p:extLst>
      <p:ext uri="{BB962C8B-B14F-4D97-AF65-F5344CB8AC3E}">
        <p14:creationId xmlns:p14="http://schemas.microsoft.com/office/powerpoint/2010/main" val="1178108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6"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10787449" y="538162"/>
            <a:ext cx="1404551" cy="6"/>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6" y="338107"/>
            <a:ext cx="989924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Comparison between Basic Strategy w/o Counting and with Counting – ROI x Frequency </a:t>
            </a:r>
          </a:p>
        </p:txBody>
      </p:sp>
      <p:pic>
        <p:nvPicPr>
          <p:cNvPr id="16" name="Resim 15">
            <a:extLst>
              <a:ext uri="{FF2B5EF4-FFF2-40B4-BE49-F238E27FC236}">
                <a16:creationId xmlns:a16="http://schemas.microsoft.com/office/drawing/2014/main" id="{7ECE3066-850C-4F7C-81AB-0D9B795D00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05" y="1193687"/>
            <a:ext cx="4850515" cy="3896581"/>
          </a:xfrm>
          <a:prstGeom prst="rect">
            <a:avLst/>
          </a:prstGeom>
        </p:spPr>
      </p:pic>
      <p:pic>
        <p:nvPicPr>
          <p:cNvPr id="17" name="Resim 16">
            <a:extLst>
              <a:ext uri="{FF2B5EF4-FFF2-40B4-BE49-F238E27FC236}">
                <a16:creationId xmlns:a16="http://schemas.microsoft.com/office/drawing/2014/main" id="{B3D2D32A-2361-4160-95F7-B553651346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7150" y="1195068"/>
            <a:ext cx="5122229" cy="3895200"/>
          </a:xfrm>
          <a:prstGeom prst="rect">
            <a:avLst/>
          </a:prstGeom>
        </p:spPr>
      </p:pic>
      <p:sp>
        <p:nvSpPr>
          <p:cNvPr id="21" name="Metin kutusu 20">
            <a:extLst>
              <a:ext uri="{FF2B5EF4-FFF2-40B4-BE49-F238E27FC236}">
                <a16:creationId xmlns:a16="http://schemas.microsoft.com/office/drawing/2014/main" id="{C081FA03-C283-44E9-9CD6-91D2EC0FA99E}"/>
              </a:ext>
            </a:extLst>
          </p:cNvPr>
          <p:cNvSpPr txBox="1"/>
          <p:nvPr/>
        </p:nvSpPr>
        <p:spPr>
          <a:xfrm>
            <a:off x="3142734" y="5250906"/>
            <a:ext cx="590653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4.18 : Comparison between Basic Strategy w/o Counting and with Counting : ROI x Frequency</a:t>
            </a:r>
          </a:p>
        </p:txBody>
      </p:sp>
    </p:spTree>
    <p:extLst>
      <p:ext uri="{BB962C8B-B14F-4D97-AF65-F5344CB8AC3E}">
        <p14:creationId xmlns:p14="http://schemas.microsoft.com/office/powerpoint/2010/main" val="1155033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6320481" y="538162"/>
            <a:ext cx="5871519" cy="5"/>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5432274"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Historical Data – Win Rate x Total Simulations </a:t>
            </a:r>
          </a:p>
        </p:txBody>
      </p:sp>
      <p:pic>
        <p:nvPicPr>
          <p:cNvPr id="11" name="Resim 10">
            <a:extLst>
              <a:ext uri="{FF2B5EF4-FFF2-40B4-BE49-F238E27FC236}">
                <a16:creationId xmlns:a16="http://schemas.microsoft.com/office/drawing/2014/main" id="{665BB50F-C9B9-4198-BDA9-74F71209A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68" y="1042906"/>
            <a:ext cx="7470663" cy="3456439"/>
          </a:xfrm>
          <a:prstGeom prst="rect">
            <a:avLst/>
          </a:prstGeom>
        </p:spPr>
      </p:pic>
      <p:sp>
        <p:nvSpPr>
          <p:cNvPr id="13" name="Metin kutusu 12">
            <a:extLst>
              <a:ext uri="{FF2B5EF4-FFF2-40B4-BE49-F238E27FC236}">
                <a16:creationId xmlns:a16="http://schemas.microsoft.com/office/drawing/2014/main" id="{6D3520C1-3B17-43A3-B762-2D5E42325752}"/>
              </a:ext>
            </a:extLst>
          </p:cNvPr>
          <p:cNvSpPr txBox="1"/>
          <p:nvPr/>
        </p:nvSpPr>
        <p:spPr>
          <a:xfrm>
            <a:off x="2977978" y="4616856"/>
            <a:ext cx="5455508"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4.19 : Historical Data Model : Win rate x Total Simulations</a:t>
            </a:r>
          </a:p>
        </p:txBody>
      </p:sp>
    </p:spTree>
    <p:extLst>
      <p:ext uri="{BB962C8B-B14F-4D97-AF65-F5344CB8AC3E}">
        <p14:creationId xmlns:p14="http://schemas.microsoft.com/office/powerpoint/2010/main" val="20425900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084805" y="538162"/>
            <a:ext cx="7107195" cy="5"/>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4196598"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Historical Data – Money x Win Rate </a:t>
            </a:r>
          </a:p>
        </p:txBody>
      </p:sp>
      <p:pic>
        <p:nvPicPr>
          <p:cNvPr id="3" name="Resim 2">
            <a:extLst>
              <a:ext uri="{FF2B5EF4-FFF2-40B4-BE49-F238E27FC236}">
                <a16:creationId xmlns:a16="http://schemas.microsoft.com/office/drawing/2014/main" id="{987EEE5A-B9BC-4E4E-81D4-0191A9788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68" y="1042906"/>
            <a:ext cx="7470663" cy="3456439"/>
          </a:xfrm>
          <a:prstGeom prst="rect">
            <a:avLst/>
          </a:prstGeom>
        </p:spPr>
      </p:pic>
      <p:sp>
        <p:nvSpPr>
          <p:cNvPr id="11" name="Metin kutusu 10">
            <a:extLst>
              <a:ext uri="{FF2B5EF4-FFF2-40B4-BE49-F238E27FC236}">
                <a16:creationId xmlns:a16="http://schemas.microsoft.com/office/drawing/2014/main" id="{0794CC72-045C-40CA-AADC-D0E2D45D28FE}"/>
              </a:ext>
            </a:extLst>
          </p:cNvPr>
          <p:cNvSpPr txBox="1"/>
          <p:nvPr/>
        </p:nvSpPr>
        <p:spPr>
          <a:xfrm>
            <a:off x="3307973" y="4612271"/>
            <a:ext cx="5887994"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4.20 : Historical Data Model : </a:t>
            </a:r>
            <a:r>
              <a:rPr lang="tr-TR" sz="1000" b="0" i="0" dirty="0">
                <a:effectLst/>
                <a:latin typeface="Times New Roman" panose="02020603050405020304" pitchFamily="18" charset="0"/>
              </a:rPr>
              <a:t>Money x Win Rate</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173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948881" y="538162"/>
            <a:ext cx="7243119" cy="5"/>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4060674"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Historical Data – ROI x Frequency </a:t>
            </a:r>
          </a:p>
        </p:txBody>
      </p:sp>
      <p:pic>
        <p:nvPicPr>
          <p:cNvPr id="5" name="Resim 4">
            <a:extLst>
              <a:ext uri="{FF2B5EF4-FFF2-40B4-BE49-F238E27FC236}">
                <a16:creationId xmlns:a16="http://schemas.microsoft.com/office/drawing/2014/main" id="{CF9C67A7-7DB7-4FBD-BF7F-ED3222DE4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616" y="829628"/>
            <a:ext cx="5585773" cy="4448399"/>
          </a:xfrm>
          <a:prstGeom prst="rect">
            <a:avLst/>
          </a:prstGeom>
        </p:spPr>
      </p:pic>
      <p:sp>
        <p:nvSpPr>
          <p:cNvPr id="13" name="Metin kutusu 12">
            <a:extLst>
              <a:ext uri="{FF2B5EF4-FFF2-40B4-BE49-F238E27FC236}">
                <a16:creationId xmlns:a16="http://schemas.microsoft.com/office/drawing/2014/main" id="{A79640FD-3C70-4360-BA73-955EC5DD44B6}"/>
              </a:ext>
            </a:extLst>
          </p:cNvPr>
          <p:cNvSpPr txBox="1"/>
          <p:nvPr/>
        </p:nvSpPr>
        <p:spPr>
          <a:xfrm>
            <a:off x="3873733" y="5278027"/>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4.21 : Historical Data Model : ROI x Frequency</a:t>
            </a:r>
          </a:p>
        </p:txBody>
      </p:sp>
    </p:spTree>
    <p:extLst>
      <p:ext uri="{BB962C8B-B14F-4D97-AF65-F5344CB8AC3E}">
        <p14:creationId xmlns:p14="http://schemas.microsoft.com/office/powerpoint/2010/main" val="1364626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7278130" y="538162"/>
            <a:ext cx="4913870" cy="5"/>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638992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Reinforcement Learning – Win Rate x Total Simulations </a:t>
            </a:r>
          </a:p>
        </p:txBody>
      </p:sp>
      <p:pic>
        <p:nvPicPr>
          <p:cNvPr id="3" name="Resim 2">
            <a:extLst>
              <a:ext uri="{FF2B5EF4-FFF2-40B4-BE49-F238E27FC236}">
                <a16:creationId xmlns:a16="http://schemas.microsoft.com/office/drawing/2014/main" id="{C90C35B6-7AA3-4480-A1CB-648CF135B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3222" y="1056622"/>
            <a:ext cx="7470663" cy="3447295"/>
          </a:xfrm>
          <a:prstGeom prst="rect">
            <a:avLst/>
          </a:prstGeom>
        </p:spPr>
      </p:pic>
      <p:sp>
        <p:nvSpPr>
          <p:cNvPr id="11" name="Metin kutusu 10">
            <a:extLst>
              <a:ext uri="{FF2B5EF4-FFF2-40B4-BE49-F238E27FC236}">
                <a16:creationId xmlns:a16="http://schemas.microsoft.com/office/drawing/2014/main" id="{C70DCDAB-D59F-43E2-8508-285090C82DA2}"/>
              </a:ext>
            </a:extLst>
          </p:cNvPr>
          <p:cNvSpPr txBox="1"/>
          <p:nvPr/>
        </p:nvSpPr>
        <p:spPr>
          <a:xfrm>
            <a:off x="2977978" y="4616856"/>
            <a:ext cx="5455508"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4.22 : Reinforcement Learning Model : Win rate x Total Simulations</a:t>
            </a:r>
          </a:p>
        </p:txBody>
      </p:sp>
    </p:spTree>
    <p:extLst>
      <p:ext uri="{BB962C8B-B14F-4D97-AF65-F5344CB8AC3E}">
        <p14:creationId xmlns:p14="http://schemas.microsoft.com/office/powerpoint/2010/main" val="3414742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6042454" y="538162"/>
            <a:ext cx="6149546"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5154247"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Reinforcement Learning – Money x Win Rate </a:t>
            </a:r>
          </a:p>
        </p:txBody>
      </p:sp>
      <p:pic>
        <p:nvPicPr>
          <p:cNvPr id="3" name="Resim 2">
            <a:extLst>
              <a:ext uri="{FF2B5EF4-FFF2-40B4-BE49-F238E27FC236}">
                <a16:creationId xmlns:a16="http://schemas.microsoft.com/office/drawing/2014/main" id="{8E01133E-79E5-4ABA-BDE9-1AD59EF76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0668" y="1056622"/>
            <a:ext cx="7470663" cy="3447295"/>
          </a:xfrm>
          <a:prstGeom prst="rect">
            <a:avLst/>
          </a:prstGeom>
        </p:spPr>
      </p:pic>
      <p:sp>
        <p:nvSpPr>
          <p:cNvPr id="11" name="Metin kutusu 10">
            <a:extLst>
              <a:ext uri="{FF2B5EF4-FFF2-40B4-BE49-F238E27FC236}">
                <a16:creationId xmlns:a16="http://schemas.microsoft.com/office/drawing/2014/main" id="{DD261C9F-EB7D-4350-A64D-FC6B580832B0}"/>
              </a:ext>
            </a:extLst>
          </p:cNvPr>
          <p:cNvSpPr txBox="1"/>
          <p:nvPr/>
        </p:nvSpPr>
        <p:spPr>
          <a:xfrm>
            <a:off x="3152002" y="4576101"/>
            <a:ext cx="5887994"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4.23 : Reinforcement Learning Model : </a:t>
            </a:r>
            <a:r>
              <a:rPr lang="tr-TR" sz="1000" b="0" i="0" dirty="0">
                <a:effectLst/>
                <a:latin typeface="Times New Roman" panose="02020603050405020304" pitchFamily="18" charset="0"/>
              </a:rPr>
              <a:t>Money x Win Rate</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611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949778" y="538162"/>
            <a:ext cx="6242222"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5061571"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Reinforcement Learning – ROI x Frequency </a:t>
            </a:r>
          </a:p>
        </p:txBody>
      </p:sp>
      <p:pic>
        <p:nvPicPr>
          <p:cNvPr id="11" name="Resim 10">
            <a:extLst>
              <a:ext uri="{FF2B5EF4-FFF2-40B4-BE49-F238E27FC236}">
                <a16:creationId xmlns:a16="http://schemas.microsoft.com/office/drawing/2014/main" id="{CBCBD033-E4AA-4F7D-A693-8BA7B5CF6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434" y="830348"/>
            <a:ext cx="5135131" cy="4448397"/>
          </a:xfrm>
          <a:prstGeom prst="rect">
            <a:avLst/>
          </a:prstGeom>
        </p:spPr>
      </p:pic>
      <p:sp>
        <p:nvSpPr>
          <p:cNvPr id="13" name="Metin kutusu 12">
            <a:extLst>
              <a:ext uri="{FF2B5EF4-FFF2-40B4-BE49-F238E27FC236}">
                <a16:creationId xmlns:a16="http://schemas.microsoft.com/office/drawing/2014/main" id="{2E0721D4-7450-494C-AE7E-1B61D18327DD}"/>
              </a:ext>
            </a:extLst>
          </p:cNvPr>
          <p:cNvSpPr txBox="1"/>
          <p:nvPr/>
        </p:nvSpPr>
        <p:spPr>
          <a:xfrm>
            <a:off x="3873733" y="5278027"/>
            <a:ext cx="441754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4.21 : Reinforcement Learning Model : ROI x Frequency</a:t>
            </a:r>
          </a:p>
        </p:txBody>
      </p:sp>
    </p:spTree>
    <p:extLst>
      <p:ext uri="{BB962C8B-B14F-4D97-AF65-F5344CB8AC3E}">
        <p14:creationId xmlns:p14="http://schemas.microsoft.com/office/powerpoint/2010/main" val="284618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5B74FED-9FDD-4CDF-9F86-02D0712D86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5" name="Düz Bağlayıcı 4">
            <a:extLst>
              <a:ext uri="{FF2B5EF4-FFF2-40B4-BE49-F238E27FC236}">
                <a16:creationId xmlns:a16="http://schemas.microsoft.com/office/drawing/2014/main" id="{2C595F8B-207E-413D-AA0F-FE32FADE1AD3}"/>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6" name="Metin kutusu 5">
            <a:extLst>
              <a:ext uri="{FF2B5EF4-FFF2-40B4-BE49-F238E27FC236}">
                <a16:creationId xmlns:a16="http://schemas.microsoft.com/office/drawing/2014/main" id="{16D459DD-12CB-44DA-8184-8E4DD92FE28A}"/>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7" name="Düz Bağlayıcı 6">
            <a:extLst>
              <a:ext uri="{FF2B5EF4-FFF2-40B4-BE49-F238E27FC236}">
                <a16:creationId xmlns:a16="http://schemas.microsoft.com/office/drawing/2014/main" id="{20AB883C-7617-4760-AE6B-F76EC91B17D7}"/>
              </a:ext>
            </a:extLst>
          </p:cNvPr>
          <p:cNvCxnSpPr>
            <a:cxnSpLocks/>
            <a:endCxn id="8"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8" name="Metin kutusu 7">
            <a:extLst>
              <a:ext uri="{FF2B5EF4-FFF2-40B4-BE49-F238E27FC236}">
                <a16:creationId xmlns:a16="http://schemas.microsoft.com/office/drawing/2014/main" id="{78C959CA-28FD-4A2A-B8AC-6FF91318C848}"/>
              </a:ext>
            </a:extLst>
          </p:cNvPr>
          <p:cNvSpPr txBox="1"/>
          <p:nvPr/>
        </p:nvSpPr>
        <p:spPr>
          <a:xfrm>
            <a:off x="888207" y="338107"/>
            <a:ext cx="2324549"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Problem Definition</a:t>
            </a:r>
            <a:endParaRPr lang="tr-TR" sz="2000" b="1" dirty="0">
              <a:solidFill>
                <a:srgbClr val="0F4990"/>
              </a:solidFill>
              <a:latin typeface="Times New Roman" panose="02020603050405020304" pitchFamily="18" charset="0"/>
              <a:cs typeface="Times New Roman" panose="02020603050405020304" pitchFamily="18" charset="0"/>
            </a:endParaRPr>
          </a:p>
        </p:txBody>
      </p:sp>
      <p:cxnSp>
        <p:nvCxnSpPr>
          <p:cNvPr id="9" name="Düz Bağlayıcı 8">
            <a:extLst>
              <a:ext uri="{FF2B5EF4-FFF2-40B4-BE49-F238E27FC236}">
                <a16:creationId xmlns:a16="http://schemas.microsoft.com/office/drawing/2014/main" id="{1E0BD291-6C57-4F41-B251-926491D12D1F}"/>
              </a:ext>
            </a:extLst>
          </p:cNvPr>
          <p:cNvCxnSpPr>
            <a:cxnSpLocks/>
            <a:stCxn id="8" idx="3"/>
          </p:cNvCxnSpPr>
          <p:nvPr/>
        </p:nvCxnSpPr>
        <p:spPr>
          <a:xfrm>
            <a:off x="3212756" y="538162"/>
            <a:ext cx="8979244" cy="2"/>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Alt Başlık 2">
            <a:extLst>
              <a:ext uri="{FF2B5EF4-FFF2-40B4-BE49-F238E27FC236}">
                <a16:creationId xmlns:a16="http://schemas.microsoft.com/office/drawing/2014/main" id="{FA105EA7-5CC1-4BC6-926F-CD2C046DEDD7}"/>
              </a:ext>
            </a:extLst>
          </p:cNvPr>
          <p:cNvSpPr txBox="1">
            <a:spLocks/>
          </p:cNvSpPr>
          <p:nvPr/>
        </p:nvSpPr>
        <p:spPr>
          <a:xfrm>
            <a:off x="888206" y="963473"/>
            <a:ext cx="10344943" cy="5018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The project aims toward giving an objective for various playing and analysis strategies in the game of blackjack by simulation, with the end game being able to identify the best approach that provides maximum profit for players.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Therefore, it is multi-dimensional in designing, implementing, and evaluating many models because of the unique strategies of implementing games during decision-making, brute force strategies, basic strategy with and without counting, historical data, and reinforcement learning models.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Adapting these models will make it a comprehensively applicable tool for blackjack strategy analysis that combines detailed simulation with an intuitive interface to provide insights into the comparison between effective differences in playing strategies.</a:t>
            </a:r>
          </a:p>
        </p:txBody>
      </p:sp>
    </p:spTree>
    <p:extLst>
      <p:ext uri="{BB962C8B-B14F-4D97-AF65-F5344CB8AC3E}">
        <p14:creationId xmlns:p14="http://schemas.microsoft.com/office/powerpoint/2010/main" val="32801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9656805" y="538162"/>
            <a:ext cx="2535195" cy="6"/>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8768598"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Comparison between Basic Strategy with Counting and RL – ROI x Frequency </a:t>
            </a:r>
          </a:p>
        </p:txBody>
      </p:sp>
      <p:pic>
        <p:nvPicPr>
          <p:cNvPr id="15" name="Resim 14">
            <a:extLst>
              <a:ext uri="{FF2B5EF4-FFF2-40B4-BE49-F238E27FC236}">
                <a16:creationId xmlns:a16="http://schemas.microsoft.com/office/drawing/2014/main" id="{DE23FC70-B197-4F69-ABCB-462EB6C43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930" y="1189698"/>
            <a:ext cx="4765603" cy="3624004"/>
          </a:xfrm>
          <a:prstGeom prst="rect">
            <a:avLst/>
          </a:prstGeom>
        </p:spPr>
      </p:pic>
      <p:pic>
        <p:nvPicPr>
          <p:cNvPr id="3" name="Resim 2">
            <a:extLst>
              <a:ext uri="{FF2B5EF4-FFF2-40B4-BE49-F238E27FC236}">
                <a16:creationId xmlns:a16="http://schemas.microsoft.com/office/drawing/2014/main" id="{6F626DBD-0247-42A8-AEAA-F6D25F1205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3645" y="1189698"/>
            <a:ext cx="4382311" cy="3796254"/>
          </a:xfrm>
          <a:prstGeom prst="rect">
            <a:avLst/>
          </a:prstGeom>
        </p:spPr>
      </p:pic>
      <p:sp>
        <p:nvSpPr>
          <p:cNvPr id="16" name="Metin kutusu 15">
            <a:extLst>
              <a:ext uri="{FF2B5EF4-FFF2-40B4-BE49-F238E27FC236}">
                <a16:creationId xmlns:a16="http://schemas.microsoft.com/office/drawing/2014/main" id="{BF07613A-6EEF-4F64-9272-E04279551089}"/>
              </a:ext>
            </a:extLst>
          </p:cNvPr>
          <p:cNvSpPr txBox="1"/>
          <p:nvPr/>
        </p:nvSpPr>
        <p:spPr>
          <a:xfrm>
            <a:off x="3142734" y="5100200"/>
            <a:ext cx="5906531"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4.22 : Comparison between Basic Strategy with Counting and RL : ROI x Frequency</a:t>
            </a:r>
          </a:p>
        </p:txBody>
      </p:sp>
    </p:spTree>
    <p:extLst>
      <p:ext uri="{BB962C8B-B14F-4D97-AF65-F5344CB8AC3E}">
        <p14:creationId xmlns:p14="http://schemas.microsoft.com/office/powerpoint/2010/main" val="1661131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8"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2329250" y="538162"/>
            <a:ext cx="986275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8" y="338107"/>
            <a:ext cx="1441042"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Conclusion</a:t>
            </a:r>
          </a:p>
        </p:txBody>
      </p:sp>
      <p:sp>
        <p:nvSpPr>
          <p:cNvPr id="16" name="Alt Başlık 2">
            <a:extLst>
              <a:ext uri="{FF2B5EF4-FFF2-40B4-BE49-F238E27FC236}">
                <a16:creationId xmlns:a16="http://schemas.microsoft.com/office/drawing/2014/main" id="{ADD28D8C-081D-459F-BB7E-38D34648A932}"/>
              </a:ext>
            </a:extLst>
          </p:cNvPr>
          <p:cNvSpPr txBox="1">
            <a:spLocks/>
          </p:cNvSpPr>
          <p:nvPr/>
        </p:nvSpPr>
        <p:spPr>
          <a:xfrm>
            <a:off x="888206" y="938272"/>
            <a:ext cx="10430583"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800" b="0" i="0" dirty="0">
                <a:effectLst/>
                <a:latin typeface="Times New Roman" panose="02020603050405020304" pitchFamily="18" charset="0"/>
              </a:rPr>
              <a:t>B</a:t>
            </a:r>
            <a:r>
              <a:rPr lang="tr-TR" sz="1800" b="0" i="0" dirty="0" err="1">
                <a:effectLst/>
                <a:latin typeface="Times New Roman" panose="02020603050405020304" pitchFamily="18" charset="0"/>
              </a:rPr>
              <a:t>rute</a:t>
            </a:r>
            <a:r>
              <a:rPr lang="tr-TR" sz="1800" b="0" i="0" dirty="0">
                <a:effectLst/>
                <a:latin typeface="Times New Roman" panose="02020603050405020304" pitchFamily="18" charset="0"/>
              </a:rPr>
              <a:t> </a:t>
            </a:r>
            <a:r>
              <a:rPr lang="tr-TR" sz="1800" b="0" i="0" dirty="0" err="1">
                <a:effectLst/>
                <a:latin typeface="Times New Roman" panose="02020603050405020304" pitchFamily="18" charset="0"/>
              </a:rPr>
              <a:t>force</a:t>
            </a:r>
            <a:r>
              <a:rPr lang="tr-TR" sz="1800" b="0" i="0" dirty="0">
                <a:effectLst/>
                <a:latin typeface="Times New Roman" panose="02020603050405020304" pitchFamily="18" charset="0"/>
              </a:rPr>
              <a:t> </a:t>
            </a:r>
            <a:r>
              <a:rPr lang="tr-TR" sz="1800" b="0" i="0" dirty="0" err="1">
                <a:effectLst/>
                <a:latin typeface="Times New Roman" panose="02020603050405020304" pitchFamily="18" charset="0"/>
              </a:rPr>
              <a:t>methods</a:t>
            </a:r>
            <a:r>
              <a:rPr lang="tr-TR" sz="1800" b="0" i="0" dirty="0">
                <a:effectLst/>
                <a:latin typeface="Times New Roman" panose="02020603050405020304" pitchFamily="18" charset="0"/>
              </a:rPr>
              <a:t>,</a:t>
            </a:r>
            <a:r>
              <a:rPr lang="en-US" sz="1800" b="0" i="0" dirty="0">
                <a:effectLst/>
                <a:latin typeface="Times New Roman" panose="02020603050405020304" pitchFamily="18" charset="0"/>
              </a:rPr>
              <a:t> show fundamental differences in their win rates and ROI. Among these, the always hit strategy demonstrates the best performance, when its hit threshold set wisely.</a:t>
            </a:r>
          </a:p>
          <a:p>
            <a:pPr algn="l">
              <a:lnSpc>
                <a:spcPct val="120000"/>
              </a:lnSpc>
            </a:pPr>
            <a:r>
              <a:rPr lang="en-US" sz="1800" b="0" i="0" dirty="0">
                <a:effectLst/>
                <a:latin typeface="Times New Roman" panose="02020603050405020304" pitchFamily="18" charset="0"/>
                <a:cs typeface="Times New Roman" panose="02020603050405020304" pitchFamily="18" charset="0"/>
              </a:rPr>
              <a:t>Basic strategy models, both with and without card counting, offer significant improvements over brute force methods. The basic strategy with counting model, shows higher win rates and potential for larger profits due to its adaptive betting strategy. However, this model also exhibits greater volatility, with notable outliers due to its aggressive betting behavior</a:t>
            </a:r>
            <a:br>
              <a:rPr lang="en-US" sz="1800" dirty="0">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when the true count is high.</a:t>
            </a:r>
          </a:p>
          <a:p>
            <a:pPr algn="l">
              <a:lnSpc>
                <a:spcPct val="120000"/>
              </a:lnSpc>
            </a:pPr>
            <a:r>
              <a:rPr lang="en-US" sz="1800" b="0" i="0" dirty="0">
                <a:effectLst/>
                <a:latin typeface="Times New Roman" panose="02020603050405020304" pitchFamily="18" charset="0"/>
              </a:rPr>
              <a:t>The reinforcement learning (RL) model stands out as the most consistent and profitable strategy. Trained using a variety of hyper-parameters, the RL model not only achieves high win rates but also maintains a balanced ROI across simulations.</a:t>
            </a:r>
          </a:p>
          <a:p>
            <a:pPr algn="l">
              <a:lnSpc>
                <a:spcPct val="120000"/>
              </a:lnSpc>
            </a:pPr>
            <a:r>
              <a:rPr lang="en-US" sz="1800" b="0" i="0" dirty="0">
                <a:effectLst/>
                <a:latin typeface="Times New Roman" panose="02020603050405020304" pitchFamily="18" charset="0"/>
              </a:rPr>
              <a:t>Historical data models, while informative, do not perform as well as the RL and counting strategies. Their reliance on past data leads to mixed results, with performance heavily dependent on the specific dataset used.</a:t>
            </a:r>
            <a:endParaRPr lang="en-US" sz="1800" dirty="0">
              <a:latin typeface="Times New Roman" panose="02020603050405020304" pitchFamily="18" charset="0"/>
              <a:cs typeface="Times New Roman" panose="02020603050405020304" pitchFamily="18" charset="0"/>
            </a:endParaRPr>
          </a:p>
          <a:p>
            <a:pPr algn="l">
              <a:lnSpc>
                <a:spcPct val="12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688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8"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2329250" y="538162"/>
            <a:ext cx="986275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8" y="338107"/>
            <a:ext cx="1441042"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Conclusion</a:t>
            </a:r>
          </a:p>
        </p:txBody>
      </p:sp>
      <p:sp>
        <p:nvSpPr>
          <p:cNvPr id="16" name="Alt Başlık 2">
            <a:extLst>
              <a:ext uri="{FF2B5EF4-FFF2-40B4-BE49-F238E27FC236}">
                <a16:creationId xmlns:a16="http://schemas.microsoft.com/office/drawing/2014/main" id="{ADD28D8C-081D-459F-BB7E-38D34648A932}"/>
              </a:ext>
            </a:extLst>
          </p:cNvPr>
          <p:cNvSpPr txBox="1">
            <a:spLocks/>
          </p:cNvSpPr>
          <p:nvPr/>
        </p:nvSpPr>
        <p:spPr>
          <a:xfrm>
            <a:off x="880708" y="2507579"/>
            <a:ext cx="10430583" cy="14342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800" b="0" i="0" dirty="0">
                <a:effectLst/>
                <a:latin typeface="Times New Roman" panose="02020603050405020304" pitchFamily="18" charset="0"/>
              </a:rPr>
              <a:t>In summary, while the basic strategy with counting can achieve high returns in certain conditions, the reinforcement learning model proves to be the most effective overall, offering a balance of high win rates and consistent ROI. Further optimization of hyper-parameters could enhance the RL model’s performance even more, solidifying its position as the best strategy for blackjack gameplay.</a:t>
            </a:r>
          </a:p>
        </p:txBody>
      </p:sp>
    </p:spTree>
    <p:extLst>
      <p:ext uri="{BB962C8B-B14F-4D97-AF65-F5344CB8AC3E}">
        <p14:creationId xmlns:p14="http://schemas.microsoft.com/office/powerpoint/2010/main" val="17220887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8"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2780270" y="538162"/>
            <a:ext cx="941173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8" y="338107"/>
            <a:ext cx="1892062"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Future Work</a:t>
            </a:r>
          </a:p>
        </p:txBody>
      </p:sp>
      <p:sp>
        <p:nvSpPr>
          <p:cNvPr id="13" name="Alt Başlık 2">
            <a:extLst>
              <a:ext uri="{FF2B5EF4-FFF2-40B4-BE49-F238E27FC236}">
                <a16:creationId xmlns:a16="http://schemas.microsoft.com/office/drawing/2014/main" id="{201E6050-060E-4BA1-A533-0130D39B8D7B}"/>
              </a:ext>
            </a:extLst>
          </p:cNvPr>
          <p:cNvSpPr txBox="1">
            <a:spLocks/>
          </p:cNvSpPr>
          <p:nvPr/>
        </p:nvSpPr>
        <p:spPr>
          <a:xfrm>
            <a:off x="888206" y="938272"/>
            <a:ext cx="10430583"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800" dirty="0">
                <a:latin typeface="Times New Roman" panose="02020603050405020304" pitchFamily="18" charset="0"/>
                <a:cs typeface="Times New Roman" panose="02020603050405020304" pitchFamily="18" charset="0"/>
              </a:rPr>
              <a:t>Several enhancements and extensions can be implemented to improve the current system and provide a more comprehensive analysis of blackjack strategies:</a:t>
            </a:r>
          </a:p>
          <a:p>
            <a:pPr marL="742950" lvl="1" indent="-285750" algn="l">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GUI can be made more user-friendly and responsive, offering better feedback to users. For instance, incorporating sounds to notify users when simulations are complete would enhance the user experience.</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742950" lvl="1" indent="-285750" algn="l">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current graph creation screen can be slow when handling large datasets. For example, creating a graph with 2000 simulations, each with approximately 30 games, results in processing around 60,000 games, which can cause lag. Developing a custom graphing system could mitigate these performance issues.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742950" lvl="1" indent="-285750" algn="l">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Expansion of Brute Force Models: New brute force models, such as ”always doubling” or ”imitate dealer/match dealer” [10] can be added to the system. Alternatively, these strategies can be integrated into existing models to provide a broader range of simulation options.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742950" lvl="1" indent="-285750" algn="l">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Implementing features like insurance and surrendering could offer a more complete basic strategy model. Although these features may not significantly impact the results in 2000 simulations, their inclusion would provide a more accurate representation of real gameplay. Additionally, different counting strategies beyond the HI-LO method could be used, offering users the ability to select and compare various counting methods through the settings.</a:t>
            </a:r>
          </a:p>
          <a:p>
            <a:pPr marL="742950" lvl="1" indent="-285750" algn="l">
              <a:lnSpc>
                <a:spcPct val="12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8495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8"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2780270" y="538162"/>
            <a:ext cx="941173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8" y="338107"/>
            <a:ext cx="1892062"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Future Work</a:t>
            </a:r>
          </a:p>
        </p:txBody>
      </p:sp>
      <p:sp>
        <p:nvSpPr>
          <p:cNvPr id="13" name="Alt Başlık 2">
            <a:extLst>
              <a:ext uri="{FF2B5EF4-FFF2-40B4-BE49-F238E27FC236}">
                <a16:creationId xmlns:a16="http://schemas.microsoft.com/office/drawing/2014/main" id="{201E6050-060E-4BA1-A533-0130D39B8D7B}"/>
              </a:ext>
            </a:extLst>
          </p:cNvPr>
          <p:cNvSpPr txBox="1">
            <a:spLocks/>
          </p:cNvSpPr>
          <p:nvPr/>
        </p:nvSpPr>
        <p:spPr>
          <a:xfrm>
            <a:off x="888206" y="938272"/>
            <a:ext cx="10430583" cy="5219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742950" lvl="1" indent="-285750" algn="l">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Access to better historical data would significantly enhance the accuracy and reliability of the historical data model. However, due to the restrictive nature of casinos regarding this information, obtaining such data may be challenging. If viable methods to access more comprehensive historical data are found, they should be increase the performance of the model.</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742950" lvl="1" indent="-285750" algn="l">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RL model can be further refined by incorporating additional actions, beyond just hit, stand, and doubling. Exploring other RL algorithms and comparing their performance could yield valuable insights. Additionally, a real-time learning model that updates based on the current data during gameplay could be developed.</a:t>
            </a:r>
          </a:p>
        </p:txBody>
      </p:sp>
    </p:spTree>
    <p:extLst>
      <p:ext uri="{BB962C8B-B14F-4D97-AF65-F5344CB8AC3E}">
        <p14:creationId xmlns:p14="http://schemas.microsoft.com/office/powerpoint/2010/main" val="1300463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2520950" y="538162"/>
            <a:ext cx="9671050" cy="3"/>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163274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Bibliography</a:t>
            </a:r>
            <a:endParaRPr lang="tr-TR" sz="2000" b="1" dirty="0">
              <a:solidFill>
                <a:srgbClr val="0F4990"/>
              </a:solidFill>
              <a:latin typeface="Times New Roman" panose="02020603050405020304" pitchFamily="18" charset="0"/>
              <a:cs typeface="Times New Roman" panose="02020603050405020304" pitchFamily="18" charset="0"/>
            </a:endParaRPr>
          </a:p>
        </p:txBody>
      </p:sp>
      <p:sp>
        <p:nvSpPr>
          <p:cNvPr id="13" name="Alt Başlık 2">
            <a:extLst>
              <a:ext uri="{FF2B5EF4-FFF2-40B4-BE49-F238E27FC236}">
                <a16:creationId xmlns:a16="http://schemas.microsoft.com/office/drawing/2014/main" id="{BE8572E5-CEC7-4A12-A262-0E90EB39210B}"/>
              </a:ext>
            </a:extLst>
          </p:cNvPr>
          <p:cNvSpPr>
            <a:spLocks noGrp="1"/>
          </p:cNvSpPr>
          <p:nvPr>
            <p:ph type="subTitle" idx="1"/>
          </p:nvPr>
        </p:nvSpPr>
        <p:spPr>
          <a:xfrm>
            <a:off x="888207" y="968296"/>
            <a:ext cx="10986293" cy="4975303"/>
          </a:xfrm>
        </p:spPr>
        <p:txBody>
          <a:bodyPr>
            <a:normAutofit/>
          </a:bodyPr>
          <a:lstStyle/>
          <a:p>
            <a:pPr indent="-457200" algn="l">
              <a:spcAft>
                <a:spcPts val="600"/>
              </a:spcAft>
            </a:pPr>
            <a:r>
              <a:rPr lang="en-US" sz="1600" b="0" i="0" dirty="0">
                <a:effectLst/>
                <a:latin typeface="Times New Roman" panose="02020603050405020304" pitchFamily="18" charset="0"/>
              </a:rPr>
              <a:t>[1] A. J. Barr. A. R. Manson and J. H. Goodnight, “Optimum zero-memory strategy and exact probabilities for 4-deck blackjack,” 	The American Statistician, vol. 29, no. 2, pp. 84–88, 1975. DOI: </a:t>
            </a:r>
            <a:r>
              <a:rPr lang="en-US" sz="1600" b="0" i="0" dirty="0">
                <a:effectLst/>
                <a:latin typeface="Courier New" panose="02070309020205020404" pitchFamily="49" charset="0"/>
              </a:rPr>
              <a:t>10.1080/00031305.1975.10477376</a:t>
            </a:r>
            <a:r>
              <a:rPr lang="en-US" sz="1600" b="0" i="0" dirty="0">
                <a:effectLst/>
                <a:latin typeface="Times New Roman" panose="02020603050405020304" pitchFamily="18" charset="0"/>
              </a:rPr>
              <a:t>.</a:t>
            </a:r>
          </a:p>
          <a:p>
            <a:pPr indent="-457200" algn="l">
              <a:spcAft>
                <a:spcPts val="600"/>
              </a:spcAft>
            </a:pPr>
            <a:r>
              <a:rPr lang="en-US" sz="1600" dirty="0">
                <a:latin typeface="Times New Roman" panose="02020603050405020304" pitchFamily="18" charset="0"/>
                <a:cs typeface="Times New Roman" panose="02020603050405020304" pitchFamily="18" charset="0"/>
              </a:rPr>
              <a:t>[2] </a:t>
            </a:r>
            <a:r>
              <a:rPr lang="en-US" sz="1600" b="0" i="0" dirty="0">
                <a:effectLst/>
                <a:latin typeface="Times New Roman" panose="02020603050405020304" pitchFamily="18" charset="0"/>
              </a:rPr>
              <a:t>M. Dresher and E. O. Thorp, “Beat the dealer: A winning strategy for the game of twenty-one,” Mathematics of Computation, 	vol. 18, no. 86, p. 331, 1964. [Online]. Available: </a:t>
            </a:r>
            <a:r>
              <a:rPr lang="en-US" sz="1600" b="0" i="0" dirty="0">
                <a:effectLst/>
                <a:latin typeface="Times New Roman" panose="02020603050405020304" pitchFamily="18" charset="0"/>
                <a:cs typeface="Times New Roman" panose="02020603050405020304" pitchFamily="18" charset="0"/>
                <a:hlinkClick r:id="rId4"/>
              </a:rPr>
              <a:t>https://doi.org/10.2307/2003323</a:t>
            </a:r>
            <a:r>
              <a:rPr lang="en-US" sz="1600" b="0" i="0" dirty="0">
                <a:effectLst/>
                <a:latin typeface="Times New Roman" panose="02020603050405020304" pitchFamily="18" charset="0"/>
              </a:rPr>
              <a:t>.</a:t>
            </a:r>
          </a:p>
          <a:p>
            <a:pPr indent="-457200" algn="l">
              <a:spcAft>
                <a:spcPts val="600"/>
              </a:spcAft>
            </a:pPr>
            <a:r>
              <a:rPr lang="en-US" sz="1600" dirty="0">
                <a:latin typeface="Times New Roman" panose="02020603050405020304" pitchFamily="18" charset="0"/>
                <a:cs typeface="Times New Roman" panose="02020603050405020304" pitchFamily="18" charset="0"/>
              </a:rPr>
              <a:t>[3] </a:t>
            </a:r>
            <a:r>
              <a:rPr lang="en-US" sz="1600" b="0" i="0" dirty="0">
                <a:effectLst/>
                <a:latin typeface="Times New Roman" panose="02020603050405020304" pitchFamily="18" charset="0"/>
              </a:rPr>
              <a:t>J. Archer, The Archer Method of Playing 21. Wilshire Book Company, 1973.</a:t>
            </a:r>
          </a:p>
          <a:p>
            <a:pPr indent="-457200" algn="l">
              <a:spcAft>
                <a:spcPts val="600"/>
              </a:spcAft>
            </a:pPr>
            <a:r>
              <a:rPr lang="en-US" sz="1600" dirty="0">
                <a:latin typeface="Times New Roman" panose="02020603050405020304" pitchFamily="18" charset="0"/>
                <a:cs typeface="Times New Roman" panose="02020603050405020304" pitchFamily="18" charset="0"/>
              </a:rPr>
              <a:t>[4] </a:t>
            </a:r>
            <a:r>
              <a:rPr lang="en-US" sz="1600" b="0" i="0" dirty="0">
                <a:effectLst/>
                <a:latin typeface="Times New Roman" panose="02020603050405020304" pitchFamily="18" charset="0"/>
                <a:cs typeface="Times New Roman" panose="02020603050405020304" pitchFamily="18" charset="0"/>
              </a:rPr>
              <a:t>A. Perez-Uribe and E. Sanchez, “Blackjack as a test bed for learning strategies in neural networks,” vol. 3, 2022–2027 vol.3, 	1998. DOI: 10.1109/IJCNN.1998.687170.</a:t>
            </a:r>
          </a:p>
          <a:p>
            <a:pPr indent="-457200" algn="l">
              <a:spcAft>
                <a:spcPts val="600"/>
              </a:spcAft>
            </a:pPr>
            <a:r>
              <a:rPr lang="en-US" sz="1600" dirty="0">
                <a:latin typeface="Times New Roman" panose="02020603050405020304" pitchFamily="18" charset="0"/>
                <a:cs typeface="Times New Roman" panose="02020603050405020304" pitchFamily="18" charset="0"/>
              </a:rPr>
              <a:t>[5] </a:t>
            </a:r>
            <a:r>
              <a:rPr lang="en-US" sz="1600" b="0" i="0" dirty="0">
                <a:effectLst/>
                <a:latin typeface="Times New Roman" panose="02020603050405020304" pitchFamily="18" charset="0"/>
                <a:cs typeface="Times New Roman" panose="02020603050405020304" pitchFamily="18" charset="0"/>
              </a:rPr>
              <a:t>S. </a:t>
            </a:r>
            <a:r>
              <a:rPr lang="en-US" sz="1600" b="0" i="0" dirty="0" err="1">
                <a:effectLst/>
                <a:latin typeface="Times New Roman" panose="02020603050405020304" pitchFamily="18" charset="0"/>
                <a:cs typeface="Times New Roman" panose="02020603050405020304" pitchFamily="18" charset="0"/>
              </a:rPr>
              <a:t>Yakowitz</a:t>
            </a:r>
            <a:r>
              <a:rPr lang="en-US" sz="1600" b="0" i="0" dirty="0">
                <a:effectLst/>
                <a:latin typeface="Times New Roman" panose="02020603050405020304" pitchFamily="18" charset="0"/>
                <a:cs typeface="Times New Roman" panose="02020603050405020304" pitchFamily="18" charset="0"/>
              </a:rPr>
              <a:t> and M. </a:t>
            </a:r>
            <a:r>
              <a:rPr lang="en-US" sz="1600" b="0" i="0" dirty="0" err="1">
                <a:effectLst/>
                <a:latin typeface="Times New Roman" panose="02020603050405020304" pitchFamily="18" charset="0"/>
                <a:cs typeface="Times New Roman" panose="02020603050405020304" pitchFamily="18" charset="0"/>
              </a:rPr>
              <a:t>Kollier</a:t>
            </a:r>
            <a:r>
              <a:rPr lang="en-US" sz="1600" b="0" i="0" dirty="0">
                <a:effectLst/>
                <a:latin typeface="Times New Roman" panose="02020603050405020304" pitchFamily="18" charset="0"/>
                <a:cs typeface="Times New Roman" panose="02020603050405020304" pitchFamily="18" charset="0"/>
              </a:rPr>
              <a:t>, “Machine learning for optimal blackjack counting </a:t>
            </a:r>
            <a:r>
              <a:rPr lang="en-US" sz="1600" b="0" i="0" dirty="0" err="1">
                <a:effectLst/>
                <a:latin typeface="Times New Roman" panose="02020603050405020304" pitchFamily="18" charset="0"/>
                <a:cs typeface="Times New Roman" panose="02020603050405020304" pitchFamily="18" charset="0"/>
              </a:rPr>
              <a:t>strate-gies</a:t>
            </a:r>
            <a:r>
              <a:rPr lang="en-US" sz="1600" b="0" i="0" dirty="0">
                <a:effectLst/>
                <a:latin typeface="Times New Roman" panose="02020603050405020304" pitchFamily="18" charset="0"/>
                <a:cs typeface="Times New Roman" panose="02020603050405020304" pitchFamily="18" charset="0"/>
              </a:rPr>
              <a:t>,” Journal of Statistical Planning and 	Inference, vol. 33, no. 3, pp. 295–309, Dec.1992. DOI: 10.1016/0378-3758(92)90001-9. [Online]. Available: 	https://doi.org/10.1016/0378-3758(92)90001-9.</a:t>
            </a:r>
            <a:endParaRPr lang="tr-TR" sz="1600" b="0" i="0" dirty="0">
              <a:effectLst/>
              <a:latin typeface="Times New Roman" panose="02020603050405020304" pitchFamily="18" charset="0"/>
              <a:cs typeface="Times New Roman" panose="02020603050405020304" pitchFamily="18" charset="0"/>
            </a:endParaRPr>
          </a:p>
          <a:p>
            <a:pPr indent="-457200" algn="l">
              <a:spcAft>
                <a:spcPts val="600"/>
              </a:spcAft>
            </a:pPr>
            <a:r>
              <a:rPr lang="en-US" sz="1600" dirty="0">
                <a:latin typeface="Times New Roman" panose="02020603050405020304" pitchFamily="18" charset="0"/>
                <a:cs typeface="Times New Roman" panose="02020603050405020304" pitchFamily="18" charset="0"/>
              </a:rPr>
              <a:t>[6] Basic Strategy Multiple-Deck Chart [Online] Available : </a:t>
            </a:r>
            <a:r>
              <a:rPr lang="en-US" sz="1600" dirty="0">
                <a:latin typeface="Times New Roman" panose="02020603050405020304" pitchFamily="18" charset="0"/>
                <a:cs typeface="Times New Roman" panose="02020603050405020304" pitchFamily="18" charset="0"/>
                <a:hlinkClick r:id="rId5"/>
              </a:rPr>
              <a:t>https://www.blackjackreview.com/wp/encyclopedia/multiple-deck</a:t>
            </a:r>
            <a:endParaRPr lang="en-US" sz="1600" dirty="0">
              <a:latin typeface="Times New Roman" panose="02020603050405020304" pitchFamily="18" charset="0"/>
              <a:cs typeface="Times New Roman" panose="02020603050405020304" pitchFamily="18" charset="0"/>
            </a:endParaRPr>
          </a:p>
          <a:p>
            <a:pPr indent="-457200" algn="l">
              <a:spcAft>
                <a:spcPts val="600"/>
              </a:spcAft>
            </a:pPr>
            <a:r>
              <a:rPr lang="en-US" sz="1600" dirty="0">
                <a:latin typeface="Times New Roman" panose="02020603050405020304" pitchFamily="18" charset="0"/>
                <a:cs typeface="Times New Roman" panose="02020603050405020304" pitchFamily="18" charset="0"/>
              </a:rPr>
              <a:t>[7] D. Ho. “50 million blackjack hands.” (2021), [Online]. Available: https : / / www .kaggle.com/datasets/</a:t>
            </a:r>
            <a:r>
              <a:rPr lang="en-US" sz="1600" dirty="0" err="1">
                <a:latin typeface="Times New Roman" panose="02020603050405020304" pitchFamily="18" charset="0"/>
                <a:cs typeface="Times New Roman" panose="02020603050405020304" pitchFamily="18" charset="0"/>
              </a:rPr>
              <a:t>dennisho</a:t>
            </a:r>
            <a:r>
              <a:rPr lang="en-US" sz="1600" dirty="0">
                <a:latin typeface="Times New Roman" panose="02020603050405020304" pitchFamily="18" charset="0"/>
                <a:cs typeface="Times New Roman" panose="02020603050405020304" pitchFamily="18" charset="0"/>
              </a:rPr>
              <a:t>/blackjack-	hands/data.</a:t>
            </a:r>
          </a:p>
        </p:txBody>
      </p:sp>
    </p:spTree>
    <p:extLst>
      <p:ext uri="{BB962C8B-B14F-4D97-AF65-F5344CB8AC3E}">
        <p14:creationId xmlns:p14="http://schemas.microsoft.com/office/powerpoint/2010/main" val="304188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597400" y="538162"/>
            <a:ext cx="7594600" cy="3"/>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370919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Related Work for Basic Strategy</a:t>
            </a:r>
            <a:endParaRPr lang="tr-TR" sz="2000" b="1" dirty="0">
              <a:solidFill>
                <a:srgbClr val="0F4990"/>
              </a:solidFill>
              <a:latin typeface="Times New Roman" panose="02020603050405020304" pitchFamily="18" charset="0"/>
              <a:cs typeface="Times New Roman" panose="02020603050405020304" pitchFamily="18" charset="0"/>
            </a:endParaRPr>
          </a:p>
        </p:txBody>
      </p:sp>
      <p:sp>
        <p:nvSpPr>
          <p:cNvPr id="13" name="Alt Başlık 2">
            <a:extLst>
              <a:ext uri="{FF2B5EF4-FFF2-40B4-BE49-F238E27FC236}">
                <a16:creationId xmlns:a16="http://schemas.microsoft.com/office/drawing/2014/main" id="{BE8572E5-CEC7-4A12-A262-0E90EB39210B}"/>
              </a:ext>
            </a:extLst>
          </p:cNvPr>
          <p:cNvSpPr>
            <a:spLocks noGrp="1"/>
          </p:cNvSpPr>
          <p:nvPr>
            <p:ph type="subTitle" idx="1"/>
          </p:nvPr>
        </p:nvSpPr>
        <p:spPr>
          <a:xfrm>
            <a:off x="888207" y="1844788"/>
            <a:ext cx="10344943" cy="3164015"/>
          </a:xfrm>
        </p:spPr>
        <p:txBody>
          <a:bodyPr>
            <a:normAutofit/>
          </a:bodyPr>
          <a:lstStyle/>
          <a:p>
            <a:pPr algn="l"/>
            <a:r>
              <a:rPr lang="en-US" sz="2000" dirty="0">
                <a:latin typeface="Times New Roman" panose="02020603050405020304" pitchFamily="18" charset="0"/>
                <a:cs typeface="Times New Roman" panose="02020603050405020304" pitchFamily="18" charset="0"/>
              </a:rPr>
              <a:t>The concept of an ideal strategy in Blackjack is inspired studies for many years. The foundation on which the present basic strategy rests was that published in essence by </a:t>
            </a:r>
            <a:r>
              <a:rPr lang="en-US" sz="2000" i="1" dirty="0">
                <a:latin typeface="Times New Roman" panose="02020603050405020304" pitchFamily="18" charset="0"/>
                <a:cs typeface="Times New Roman" panose="02020603050405020304" pitchFamily="18" charset="0"/>
              </a:rPr>
              <a:t>Roger R. Baldwin, Wilbert E. </a:t>
            </a:r>
            <a:r>
              <a:rPr lang="en-US" sz="2000" i="1" dirty="0" err="1">
                <a:latin typeface="Times New Roman" panose="02020603050405020304" pitchFamily="18" charset="0"/>
                <a:cs typeface="Times New Roman" panose="02020603050405020304" pitchFamily="18" charset="0"/>
              </a:rPr>
              <a:t>Cantey</a:t>
            </a:r>
            <a:r>
              <a:rPr lang="en-US" sz="2000" i="1" dirty="0">
                <a:latin typeface="Times New Roman" panose="02020603050405020304" pitchFamily="18" charset="0"/>
                <a:cs typeface="Times New Roman" panose="02020603050405020304" pitchFamily="18" charset="0"/>
              </a:rPr>
              <a:t>, Herbert Maisel and James P. McDermott</a:t>
            </a:r>
            <a:r>
              <a:rPr lang="en-US" sz="2000" dirty="0">
                <a:latin typeface="Times New Roman" panose="02020603050405020304" pitchFamily="18" charset="0"/>
                <a:cs typeface="Times New Roman" panose="02020603050405020304" pitchFamily="18" charset="0"/>
              </a:rPr>
              <a:t> in 1956 paper called "The Optimum Strategy in Blackjack." A mathematically based strategy for players to use to minimize the house edge. </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It covers actions to take in different dealer hands, some specific actions like “doubling down” and “splitting pairs” and when to do them they demonstrate them by calculating all the probabilities in these situations.</a:t>
            </a:r>
          </a:p>
        </p:txBody>
      </p:sp>
    </p:spTree>
    <p:extLst>
      <p:ext uri="{BB962C8B-B14F-4D97-AF65-F5344CB8AC3E}">
        <p14:creationId xmlns:p14="http://schemas.microsoft.com/office/powerpoint/2010/main" val="116137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4597400" y="538162"/>
            <a:ext cx="759460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370919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Related Work for Basic Strategy</a:t>
            </a:r>
            <a:endParaRPr lang="tr-TR" sz="2000" b="1" dirty="0">
              <a:solidFill>
                <a:srgbClr val="0F4990"/>
              </a:solidFill>
              <a:latin typeface="Times New Roman" panose="02020603050405020304" pitchFamily="18" charset="0"/>
              <a:cs typeface="Times New Roman" panose="02020603050405020304" pitchFamily="18" charset="0"/>
            </a:endParaRPr>
          </a:p>
        </p:txBody>
      </p:sp>
      <p:sp>
        <p:nvSpPr>
          <p:cNvPr id="13" name="Alt Başlık 2">
            <a:extLst>
              <a:ext uri="{FF2B5EF4-FFF2-40B4-BE49-F238E27FC236}">
                <a16:creationId xmlns:a16="http://schemas.microsoft.com/office/drawing/2014/main" id="{BE8572E5-CEC7-4A12-A262-0E90EB39210B}"/>
              </a:ext>
            </a:extLst>
          </p:cNvPr>
          <p:cNvSpPr>
            <a:spLocks noGrp="1"/>
          </p:cNvSpPr>
          <p:nvPr>
            <p:ph type="subTitle" idx="1"/>
          </p:nvPr>
        </p:nvSpPr>
        <p:spPr>
          <a:xfrm>
            <a:off x="888207" y="1148918"/>
            <a:ext cx="6769893" cy="4537937"/>
          </a:xfrm>
        </p:spPr>
        <p:txBody>
          <a:bodyPr>
            <a:normAutofit/>
          </a:bodyPr>
          <a:lstStyle/>
          <a:p>
            <a:pPr algn="l"/>
            <a:r>
              <a:rPr lang="en-US" sz="2000" dirty="0">
                <a:latin typeface="Times New Roman" panose="02020603050405020304" pitchFamily="18" charset="0"/>
                <a:cs typeface="Times New Roman" panose="02020603050405020304" pitchFamily="18" charset="0"/>
              </a:rPr>
              <a:t>Further advancements were made by </a:t>
            </a:r>
            <a:r>
              <a:rPr lang="en-US" sz="2000" i="1" dirty="0">
                <a:latin typeface="Times New Roman" panose="02020603050405020304" pitchFamily="18" charset="0"/>
                <a:cs typeface="Times New Roman" panose="02020603050405020304" pitchFamily="18" charset="0"/>
              </a:rPr>
              <a:t>A. R. Manson, A. J. Barr </a:t>
            </a:r>
            <a:r>
              <a:rPr lang="en-US" sz="2000" dirty="0">
                <a:latin typeface="Times New Roman" panose="02020603050405020304" pitchFamily="18" charset="0"/>
                <a:cs typeface="Times New Roman" panose="02020603050405020304" pitchFamily="18" charset="0"/>
              </a:rPr>
              <a:t>and</a:t>
            </a:r>
            <a:r>
              <a:rPr lang="en-US" sz="2000" i="1" dirty="0">
                <a:latin typeface="Times New Roman" panose="02020603050405020304" pitchFamily="18" charset="0"/>
                <a:cs typeface="Times New Roman" panose="02020603050405020304" pitchFamily="18" charset="0"/>
              </a:rPr>
              <a:t> J. H. Goodnight</a:t>
            </a:r>
            <a:r>
              <a:rPr lang="en-US" sz="2000" dirty="0">
                <a:latin typeface="Times New Roman" panose="02020603050405020304" pitchFamily="18" charset="0"/>
                <a:cs typeface="Times New Roman" panose="02020603050405020304" pitchFamily="18" charset="0"/>
              </a:rPr>
              <a:t> in paper "Optimum Zero-Memory Strategy and Exact Probabilities for 4-Deck Blackjack," published in 1975. This research provided a detailed analysis of optimal strategies for multi-deck Blackjack games. In Figure 1.1 we can see that a </a:t>
            </a:r>
            <a:r>
              <a:rPr lang="en-US" sz="2000" dirty="0" err="1">
                <a:latin typeface="Times New Roman" panose="02020603050405020304" pitchFamily="18" charset="0"/>
                <a:cs typeface="Times New Roman" panose="02020603050405020304" pitchFamily="18" charset="0"/>
              </a:rPr>
              <a:t>probalistic</a:t>
            </a:r>
            <a:r>
              <a:rPr lang="en-US" sz="2000" dirty="0">
                <a:latin typeface="Times New Roman" panose="02020603050405020304" pitchFamily="18" charset="0"/>
                <a:cs typeface="Times New Roman" panose="02020603050405020304" pitchFamily="18" charset="0"/>
              </a:rPr>
              <a:t> table turned into what is called Basic Strategy chart, that shows the action player should have in which hand player versus dealer.</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For example for player hand 14 </a:t>
            </a:r>
            <a:r>
              <a:rPr lang="tr-TR" sz="2000" dirty="0">
                <a:latin typeface="Times New Roman" panose="02020603050405020304" pitchFamily="18" charset="0"/>
                <a:cs typeface="Times New Roman" panose="02020603050405020304" pitchFamily="18" charset="0"/>
              </a:rPr>
              <a:t>(</a:t>
            </a:r>
            <a:r>
              <a:rPr lang="tr-TR" sz="2000" dirty="0" err="1">
                <a:latin typeface="Times New Roman" panose="02020603050405020304" pitchFamily="18" charset="0"/>
                <a:cs typeface="Times New Roman" panose="02020603050405020304" pitchFamily="18" charset="0"/>
              </a:rPr>
              <a:t>assuming</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that</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hand</a:t>
            </a:r>
            <a:r>
              <a:rPr lang="tr-TR" sz="2000" dirty="0">
                <a:latin typeface="Times New Roman" panose="02020603050405020304" pitchFamily="18" charset="0"/>
                <a:cs typeface="Times New Roman" panose="02020603050405020304" pitchFamily="18" charset="0"/>
              </a:rPr>
              <a:t> is a hard </a:t>
            </a:r>
            <a:r>
              <a:rPr lang="tr-TR" sz="2000" dirty="0" err="1">
                <a:latin typeface="Times New Roman" panose="02020603050405020304" pitchFamily="18" charset="0"/>
                <a:cs typeface="Times New Roman" panose="02020603050405020304" pitchFamily="18" charset="0"/>
              </a:rPr>
              <a:t>hand</a:t>
            </a:r>
            <a:r>
              <a:rPr lang="tr-T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versus dealer hand 9 this chart suggests user to draw a card.</a:t>
            </a:r>
          </a:p>
        </p:txBody>
      </p:sp>
      <p:pic>
        <p:nvPicPr>
          <p:cNvPr id="3" name="Resim 2">
            <a:extLst>
              <a:ext uri="{FF2B5EF4-FFF2-40B4-BE49-F238E27FC236}">
                <a16:creationId xmlns:a16="http://schemas.microsoft.com/office/drawing/2014/main" id="{6AA39108-6ABB-4299-95AC-12AEF4A6E2A7}"/>
              </a:ext>
            </a:extLst>
          </p:cNvPr>
          <p:cNvPicPr>
            <a:picLocks noChangeAspect="1"/>
          </p:cNvPicPr>
          <p:nvPr/>
        </p:nvPicPr>
        <p:blipFill rotWithShape="1">
          <a:blip r:embed="rId4">
            <a:extLst>
              <a:ext uri="{28A0092B-C50C-407E-A947-70E740481C1C}">
                <a14:useLocalDpi xmlns:a14="http://schemas.microsoft.com/office/drawing/2010/main" val="0"/>
              </a:ext>
            </a:extLst>
          </a:blip>
          <a:srcRect t="7409"/>
          <a:stretch/>
        </p:blipFill>
        <p:spPr>
          <a:xfrm>
            <a:off x="8104204" y="878815"/>
            <a:ext cx="3504128" cy="4537941"/>
          </a:xfrm>
          <a:prstGeom prst="rect">
            <a:avLst/>
          </a:prstGeom>
        </p:spPr>
      </p:pic>
      <p:sp>
        <p:nvSpPr>
          <p:cNvPr id="5" name="Metin kutusu 4">
            <a:extLst>
              <a:ext uri="{FF2B5EF4-FFF2-40B4-BE49-F238E27FC236}">
                <a16:creationId xmlns:a16="http://schemas.microsoft.com/office/drawing/2014/main" id="{C70931D7-84F1-4660-8F6A-08A3994562C7}"/>
              </a:ext>
            </a:extLst>
          </p:cNvPr>
          <p:cNvSpPr txBox="1"/>
          <p:nvPr/>
        </p:nvSpPr>
        <p:spPr>
          <a:xfrm>
            <a:off x="8104204" y="5416756"/>
            <a:ext cx="3504128" cy="400110"/>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Figure 1.1 : Optimum Zero-Memory Strategy for 4-Deck Blackjack </a:t>
            </a:r>
            <a:r>
              <a:rPr lang="en-US" sz="1000" baseline="30000" dirty="0">
                <a:latin typeface="Times New Roman" panose="02020603050405020304" pitchFamily="18" charset="0"/>
                <a:cs typeface="Times New Roman" panose="02020603050405020304" pitchFamily="18" charset="0"/>
              </a:rPr>
              <a:t>[</a:t>
            </a:r>
            <a:r>
              <a:rPr lang="en-US" sz="1050" baseline="30000" dirty="0">
                <a:latin typeface="Times New Roman" panose="02020603050405020304" pitchFamily="18" charset="0"/>
                <a:cs typeface="Times New Roman" panose="02020603050405020304" pitchFamily="18" charset="0"/>
              </a:rPr>
              <a:t>1]</a:t>
            </a:r>
            <a:endParaRPr lang="tr-TR" sz="10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BE01D7F4-E2A6-48BF-ACAB-726BD0C79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7" y="6315428"/>
            <a:ext cx="1919287" cy="559081"/>
          </a:xfrm>
          <a:prstGeom prst="rect">
            <a:avLst/>
          </a:prstGeom>
        </p:spPr>
      </p:pic>
      <p:cxnSp>
        <p:nvCxnSpPr>
          <p:cNvPr id="18" name="Düz Bağlayıcı 17">
            <a:extLst>
              <a:ext uri="{FF2B5EF4-FFF2-40B4-BE49-F238E27FC236}">
                <a16:creationId xmlns:a16="http://schemas.microsoft.com/office/drawing/2014/main" id="{0A5B138C-51F8-4A9A-A75F-0D9B4EBB8E41}"/>
              </a:ext>
            </a:extLst>
          </p:cNvPr>
          <p:cNvCxnSpPr>
            <a:cxnSpLocks/>
          </p:cNvCxnSpPr>
          <p:nvPr/>
        </p:nvCxnSpPr>
        <p:spPr>
          <a:xfrm>
            <a:off x="0" y="6297612"/>
            <a:ext cx="12192000"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31" name="Metin kutusu 30">
            <a:extLst>
              <a:ext uri="{FF2B5EF4-FFF2-40B4-BE49-F238E27FC236}">
                <a16:creationId xmlns:a16="http://schemas.microsoft.com/office/drawing/2014/main" id="{3CBF4088-33FD-4131-929C-920C2B8FB62D}"/>
              </a:ext>
            </a:extLst>
          </p:cNvPr>
          <p:cNvSpPr txBox="1"/>
          <p:nvPr/>
        </p:nvSpPr>
        <p:spPr>
          <a:xfrm>
            <a:off x="9195967" y="6437709"/>
            <a:ext cx="3375865" cy="307777"/>
          </a:xfrm>
          <a:prstGeom prst="rect">
            <a:avLst/>
          </a:prstGeom>
          <a:noFill/>
        </p:spPr>
        <p:txBody>
          <a:bodyPr wrap="square" rtlCol="0">
            <a:spAutoFit/>
          </a:bodyPr>
          <a:lstStyle/>
          <a:p>
            <a:r>
              <a:rPr lang="tr-TR" sz="1400" b="1" dirty="0">
                <a:solidFill>
                  <a:srgbClr val="0F4990"/>
                </a:solidFill>
                <a:latin typeface="Garamond" panose="02020404030301010803" pitchFamily="18" charset="0"/>
              </a:rPr>
              <a:t>Deniz Genco ATILLA </a:t>
            </a:r>
            <a:r>
              <a:rPr lang="en-US" sz="1400" b="1" dirty="0">
                <a:solidFill>
                  <a:srgbClr val="0F4990"/>
                </a:solidFill>
                <a:latin typeface="Garamond" panose="02020404030301010803" pitchFamily="18" charset="0"/>
              </a:rPr>
              <a:t>| 20200702098</a:t>
            </a:r>
            <a:endParaRPr lang="tr-TR" sz="1400" b="1" dirty="0">
              <a:solidFill>
                <a:srgbClr val="0F4990"/>
              </a:solidFill>
              <a:latin typeface="Garamond" panose="02020404030301010803" pitchFamily="18" charset="0"/>
            </a:endParaRPr>
          </a:p>
        </p:txBody>
      </p:sp>
      <p:cxnSp>
        <p:nvCxnSpPr>
          <p:cNvPr id="8" name="Düz Bağlayıcı 7">
            <a:extLst>
              <a:ext uri="{FF2B5EF4-FFF2-40B4-BE49-F238E27FC236}">
                <a16:creationId xmlns:a16="http://schemas.microsoft.com/office/drawing/2014/main" id="{A5AF22D5-E02C-4B6A-BAE5-9B454BF38F96}"/>
              </a:ext>
            </a:extLst>
          </p:cNvPr>
          <p:cNvCxnSpPr>
            <a:cxnSpLocks/>
            <a:endCxn id="10" idx="1"/>
          </p:cNvCxnSpPr>
          <p:nvPr/>
        </p:nvCxnSpPr>
        <p:spPr>
          <a:xfrm>
            <a:off x="0" y="538162"/>
            <a:ext cx="888207" cy="0"/>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cxnSp>
        <p:nvCxnSpPr>
          <p:cNvPr id="9" name="Düz Bağlayıcı 8">
            <a:extLst>
              <a:ext uri="{FF2B5EF4-FFF2-40B4-BE49-F238E27FC236}">
                <a16:creationId xmlns:a16="http://schemas.microsoft.com/office/drawing/2014/main" id="{2BE3954D-DE1E-413B-B86C-AF7AB682F191}"/>
              </a:ext>
            </a:extLst>
          </p:cNvPr>
          <p:cNvCxnSpPr>
            <a:cxnSpLocks/>
            <a:stCxn id="10" idx="3"/>
          </p:cNvCxnSpPr>
          <p:nvPr/>
        </p:nvCxnSpPr>
        <p:spPr>
          <a:xfrm>
            <a:off x="5708650" y="538162"/>
            <a:ext cx="6483350" cy="4"/>
          </a:xfrm>
          <a:prstGeom prst="line">
            <a:avLst/>
          </a:prstGeom>
          <a:ln>
            <a:solidFill>
              <a:srgbClr val="0F4990"/>
            </a:solidFill>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83476E29-0FE8-4597-AC81-A13CE18D59F9}"/>
              </a:ext>
            </a:extLst>
          </p:cNvPr>
          <p:cNvSpPr txBox="1"/>
          <p:nvPr/>
        </p:nvSpPr>
        <p:spPr>
          <a:xfrm>
            <a:off x="888207" y="338107"/>
            <a:ext cx="4820443" cy="400110"/>
          </a:xfrm>
          <a:prstGeom prst="rect">
            <a:avLst/>
          </a:prstGeom>
          <a:noFill/>
        </p:spPr>
        <p:txBody>
          <a:bodyPr wrap="square" rtlCol="0">
            <a:spAutoFit/>
          </a:bodyPr>
          <a:lstStyle/>
          <a:p>
            <a:pPr algn="ctr"/>
            <a:r>
              <a:rPr lang="en-US" sz="2000" b="1" dirty="0">
                <a:solidFill>
                  <a:srgbClr val="0F4990"/>
                </a:solidFill>
                <a:latin typeface="Times New Roman" panose="02020603050405020304" pitchFamily="18" charset="0"/>
                <a:cs typeface="Times New Roman" panose="02020603050405020304" pitchFamily="18" charset="0"/>
              </a:rPr>
              <a:t>Related Work for Card Counting Methods</a:t>
            </a:r>
            <a:endParaRPr lang="tr-TR" sz="2000" b="1" dirty="0">
              <a:solidFill>
                <a:srgbClr val="0F4990"/>
              </a:solidFill>
              <a:latin typeface="Times New Roman" panose="02020603050405020304" pitchFamily="18" charset="0"/>
              <a:cs typeface="Times New Roman" panose="02020603050405020304" pitchFamily="18" charset="0"/>
            </a:endParaRPr>
          </a:p>
        </p:txBody>
      </p:sp>
      <p:sp>
        <p:nvSpPr>
          <p:cNvPr id="15" name="Alt Başlık 2">
            <a:extLst>
              <a:ext uri="{FF2B5EF4-FFF2-40B4-BE49-F238E27FC236}">
                <a16:creationId xmlns:a16="http://schemas.microsoft.com/office/drawing/2014/main" id="{BE9A0D1B-B883-45E3-96F6-20C27B26241F}"/>
              </a:ext>
            </a:extLst>
          </p:cNvPr>
          <p:cNvSpPr txBox="1">
            <a:spLocks/>
          </p:cNvSpPr>
          <p:nvPr/>
        </p:nvSpPr>
        <p:spPr>
          <a:xfrm>
            <a:off x="888207" y="1153973"/>
            <a:ext cx="10344943" cy="47134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i="1" dirty="0">
                <a:latin typeface="Times New Roman" panose="02020603050405020304" pitchFamily="18" charset="0"/>
                <a:cs typeface="Times New Roman" panose="02020603050405020304" pitchFamily="18" charset="0"/>
              </a:rPr>
              <a:t>Card counting</a:t>
            </a:r>
            <a:r>
              <a:rPr lang="en-US" sz="2000" dirty="0">
                <a:latin typeface="Times New Roman" panose="02020603050405020304" pitchFamily="18" charset="0"/>
                <a:cs typeface="Times New Roman" panose="02020603050405020304" pitchFamily="18" charset="0"/>
              </a:rPr>
              <a:t>, a technique that involves tracking the ratio of high to low cards remaining in the deck, was popularized by </a:t>
            </a:r>
            <a:r>
              <a:rPr lang="en-US" sz="2000" i="1" dirty="0">
                <a:latin typeface="Times New Roman" panose="02020603050405020304" pitchFamily="18" charset="0"/>
                <a:cs typeface="Times New Roman" panose="02020603050405020304" pitchFamily="18" charset="0"/>
              </a:rPr>
              <a:t>Edward O. Thorp</a:t>
            </a:r>
            <a:r>
              <a:rPr lang="en-US" sz="2000" dirty="0">
                <a:latin typeface="Times New Roman" panose="02020603050405020304" pitchFamily="18" charset="0"/>
                <a:cs typeface="Times New Roman" panose="02020603050405020304" pitchFamily="18" charset="0"/>
              </a:rPr>
              <a:t> in his book “Beat the Dealer”</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.The effectiveness of card counting as a strategy was further explored and mathematically validated in subsequent studies.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In 1973, </a:t>
            </a:r>
            <a:r>
              <a:rPr lang="en-US" sz="2000" i="1" dirty="0">
                <a:latin typeface="Times New Roman" panose="02020603050405020304" pitchFamily="18" charset="0"/>
                <a:cs typeface="Times New Roman" panose="02020603050405020304" pitchFamily="18" charset="0"/>
              </a:rPr>
              <a:t>I. Archer </a:t>
            </a:r>
            <a:r>
              <a:rPr lang="en-US" sz="2000" dirty="0">
                <a:latin typeface="Times New Roman" panose="02020603050405020304" pitchFamily="18" charset="0"/>
                <a:cs typeface="Times New Roman" panose="02020603050405020304" pitchFamily="18" charset="0"/>
              </a:rPr>
              <a:t>published his book, “</a:t>
            </a:r>
            <a:r>
              <a:rPr lang="en-US" sz="2000" i="1" dirty="0">
                <a:latin typeface="Times New Roman" panose="02020603050405020304" pitchFamily="18" charset="0"/>
                <a:cs typeface="Times New Roman" panose="02020603050405020304" pitchFamily="18" charset="0"/>
              </a:rPr>
              <a:t>The Archer Method of Playing 21</a:t>
            </a:r>
            <a:r>
              <a:rPr lang="en-US" sz="2000" dirty="0">
                <a:latin typeface="Times New Roman" panose="02020603050405020304" pitchFamily="18" charset="0"/>
                <a:cs typeface="Times New Roman" panose="02020603050405020304" pitchFamily="18" charset="0"/>
              </a:rPr>
              <a:t>”</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where he describes in detail the developed system, which later became known as the "Archer Method" and is the first published card counting system for playing blackjack. </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In the Archer method, the player keeps track of the ratio of </a:t>
            </a:r>
            <a:r>
              <a:rPr lang="en-US" sz="2000" i="1" dirty="0">
                <a:latin typeface="Times New Roman" panose="02020603050405020304" pitchFamily="18" charset="0"/>
                <a:cs typeface="Times New Roman" panose="02020603050405020304" pitchFamily="18" charset="0"/>
              </a:rPr>
              <a:t>high cards </a:t>
            </a:r>
            <a:r>
              <a:rPr lang="en-US" sz="2000" dirty="0">
                <a:latin typeface="Times New Roman" panose="02020603050405020304" pitchFamily="18" charset="0"/>
                <a:cs typeface="Times New Roman" panose="02020603050405020304" pitchFamily="18" charset="0"/>
              </a:rPr>
              <a:t>to </a:t>
            </a:r>
            <a:r>
              <a:rPr lang="en-US" sz="2000" i="1" dirty="0">
                <a:latin typeface="Times New Roman" panose="02020603050405020304" pitchFamily="18" charset="0"/>
                <a:cs typeface="Times New Roman" panose="02020603050405020304" pitchFamily="18" charset="0"/>
              </a:rPr>
              <a:t>low cards </a:t>
            </a:r>
            <a:r>
              <a:rPr lang="en-US" sz="2000" dirty="0">
                <a:latin typeface="Times New Roman" panose="02020603050405020304" pitchFamily="18" charset="0"/>
                <a:cs typeface="Times New Roman" panose="02020603050405020304" pitchFamily="18" charset="0"/>
              </a:rPr>
              <a:t>in the deck and bets either more or less according to his calculated advantage and optimal strategy. This book gave a mathematical foundation to the Archer Method, and he offered practical advice on how it might be applied at the casino tables playing blackjack.</a:t>
            </a:r>
          </a:p>
        </p:txBody>
      </p:sp>
    </p:spTree>
    <p:extLst>
      <p:ext uri="{BB962C8B-B14F-4D97-AF65-F5344CB8AC3E}">
        <p14:creationId xmlns:p14="http://schemas.microsoft.com/office/powerpoint/2010/main" val="172407115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1331</TotalTime>
  <Words>5032</Words>
  <Application>Microsoft Office PowerPoint</Application>
  <PresentationFormat>Geniş ekran</PresentationFormat>
  <Paragraphs>342</Paragraphs>
  <Slides>65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65</vt:i4>
      </vt:variant>
    </vt:vector>
  </HeadingPairs>
  <TitlesOfParts>
    <vt:vector size="72" baseType="lpstr">
      <vt:lpstr>Arial</vt:lpstr>
      <vt:lpstr>Calibri</vt:lpstr>
      <vt:lpstr>Calibri Light</vt:lpstr>
      <vt:lpstr>Courier New</vt:lpstr>
      <vt:lpstr>Garamond</vt:lpstr>
      <vt:lpstr>Times New Roman</vt:lpstr>
      <vt:lpstr>Office Teması</vt:lpstr>
      <vt:lpstr>Multi-Model Evaluation of Blackjack Strategies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Analysis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Design and Implementation</vt:lpstr>
      <vt:lpstr>PowerPoint Sunusu</vt:lpstr>
      <vt:lpstr>PowerPoint Sunusu</vt:lpstr>
      <vt:lpstr>PowerPoint Sunusu</vt:lpstr>
      <vt:lpstr>PowerPoint Sunusu</vt:lpstr>
      <vt:lpstr>Test and Results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Deniz Genco Atilla</dc:creator>
  <cp:lastModifiedBy>Deniz Genco Atilla</cp:lastModifiedBy>
  <cp:revision>71</cp:revision>
  <dcterms:created xsi:type="dcterms:W3CDTF">2024-06-11T14:38:45Z</dcterms:created>
  <dcterms:modified xsi:type="dcterms:W3CDTF">2024-06-14T00:31:55Z</dcterms:modified>
</cp:coreProperties>
</file>