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8" r:id="rId4"/>
    <p:sldId id="654" r:id="rId5"/>
    <p:sldId id="655" r:id="rId6"/>
    <p:sldId id="656" r:id="rId7"/>
    <p:sldId id="657" r:id="rId8"/>
    <p:sldId id="658" r:id="rId9"/>
    <p:sldId id="660" r:id="rId10"/>
    <p:sldId id="659" r:id="rId11"/>
    <p:sldId id="661" r:id="rId12"/>
    <p:sldId id="662" r:id="rId13"/>
    <p:sldId id="663" r:id="rId14"/>
    <p:sldId id="66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90" d="100"/>
          <a:sy n="90" d="100"/>
        </p:scale>
        <p:origin x="8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744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2744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5</a:t>
            </a:fld>
            <a:endParaRPr lang="en-US" dirty="0"/>
          </a:p>
        </p:txBody>
      </p:sp>
    </p:spTree>
    <p:extLst>
      <p:ext uri="{BB962C8B-B14F-4D97-AF65-F5344CB8AC3E}">
        <p14:creationId xmlns:p14="http://schemas.microsoft.com/office/powerpoint/2010/main" val="237878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Craft an example,</a:t>
            </a:r>
            <a:r>
              <a:rPr lang="en-US" baseline="0" dirty="0"/>
              <a:t> differentiate ML from AI</a:t>
            </a:r>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6</a:t>
            </a:fld>
            <a:endParaRPr lang="en-US" dirty="0"/>
          </a:p>
        </p:txBody>
      </p:sp>
    </p:spTree>
    <p:extLst>
      <p:ext uri="{BB962C8B-B14F-4D97-AF65-F5344CB8AC3E}">
        <p14:creationId xmlns:p14="http://schemas.microsoft.com/office/powerpoint/2010/main" val="216119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10</a:t>
            </a:fld>
            <a:endParaRPr lang="en-US" dirty="0"/>
          </a:p>
        </p:txBody>
      </p:sp>
    </p:spTree>
    <p:extLst>
      <p:ext uri="{BB962C8B-B14F-4D97-AF65-F5344CB8AC3E}">
        <p14:creationId xmlns:p14="http://schemas.microsoft.com/office/powerpoint/2010/main" val="5278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11</a:t>
            </a:fld>
            <a:endParaRPr lang="en-US" dirty="0"/>
          </a:p>
        </p:txBody>
      </p:sp>
    </p:spTree>
    <p:extLst>
      <p:ext uri="{BB962C8B-B14F-4D97-AF65-F5344CB8AC3E}">
        <p14:creationId xmlns:p14="http://schemas.microsoft.com/office/powerpoint/2010/main" val="302415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ML is not the only thing connecting AI &amp; DS together. </a:t>
            </a:r>
          </a:p>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12</a:t>
            </a:fld>
            <a:endParaRPr lang="en-US" dirty="0"/>
          </a:p>
        </p:txBody>
      </p:sp>
    </p:spTree>
    <p:extLst>
      <p:ext uri="{BB962C8B-B14F-4D97-AF65-F5344CB8AC3E}">
        <p14:creationId xmlns:p14="http://schemas.microsoft.com/office/powerpoint/2010/main" val="331590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ML is not the only thing connecting AI &amp; DS together.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ML is not the only thing connecting AI &amp; DS together. </a:t>
            </a:r>
          </a:p>
          <a:p>
            <a:pPr lvl="0"/>
            <a:r>
              <a:rPr lang="en-US" sz="1200" kern="1200" dirty="0">
                <a:solidFill>
                  <a:schemeClr val="tx1"/>
                </a:solidFill>
                <a:effectLst/>
                <a:latin typeface="+mn-lt"/>
                <a:ea typeface="+mn-ea"/>
                <a:cs typeface="+mn-cs"/>
              </a:rPr>
              <a:t>Artificial intelligence: a specialism of computer science, focused on giving computers capabilities that imitate aspects of human intelligence. Such areas include pattern recognition, computer vision, and reasoning.</a:t>
            </a:r>
          </a:p>
          <a:p>
            <a:pPr lvl="0"/>
            <a:r>
              <a:rPr lang="en-US" sz="1200" kern="1200" dirty="0">
                <a:solidFill>
                  <a:schemeClr val="tx1"/>
                </a:solidFill>
                <a:effectLst/>
                <a:latin typeface="+mn-lt"/>
                <a:ea typeface="+mn-ea"/>
                <a:cs typeface="+mn-cs"/>
              </a:rPr>
              <a:t>Machine learning: a class of statistical methods of AI, which enables a machine to classify inputs or make predictions about future behavior, based on having been trained with similar previous data. Applications include spam detection, sales forecasting, and product recommendations. Common techniques include linear and logistic regression, decision trees, k-means clustering, naive Bayes, support vector machines.</a:t>
            </a:r>
          </a:p>
          <a:p>
            <a:pPr lvl="0"/>
            <a:r>
              <a:rPr lang="en-US" sz="1200" kern="1200" dirty="0">
                <a:solidFill>
                  <a:schemeClr val="tx1"/>
                </a:solidFill>
                <a:effectLst/>
                <a:latin typeface="+mn-lt"/>
                <a:ea typeface="+mn-ea"/>
                <a:cs typeface="+mn-cs"/>
              </a:rPr>
              <a:t>Deep learning: a specialization of one particular machine learning technique, artificial neural networks, that enables machines to train themselves given sufficiently large amounts of example data. Applications include image and speech recognition, language translation, autonomous vehicles. Deep learning techniques vary, with specializations for particular applications.</a:t>
            </a:r>
          </a:p>
          <a:p>
            <a:pPr lvl="0"/>
            <a:r>
              <a:rPr lang="en-US" sz="1200" kern="1200" dirty="0">
                <a:solidFill>
                  <a:schemeClr val="tx1"/>
                </a:solidFill>
                <a:effectLst/>
                <a:latin typeface="+mn-lt"/>
                <a:ea typeface="+mn-ea"/>
                <a:cs typeface="+mn-cs"/>
              </a:rPr>
              <a:t>Data science: an interdisciplinary field of statistics, ML, computer science and business skills that uses data to understand and affect behavior of people, systems and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13</a:t>
            </a:fld>
            <a:endParaRPr lang="en-US" dirty="0"/>
          </a:p>
        </p:txBody>
      </p:sp>
    </p:spTree>
    <p:extLst>
      <p:ext uri="{BB962C8B-B14F-4D97-AF65-F5344CB8AC3E}">
        <p14:creationId xmlns:p14="http://schemas.microsoft.com/office/powerpoint/2010/main" val="241729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able">
    <p:bg>
      <p:bgPr>
        <a:solidFill>
          <a:srgbClr val="FFFFFF"/>
        </a:solidFill>
        <a:effectLst/>
      </p:bgPr>
    </p:bg>
    <p:spTree>
      <p:nvGrpSpPr>
        <p:cNvPr id="1" name=""/>
        <p:cNvGrpSpPr/>
        <p:nvPr/>
      </p:nvGrpSpPr>
      <p:grpSpPr>
        <a:xfrm>
          <a:off x="0" y="0"/>
          <a:ext cx="0" cy="0"/>
          <a:chOff x="0" y="0"/>
          <a:chExt cx="0" cy="0"/>
        </a:xfrm>
      </p:grpSpPr>
      <p:sp>
        <p:nvSpPr>
          <p:cNvPr id="363" name="Shape 363"/>
          <p:cNvSpPr>
            <a:spLocks noGrp="1"/>
          </p:cNvSpPr>
          <p:nvPr>
            <p:ph type="title"/>
          </p:nvPr>
        </p:nvSpPr>
        <p:spPr>
          <a:xfrm>
            <a:off x="368301" y="0"/>
            <a:ext cx="9046633" cy="1340768"/>
          </a:xfrm>
          <a:prstGeom prst="rect">
            <a:avLst/>
          </a:prstGeom>
        </p:spPr>
        <p:txBody>
          <a:bodyPr lIns="0" tIns="0" rIns="0" bIns="0" anchor="b"/>
          <a:lstStyle>
            <a:lvl1pPr algn="l">
              <a:lnSpc>
                <a:spcPct val="95000"/>
              </a:lnSpc>
              <a:defRPr sz="3200" b="1">
                <a:solidFill>
                  <a:srgbClr val="FF9900"/>
                </a:solidFill>
                <a:latin typeface="+mn-lt"/>
                <a:ea typeface="+mn-ea"/>
                <a:cs typeface="+mn-cs"/>
                <a:sym typeface="Arial"/>
              </a:defRPr>
            </a:lvl1pPr>
          </a:lstStyle>
          <a:p>
            <a:r>
              <a:t>Title Text</a:t>
            </a:r>
          </a:p>
        </p:txBody>
      </p:sp>
      <p:sp>
        <p:nvSpPr>
          <p:cNvPr id="364" name="Shape 364"/>
          <p:cNvSpPr>
            <a:spLocks noGrp="1"/>
          </p:cNvSpPr>
          <p:nvPr>
            <p:ph type="sldNum" sz="quarter" idx="2"/>
          </p:nvPr>
        </p:nvSpPr>
        <p:spPr>
          <a:xfrm>
            <a:off x="11487185" y="6557354"/>
            <a:ext cx="323819" cy="224446"/>
          </a:xfrm>
          <a:prstGeom prst="rect">
            <a:avLst/>
          </a:prstGeom>
        </p:spPr>
        <p:txBody>
          <a:bodyPr lIns="44450" tIns="44450" rIns="44450" bIns="44450" anchor="b"/>
          <a:lstStyle>
            <a:lvl1pPr>
              <a:defRPr sz="1000">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81832660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8" name="Footer Placeholder 7">
            <a:extLst>
              <a:ext uri="{FF2B5EF4-FFF2-40B4-BE49-F238E27FC236}">
                <a16:creationId xmlns=""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4" name="Footer Placeholder 3">
            <a:extLst>
              <a:ext uri="{FF2B5EF4-FFF2-40B4-BE49-F238E27FC236}">
                <a16:creationId xmlns=""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3" name="Footer Placeholder 2">
            <a:extLst>
              <a:ext uri="{FF2B5EF4-FFF2-40B4-BE49-F238E27FC236}">
                <a16:creationId xmlns=""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3092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Technology is the sum of techniques, skills, methods, and processes used in the production of goods or services or in the accomplishment of objectives, such as scientific investigation. Technology can be the knowledge of techniques, processes, and the like, or it can be embedded in machines to allow for operation without detailed knowledge of their workings. Systems applying technology by taking an input, changing it according to the system's use, and then producing an outcome are referred to as technology systems or technological systems.</a:t>
            </a:r>
          </a:p>
        </p:txBody>
      </p:sp>
      <p:pic>
        <p:nvPicPr>
          <p:cNvPr id="1026" name="Picture 2" descr="Image result for artificial intelligence">
            <a:extLst>
              <a:ext uri="{FF2B5EF4-FFF2-40B4-BE49-F238E27FC236}">
                <a16:creationId xmlns="" xmlns:a16="http://schemas.microsoft.com/office/drawing/2014/main" id="{920AF76B-3D7D-433A-B821-904D6BD0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lstStyle/>
          <a:p>
            <a:pPr algn="ctr"/>
            <a:r>
              <a:rPr lang="en-US" dirty="0">
                <a:latin typeface="Segoe UI Light" panose="020B0702040204020203" pitchFamily="34" charset="0"/>
                <a:ea typeface="Segoe UI Light" panose="020B0702040204020203" pitchFamily="34" charset="0"/>
                <a:cs typeface="Segoe UI" panose="020B0502040204020203" pitchFamily="34" charset="0"/>
              </a:rPr>
              <a:t>PATH TO AI</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endPar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0" y="6398603"/>
            <a:ext cx="5779169" cy="365125"/>
          </a:xfrm>
        </p:spPr>
        <p:txBody>
          <a:bodyPr/>
          <a:lstStyle/>
          <a:p>
            <a:pPr algn="l"/>
            <a:r>
              <a:rPr lang="en-US" dirty="0">
                <a:solidFill>
                  <a:schemeClr val="accent6">
                    <a:lumMod val="60000"/>
                    <a:lumOff val="40000"/>
                  </a:schemeClr>
                </a:solidFill>
                <a:latin typeface="Segoe UI" panose="020B0502040204020203" pitchFamily="34" charset="0"/>
                <a:cs typeface="Segoe UI" panose="020B0502040204020203" pitchFamily="34" charset="0"/>
              </a:rPr>
              <a:t>www.pathtoai.com</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93324" y="219456"/>
            <a:ext cx="10203786" cy="6400800"/>
          </a:xfrm>
          <a:prstGeom prst="rect">
            <a:avLst/>
          </a:prstGeom>
        </p:spPr>
      </p:pic>
    </p:spTree>
    <p:extLst>
      <p:ext uri="{BB962C8B-B14F-4D97-AF65-F5344CB8AC3E}">
        <p14:creationId xmlns:p14="http://schemas.microsoft.com/office/powerpoint/2010/main" val="11124074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93324" y="219456"/>
            <a:ext cx="10203786" cy="6400800"/>
          </a:xfrm>
          <a:prstGeom prst="rect">
            <a:avLst/>
          </a:prstGeom>
        </p:spPr>
      </p:pic>
    </p:spTree>
    <p:extLst>
      <p:ext uri="{BB962C8B-B14F-4D97-AF65-F5344CB8AC3E}">
        <p14:creationId xmlns:p14="http://schemas.microsoft.com/office/powerpoint/2010/main" val="417221063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1" y="0"/>
            <a:ext cx="9046633" cy="1003610"/>
          </a:xfrm>
        </p:spPr>
        <p:txBody>
          <a:bodyPr/>
          <a:lstStyle/>
          <a:p>
            <a:r>
              <a:rPr lang="en-US" dirty="0"/>
              <a:t>Artificial Intelligence &amp; Data Science</a:t>
            </a:r>
          </a:p>
        </p:txBody>
      </p:sp>
    </p:spTree>
    <p:extLst>
      <p:ext uri="{BB962C8B-B14F-4D97-AF65-F5344CB8AC3E}">
        <p14:creationId xmlns:p14="http://schemas.microsoft.com/office/powerpoint/2010/main" val="30233122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1" y="0"/>
            <a:ext cx="9046633" cy="1003610"/>
          </a:xfrm>
        </p:spPr>
        <p:txBody>
          <a:bodyPr/>
          <a:lstStyle/>
          <a:p>
            <a:r>
              <a:rPr lang="en-US" dirty="0"/>
              <a:t>Artificial Intelligence &amp; Data Science</a:t>
            </a:r>
          </a:p>
        </p:txBody>
      </p:sp>
      <p:sp>
        <p:nvSpPr>
          <p:cNvPr id="3" name="Oval 2"/>
          <p:cNvSpPr/>
          <p:nvPr/>
        </p:nvSpPr>
        <p:spPr>
          <a:xfrm>
            <a:off x="1661920" y="1405056"/>
            <a:ext cx="3744497" cy="3590695"/>
          </a:xfrm>
          <a:prstGeom prst="ellipse">
            <a:avLst/>
          </a:prstGeom>
          <a:solidFill>
            <a:schemeClr val="accent2">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13330" y="1203182"/>
            <a:ext cx="4405480" cy="4192859"/>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30923" y="5529853"/>
            <a:ext cx="10305393" cy="892552"/>
          </a:xfrm>
          <a:prstGeom prst="rect">
            <a:avLst/>
          </a:prstGeom>
        </p:spPr>
        <p:txBody>
          <a:bodyPr wrap="square">
            <a:spAutoFit/>
          </a:bodyPr>
          <a:lstStyle/>
          <a:p>
            <a:r>
              <a:rPr lang="en-US" sz="2400" b="1" dirty="0"/>
              <a:t>Machine Learning</a:t>
            </a:r>
            <a:r>
              <a:rPr lang="en-US" sz="2400" dirty="0"/>
              <a:t> is the main </a:t>
            </a:r>
            <a:r>
              <a:rPr lang="en-US" sz="2800" dirty="0"/>
              <a:t>connection</a:t>
            </a:r>
            <a:r>
              <a:rPr lang="en-US" sz="2400" dirty="0"/>
              <a:t> between data science and artificial intelligence since machine learning is the process of learning from data. </a:t>
            </a:r>
          </a:p>
        </p:txBody>
      </p:sp>
      <p:sp>
        <p:nvSpPr>
          <p:cNvPr id="8" name="TextBox 7"/>
          <p:cNvSpPr txBox="1"/>
          <p:nvPr/>
        </p:nvSpPr>
        <p:spPr>
          <a:xfrm>
            <a:off x="5766622" y="1596056"/>
            <a:ext cx="1729576" cy="830997"/>
          </a:xfrm>
          <a:prstGeom prst="rect">
            <a:avLst/>
          </a:prstGeom>
          <a:noFill/>
        </p:spPr>
        <p:txBody>
          <a:bodyPr wrap="none" rtlCol="0">
            <a:spAutoFit/>
          </a:bodyPr>
          <a:lstStyle/>
          <a:p>
            <a:r>
              <a:rPr lang="en-US" sz="2400" b="1" dirty="0"/>
              <a:t>Artificial</a:t>
            </a:r>
          </a:p>
          <a:p>
            <a:r>
              <a:rPr lang="en-US" sz="2400" b="1" dirty="0"/>
              <a:t> Intelligence</a:t>
            </a:r>
          </a:p>
        </p:txBody>
      </p:sp>
      <p:sp>
        <p:nvSpPr>
          <p:cNvPr id="10" name="TextBox 9"/>
          <p:cNvSpPr txBox="1"/>
          <p:nvPr/>
        </p:nvSpPr>
        <p:spPr>
          <a:xfrm>
            <a:off x="1904490" y="2637801"/>
            <a:ext cx="1807418" cy="461665"/>
          </a:xfrm>
          <a:prstGeom prst="rect">
            <a:avLst/>
          </a:prstGeom>
          <a:noFill/>
        </p:spPr>
        <p:txBody>
          <a:bodyPr wrap="none" rtlCol="0">
            <a:spAutoFit/>
          </a:bodyPr>
          <a:lstStyle/>
          <a:p>
            <a:r>
              <a:rPr lang="en-US" sz="2400" b="1" dirty="0"/>
              <a:t>Data Science</a:t>
            </a:r>
          </a:p>
        </p:txBody>
      </p:sp>
      <p:sp>
        <p:nvSpPr>
          <p:cNvPr id="11" name="Oval 10"/>
          <p:cNvSpPr/>
          <p:nvPr/>
        </p:nvSpPr>
        <p:spPr>
          <a:xfrm>
            <a:off x="4148254" y="2163342"/>
            <a:ext cx="2274848" cy="2207940"/>
          </a:xfrm>
          <a:prstGeom prst="ellipse">
            <a:avLst/>
          </a:prstGeom>
          <a:solidFill>
            <a:schemeClr val="accent4">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67480" y="2902088"/>
            <a:ext cx="1364476" cy="830997"/>
          </a:xfrm>
          <a:prstGeom prst="rect">
            <a:avLst/>
          </a:prstGeom>
          <a:noFill/>
        </p:spPr>
        <p:txBody>
          <a:bodyPr wrap="none" rtlCol="0">
            <a:spAutoFit/>
          </a:bodyPr>
          <a:lstStyle/>
          <a:p>
            <a:r>
              <a:rPr lang="en-US" sz="2400" b="1" dirty="0"/>
              <a:t>Machine </a:t>
            </a:r>
          </a:p>
          <a:p>
            <a:r>
              <a:rPr lang="en-US" sz="2400" b="1" dirty="0"/>
              <a:t>Learning</a:t>
            </a:r>
          </a:p>
        </p:txBody>
      </p:sp>
    </p:spTree>
    <p:extLst>
      <p:ext uri="{BB962C8B-B14F-4D97-AF65-F5344CB8AC3E}">
        <p14:creationId xmlns:p14="http://schemas.microsoft.com/office/powerpoint/2010/main" val="10742013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68930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fontScale="90000"/>
          </a:bodyPr>
          <a:lstStyle/>
          <a:p>
            <a:r>
              <a:rPr lang="en-US" dirty="0" smtClean="0">
                <a:solidFill>
                  <a:srgbClr val="FFFFFF"/>
                </a:solidFill>
              </a:rPr>
              <a:t>Difference between AI,ML and DL </a:t>
            </a:r>
            <a:endParaRPr lang="en-US" dirty="0">
              <a:solidFill>
                <a:srgbClr val="FFFFFF"/>
              </a:solidFill>
            </a:endParaRPr>
          </a:p>
        </p:txBody>
      </p:sp>
    </p:spTree>
    <p:extLst>
      <p:ext uri="{BB962C8B-B14F-4D97-AF65-F5344CB8AC3E}">
        <p14:creationId xmlns:p14="http://schemas.microsoft.com/office/powerpoint/2010/main" val="180854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8301" y="0"/>
            <a:ext cx="9525507" cy="896112"/>
          </a:xfrm>
        </p:spPr>
        <p:txBody>
          <a:bodyPr>
            <a:normAutofit/>
          </a:bodyPr>
          <a:lstStyle/>
          <a:p>
            <a:r>
              <a:rPr lang="en-US" dirty="0"/>
              <a:t>What is Machine Learning?</a:t>
            </a:r>
          </a:p>
        </p:txBody>
      </p:sp>
    </p:spTree>
    <p:extLst>
      <p:ext uri="{BB962C8B-B14F-4D97-AF65-F5344CB8AC3E}">
        <p14:creationId xmlns:p14="http://schemas.microsoft.com/office/powerpoint/2010/main" val="6276634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blog.capterra.com/wp-content/uploads/2017/01/dilbert_machine_learning-720x22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607" y="1591056"/>
            <a:ext cx="11408054" cy="35650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368301" y="0"/>
            <a:ext cx="9525507" cy="896112"/>
          </a:xfrm>
        </p:spPr>
        <p:txBody>
          <a:bodyPr>
            <a:normAutofit/>
          </a:bodyPr>
          <a:lstStyle/>
          <a:p>
            <a:r>
              <a:rPr lang="en-US" dirty="0"/>
              <a:t>What is Machine Learning?</a:t>
            </a:r>
          </a:p>
        </p:txBody>
      </p:sp>
    </p:spTree>
    <p:extLst>
      <p:ext uri="{BB962C8B-B14F-4D97-AF65-F5344CB8AC3E}">
        <p14:creationId xmlns:p14="http://schemas.microsoft.com/office/powerpoint/2010/main" val="18389094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4" name="TextBox 3"/>
          <p:cNvSpPr txBox="1"/>
          <p:nvPr/>
        </p:nvSpPr>
        <p:spPr>
          <a:xfrm>
            <a:off x="599090" y="2002221"/>
            <a:ext cx="11573489" cy="1877437"/>
          </a:xfrm>
          <a:prstGeom prst="rect">
            <a:avLst/>
          </a:prstGeom>
          <a:noFill/>
        </p:spPr>
        <p:txBody>
          <a:bodyPr wrap="none" rtlCol="0">
            <a:spAutoFit/>
          </a:bodyPr>
          <a:lstStyle/>
          <a:p>
            <a:r>
              <a:rPr lang="en-US" sz="2400" b="1" dirty="0"/>
              <a:t>Machine learning is a type of artificial intelligence (</a:t>
            </a:r>
            <a:r>
              <a:rPr lang="en-US" sz="2400" b="1" u="sng" dirty="0"/>
              <a:t>AI</a:t>
            </a:r>
            <a:r>
              <a:rPr lang="en-US" sz="2400" b="1" dirty="0"/>
              <a:t>) that</a:t>
            </a:r>
          </a:p>
          <a:p>
            <a:endParaRPr lang="en-US" sz="2400" dirty="0"/>
          </a:p>
          <a:p>
            <a:pPr marL="342900" indent="-342900">
              <a:buFont typeface="Arial" panose="020B0604020202020204" pitchFamily="34" charset="0"/>
              <a:buChar char="•"/>
            </a:pPr>
            <a:r>
              <a:rPr lang="en-US" sz="2400" dirty="0"/>
              <a:t> </a:t>
            </a:r>
            <a:r>
              <a:rPr lang="en-US" sz="2200" dirty="0"/>
              <a:t>provides computers with the ability to learn without being explicitly programmed.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focuses on the development of computer programs that can change when exposed to new data. </a:t>
            </a:r>
          </a:p>
        </p:txBody>
      </p:sp>
    </p:spTree>
    <p:extLst>
      <p:ext uri="{BB962C8B-B14F-4D97-AF65-F5344CB8AC3E}">
        <p14:creationId xmlns:p14="http://schemas.microsoft.com/office/powerpoint/2010/main" val="37442305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627788"/>
            <a:ext cx="12192000" cy="5602423"/>
          </a:xfrm>
          <a:prstGeom prst="rect">
            <a:avLst/>
          </a:prstGeom>
        </p:spPr>
      </p:pic>
    </p:spTree>
    <p:extLst>
      <p:ext uri="{BB962C8B-B14F-4D97-AF65-F5344CB8AC3E}">
        <p14:creationId xmlns:p14="http://schemas.microsoft.com/office/powerpoint/2010/main" val="24903870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Tree>
    <p:extLst>
      <p:ext uri="{BB962C8B-B14F-4D97-AF65-F5344CB8AC3E}">
        <p14:creationId xmlns:p14="http://schemas.microsoft.com/office/powerpoint/2010/main" val="308104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0253" y="587811"/>
            <a:ext cx="11991747" cy="3317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endParaRPr lang="en-US" sz="1687">
              <a:solidFill>
                <a:srgbClr val="FFFFFF"/>
              </a:solidFill>
            </a:endParaRPr>
          </a:p>
        </p:txBody>
      </p:sp>
      <p:sp>
        <p:nvSpPr>
          <p:cNvPr id="7" name="Rectangle 6"/>
          <p:cNvSpPr/>
          <p:nvPr/>
        </p:nvSpPr>
        <p:spPr>
          <a:xfrm>
            <a:off x="1110651" y="793080"/>
            <a:ext cx="9639779" cy="548290"/>
          </a:xfrm>
          <a:prstGeom prst="rect">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algn="ctr" defTabSz="410751" hangingPunct="0"/>
            <a:r>
              <a:rPr lang="en-US" sz="3094" b="1" dirty="0">
                <a:solidFill>
                  <a:schemeClr val="bg1"/>
                </a:solidFill>
              </a:rPr>
              <a:t>A  DEEP Neural Network a.k.a. DEEP LEARNING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372" y="1534315"/>
            <a:ext cx="8577242" cy="4644716"/>
          </a:xfrm>
          <a:prstGeom prst="rect">
            <a:avLst/>
          </a:prstGeom>
        </p:spPr>
      </p:pic>
    </p:spTree>
    <p:extLst>
      <p:ext uri="{BB962C8B-B14F-4D97-AF65-F5344CB8AC3E}">
        <p14:creationId xmlns:p14="http://schemas.microsoft.com/office/powerpoint/2010/main" val="414732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 y="24351"/>
            <a:ext cx="10643616" cy="6770520"/>
          </a:xfrm>
          <a:prstGeom prst="rect">
            <a:avLst/>
          </a:prstGeom>
        </p:spPr>
      </p:pic>
    </p:spTree>
    <p:extLst>
      <p:ext uri="{BB962C8B-B14F-4D97-AF65-F5344CB8AC3E}">
        <p14:creationId xmlns:p14="http://schemas.microsoft.com/office/powerpoint/2010/main" val="69437941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Web748B</Template>
  <TotalTime>281</TotalTime>
  <Words>460</Words>
  <Application>Microsoft Office PowerPoint</Application>
  <PresentationFormat>Widescreen</PresentationFormat>
  <Paragraphs>39</Paragraphs>
  <Slides>14</Slides>
  <Notes>7</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Segoe UI</vt:lpstr>
      <vt:lpstr>Segoe UI Light</vt:lpstr>
      <vt:lpstr>Segoe UI Semibold</vt:lpstr>
      <vt:lpstr>Segoe UI Semilight</vt:lpstr>
      <vt:lpstr>Office Theme</vt:lpstr>
      <vt:lpstr>QuickStarter Theme</vt:lpstr>
      <vt:lpstr>PATH TO AI</vt:lpstr>
      <vt:lpstr>Difference between AI,ML and DL </vt:lpstr>
      <vt:lpstr>What is Machine Learning?</vt:lpstr>
      <vt:lpstr>What is Machine Learning?</vt:lpstr>
      <vt:lpstr>Machine Learning</vt:lpstr>
      <vt:lpstr>PowerPoint Presentation</vt:lpstr>
      <vt:lpstr>Deep Learning</vt:lpstr>
      <vt:lpstr>PowerPoint Presentation</vt:lpstr>
      <vt:lpstr>PowerPoint Presentation</vt:lpstr>
      <vt:lpstr>PowerPoint Presentation</vt:lpstr>
      <vt:lpstr>PowerPoint Presentation</vt:lpstr>
      <vt:lpstr>Artificial Intelligence &amp; Data Science</vt:lpstr>
      <vt:lpstr>Artificial Intelligence &amp; Data Science</vt:lpstr>
      <vt:lpstr>Works cited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TO AI</dc:title>
  <dc:creator>Pal, Ashish (SHS TE DC IND AT IS EUN)</dc:creator>
  <cp:keywords>C_Unrestricted</cp:keywords>
  <cp:lastModifiedBy>Ashish's Lenovo</cp:lastModifiedBy>
  <cp:revision>132</cp:revision>
  <dcterms:created xsi:type="dcterms:W3CDTF">2019-12-12T06:34:25Z</dcterms:created>
  <dcterms:modified xsi:type="dcterms:W3CDTF">2020-01-13T17:22:46Z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