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8" r:id="rId4"/>
    <p:sldId id="623" r:id="rId5"/>
    <p:sldId id="624" r:id="rId6"/>
    <p:sldId id="651" r:id="rId7"/>
    <p:sldId id="652" r:id="rId8"/>
    <p:sldId id="653" r:id="rId9"/>
    <p:sldId id="654" r:id="rId10"/>
    <p:sldId id="655" r:id="rId11"/>
    <p:sldId id="649" r:id="rId12"/>
    <p:sldId id="650"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8</a:t>
            </a:fld>
            <a:endParaRPr lang="en-US" dirty="0"/>
          </a:p>
        </p:txBody>
      </p:sp>
    </p:spTree>
    <p:extLst>
      <p:ext uri="{BB962C8B-B14F-4D97-AF65-F5344CB8AC3E}">
        <p14:creationId xmlns:p14="http://schemas.microsoft.com/office/powerpoint/2010/main" val="276249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BFDEA-A312-4CA2-BCFF-296849B7323C}" type="slidenum">
              <a:rPr lang="en-US" smtClean="0"/>
              <a:t>9</a:t>
            </a:fld>
            <a:endParaRPr lang="en-US" dirty="0"/>
          </a:p>
        </p:txBody>
      </p:sp>
    </p:spTree>
    <p:extLst>
      <p:ext uri="{BB962C8B-B14F-4D97-AF65-F5344CB8AC3E}">
        <p14:creationId xmlns:p14="http://schemas.microsoft.com/office/powerpoint/2010/main" val="122560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Quotes by Technology:</a:t>
            </a:r>
          </a:p>
          <a:p>
            <a:pPr marL="171450" indent="-171450">
              <a:buFont typeface="Arial" panose="020B0604020202020204" pitchFamily="34" charset="0"/>
              <a:buChar char="•"/>
            </a:pPr>
            <a:r>
              <a:rPr lang="en-US" dirty="0"/>
              <a:t>"I was the principal negotiator for the Department of Defense, when I was secretary of the Navy, on the issue of Toshiba technology concerns with American submarines."</a:t>
            </a:r>
          </a:p>
          <a:p>
            <a:pPr marL="171450" indent="-171450">
              <a:buFont typeface="Arial" panose="020B0604020202020204" pitchFamily="34" charset="0"/>
              <a:buChar char="•"/>
            </a:pPr>
            <a:r>
              <a:rPr lang="en-US" dirty="0"/>
              <a:t>"Television has changed the American child from an irresistable force to an immovable object."</a:t>
            </a:r>
          </a:p>
          <a:p>
            <a:pPr marL="171450" indent="-171450">
              <a:buFont typeface="Arial" panose="020B0604020202020204" pitchFamily="34" charset="0"/>
              <a:buChar char="•"/>
            </a:pPr>
            <a:r>
              <a:rPr lang="en-US" dirty="0"/>
              <a:t>"Everyone has a right to a university degree in America, even if it's in Hamburger Technology."</a:t>
            </a:r>
          </a:p>
          <a:p>
            <a:pPr marL="171450" indent="-171450">
              <a:buFont typeface="Arial" panose="020B0604020202020204" pitchFamily="34" charset="0"/>
              <a:buChar char="•"/>
            </a:pPr>
            <a:r>
              <a:rPr lang="en-US" dirty="0"/>
              <a:t>"The music and movie business has been consistently wrong in its claims that new platforms and channels would be the end of its businesses. In each case, the new technology produced a new market far larger than the impact it had on the existing market."</a:t>
            </a:r>
          </a:p>
          <a:p>
            <a:pPr marL="171450" indent="-171450">
              <a:buFont typeface="Arial" panose="020B0604020202020204" pitchFamily="34" charset="0"/>
              <a:buChar char="•"/>
            </a:pPr>
            <a:r>
              <a:rPr lang="en-US" dirty="0"/>
              <a:t>"The federal government... knows how to put a missile in someone's room half way around the world with technology. Why don't we use some of that technology to save some lives here in America?"</a:t>
            </a:r>
          </a:p>
          <a:p>
            <a:pPr marL="171450" indent="-171450">
              <a:buFont typeface="Arial" panose="020B0604020202020204" pitchFamily="34" charset="0"/>
              <a:buChar char="•"/>
            </a:pPr>
            <a:r>
              <a:rPr lang="en-US" dirty="0"/>
              <a:t>"If your strategy calls for you to be in America, then you will go into America. If your strategy calls for you to be in M&amp;A, then you'll do an acquisition. You usually acquire a company to acquire technology, geographic advantage, etc. Similarly, geographic expansion is very much like M&amp;A. It's done to advance a strategy."</a:t>
            </a:r>
          </a:p>
          <a:p>
            <a:pPr marL="171450" indent="-171450">
              <a:buFont typeface="Arial" panose="020B0604020202020204" pitchFamily="34" charset="0"/>
              <a:buChar char="•"/>
            </a:pPr>
            <a:r>
              <a:rPr lang="en-US" dirty="0"/>
              <a:t>"Making duplicate copies and computer printouts of things no one wanted even one of in the first place is giving America a new sense of purpose."</a:t>
            </a:r>
          </a:p>
          <a:p>
            <a:pPr marL="171450" indent="-171450">
              <a:buFont typeface="Arial" panose="020B0604020202020204" pitchFamily="34" charset="0"/>
              <a:buChar char="•"/>
            </a:pPr>
            <a:r>
              <a:rPr lang="en-US" dirty="0"/>
              <a:t>"I think we should be very worried because, with technology, Boko Haram and other terrorists have become very mobile in all continents, not only in Africa but also in Europe, America, and Asia."</a:t>
            </a:r>
          </a:p>
          <a:p>
            <a:pPr marL="171450" indent="-171450">
              <a:buFont typeface="Arial" panose="020B0604020202020204" pitchFamily="34" charset="0"/>
              <a:buChar char="•"/>
            </a:pPr>
            <a:r>
              <a:rPr lang="en-US" dirty="0"/>
              <a:t>"Once archaeologists have shown possible 'new' ancient features, they can import the data into their iPads and take it to the field to do survey or excavation work. Technology doesn't mean we aren't digging in the dirt anymore - it's just that we know better where to dig."</a:t>
            </a:r>
          </a:p>
          <a:p>
            <a:pPr marL="171450" indent="-171450">
              <a:buFont typeface="Arial" panose="020B0604020202020204" pitchFamily="34" charset="0"/>
              <a:buChar char="•"/>
            </a:pPr>
            <a:r>
              <a:rPr lang="en-US" dirty="0"/>
              <a:t>"In the technology world, you have to execute fast or you're out of business."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53308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8183266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l95h4alXfAA"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 xmlns:a16="http://schemas.microsoft.com/office/drawing/2014/main"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 xmlns:a16="http://schemas.microsoft.com/office/drawing/2014/main" id="{8D16594C-D81C-42A9-82C2-8AF3B1957D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788" y="0"/>
            <a:ext cx="105108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 xmlns:a16="http://schemas.microsoft.com/office/drawing/2014/main" id="{D3AD2EF8-512F-450D-9EC5-152023ECFCC0}"/>
              </a:ext>
            </a:extLst>
          </p:cNvPr>
          <p:cNvSpPr>
            <a:spLocks noGrp="1"/>
          </p:cNvSpPr>
          <p:nvPr>
            <p:ph type="title"/>
          </p:nvPr>
        </p:nvSpPr>
        <p:spPr>
          <a:xfrm>
            <a:off x="1291090" y="0"/>
            <a:ext cx="9046633" cy="511728"/>
          </a:xfrm>
        </p:spPr>
        <p:txBody>
          <a:bodyPr/>
          <a:lstStyle/>
          <a:p>
            <a:pPr algn="ctr"/>
            <a:r>
              <a:rPr lang="en-US" dirty="0"/>
              <a:t>AI within you</a:t>
            </a:r>
          </a:p>
        </p:txBody>
      </p:sp>
    </p:spTree>
    <p:extLst>
      <p:ext uri="{BB962C8B-B14F-4D97-AF65-F5344CB8AC3E}">
        <p14:creationId xmlns:p14="http://schemas.microsoft.com/office/powerpoint/2010/main" val="19847976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32A5D-C932-4E09-AC8A-38008B6AAC42}"/>
              </a:ext>
            </a:extLst>
          </p:cNvPr>
          <p:cNvSpPr>
            <a:spLocks noGrp="1"/>
          </p:cNvSpPr>
          <p:nvPr>
            <p:ph type="title"/>
          </p:nvPr>
        </p:nvSpPr>
        <p:spPr>
          <a:xfrm>
            <a:off x="318559" y="151002"/>
            <a:ext cx="10445108" cy="738231"/>
          </a:xfrm>
        </p:spPr>
        <p:txBody>
          <a:bodyPr/>
          <a:lstStyle/>
          <a:p>
            <a:r>
              <a:rPr lang="en-US" dirty="0"/>
              <a:t>Brain is most advance AI which exist in this world till date:</a:t>
            </a:r>
          </a:p>
        </p:txBody>
      </p:sp>
      <p:pic>
        <p:nvPicPr>
          <p:cNvPr id="6146" name="Picture 2" descr="Image result for child brain">
            <a:extLst>
              <a:ext uri="{FF2B5EF4-FFF2-40B4-BE49-F238E27FC236}">
                <a16:creationId xmlns="" xmlns:a16="http://schemas.microsoft.com/office/drawing/2014/main" id="{859D42A7-47E2-446D-9336-5052510E0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086" y="889233"/>
            <a:ext cx="3100732" cy="393172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Related image">
            <a:extLst>
              <a:ext uri="{FF2B5EF4-FFF2-40B4-BE49-F238E27FC236}">
                <a16:creationId xmlns="" xmlns:a16="http://schemas.microsoft.com/office/drawing/2014/main" id="{2284F082-3F5F-4091-A3AA-DF426D262265}"/>
              </a:ext>
            </a:extLst>
          </p:cNvPr>
          <p:cNvSpPr>
            <a:spLocks noChangeAspect="1" noChangeArrowheads="1"/>
          </p:cNvSpPr>
          <p:nvPr/>
        </p:nvSpPr>
        <p:spPr bwMode="auto">
          <a:xfrm>
            <a:off x="5943600" y="3276600"/>
            <a:ext cx="2453780" cy="2453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C8C02D47-4D80-4299-871B-B4D516FF845C}"/>
              </a:ext>
            </a:extLst>
          </p:cNvPr>
          <p:cNvPicPr>
            <a:picLocks noChangeAspect="1"/>
          </p:cNvPicPr>
          <p:nvPr/>
        </p:nvPicPr>
        <p:blipFill>
          <a:blip r:embed="rId3"/>
          <a:stretch>
            <a:fillRect/>
          </a:stretch>
        </p:blipFill>
        <p:spPr>
          <a:xfrm>
            <a:off x="7600629" y="1300294"/>
            <a:ext cx="4462943" cy="2915393"/>
          </a:xfrm>
          <a:prstGeom prst="rect">
            <a:avLst/>
          </a:prstGeom>
        </p:spPr>
      </p:pic>
      <p:pic>
        <p:nvPicPr>
          <p:cNvPr id="6156" name="Picture 12" descr="Image result for child brain">
            <a:extLst>
              <a:ext uri="{FF2B5EF4-FFF2-40B4-BE49-F238E27FC236}">
                <a16:creationId xmlns="" xmlns:a16="http://schemas.microsoft.com/office/drawing/2014/main" id="{4F29DF12-C409-4AC7-8506-646D9875E9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 y="1300294"/>
            <a:ext cx="4479995" cy="320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7386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endParaRPr lang="en-US" sz="4700" dirty="0">
              <a:solidFill>
                <a:srgbClr val="FFFFFF"/>
              </a:solidFill>
            </a:endParaRPr>
          </a:p>
        </p:txBody>
      </p:sp>
      <p:sp>
        <p:nvSpPr>
          <p:cNvPr id="3" name="Text 1"/>
          <p:cNvSpPr>
            <a:spLocks noGrp="1"/>
          </p:cNvSpPr>
          <p:nvPr>
            <p:ph type="subTitle"/>
          </p:nvPr>
        </p:nvSpPr>
        <p:spPr>
          <a:xfrm>
            <a:off x="3045368" y="4074718"/>
            <a:ext cx="6105194" cy="682079"/>
          </a:xfrm>
        </p:spPr>
        <p:txBody>
          <a:bodyPr>
            <a:normAutofit/>
          </a:bodyPr>
          <a:lstStyle/>
          <a:p>
            <a:pPr>
              <a:spcAft>
                <a:spcPts val="600"/>
              </a:spcAft>
            </a:pPr>
            <a:endParaRPr lang="en-US" sz="4200" dirty="0">
              <a:solidFill>
                <a:srgbClr val="FFFFFF"/>
              </a:solidFill>
            </a:endParaRPr>
          </a:p>
        </p:txBody>
      </p:sp>
    </p:spTree>
    <p:extLst>
      <p:ext uri="{BB962C8B-B14F-4D97-AF65-F5344CB8AC3E}">
        <p14:creationId xmlns:p14="http://schemas.microsoft.com/office/powerpoint/2010/main" val="99733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AI</a:t>
            </a:r>
          </a:p>
        </p:txBody>
      </p:sp>
    </p:spTree>
    <p:extLst>
      <p:ext uri="{BB962C8B-B14F-4D97-AF65-F5344CB8AC3E}">
        <p14:creationId xmlns:p14="http://schemas.microsoft.com/office/powerpoint/2010/main" val="180854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p:cNvSpPr>
          <p:nvPr>
            <p:ph type="title"/>
          </p:nvPr>
        </p:nvSpPr>
        <p:spPr>
          <a:prstGeom prst="rect">
            <a:avLst/>
          </a:prstGeom>
        </p:spPr>
        <p:txBody>
          <a:bodyPr>
            <a:normAutofit/>
          </a:bodyPr>
          <a:lstStyle/>
          <a:p>
            <a:r>
              <a:rPr sz="3200" b="1" dirty="0">
                <a:solidFill>
                  <a:srgbClr val="FF9900"/>
                </a:solidFill>
                <a:latin typeface="+mn-lt"/>
                <a:ea typeface="+mn-ea"/>
                <a:cs typeface="+mn-cs"/>
                <a:sym typeface="Arial"/>
              </a:rPr>
              <a:t>What</a:t>
            </a:r>
            <a:r>
              <a:rPr sz="3200" b="1" dirty="0">
                <a:solidFill>
                  <a:srgbClr val="FFC000"/>
                </a:solidFill>
                <a:latin typeface="+mn-lt"/>
              </a:rPr>
              <a:t> </a:t>
            </a:r>
            <a:r>
              <a:rPr sz="3200" b="1" dirty="0">
                <a:solidFill>
                  <a:srgbClr val="FF9900"/>
                </a:solidFill>
                <a:latin typeface="+mn-lt"/>
                <a:ea typeface="+mn-ea"/>
                <a:cs typeface="+mn-cs"/>
              </a:rPr>
              <a:t>is Intelligence?</a:t>
            </a:r>
          </a:p>
        </p:txBody>
      </p:sp>
      <p:pic>
        <p:nvPicPr>
          <p:cNvPr id="16386" name="Picture 2" descr="cartoon, Calvin and Hob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1" y="2030135"/>
            <a:ext cx="4035919" cy="3362741"/>
          </a:xfrm>
          <a:prstGeom prst="rect">
            <a:avLst/>
          </a:prstGeom>
          <a:noFill/>
          <a:extLst>
            <a:ext uri="{909E8E84-426E-40DD-AFC4-6F175D3DCCD1}">
              <a14:hiddenFill xmlns:a14="http://schemas.microsoft.com/office/drawing/2010/main">
                <a:solidFill>
                  <a:srgbClr val="FFFFFF"/>
                </a:solidFill>
              </a14:hiddenFill>
            </a:ext>
          </a:extLst>
        </p:spPr>
      </p:pic>
      <p:sp>
        <p:nvSpPr>
          <p:cNvPr id="4" name="Shape 561">
            <a:extLst>
              <a:ext uri="{FF2B5EF4-FFF2-40B4-BE49-F238E27FC236}">
                <a16:creationId xmlns="" xmlns:a16="http://schemas.microsoft.com/office/drawing/2014/main" id="{B24F6621-913B-48DC-B0C5-BAA4628E4F78}"/>
              </a:ext>
            </a:extLst>
          </p:cNvPr>
          <p:cNvSpPr txBox="1">
            <a:spLocks/>
          </p:cNvSpPr>
          <p:nvPr/>
        </p:nvSpPr>
        <p:spPr>
          <a:xfrm>
            <a:off x="4785665" y="800872"/>
            <a:ext cx="7209450" cy="5256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dirty="0"/>
              <a:t>Intelligence:</a:t>
            </a:r>
          </a:p>
          <a:p>
            <a:pPr lvl="2"/>
            <a:r>
              <a:rPr lang="en-US" altLang="en-US" sz="2800" dirty="0"/>
              <a:t>“the capacity to learn and solve problems” (Webster's dictionary)</a:t>
            </a:r>
          </a:p>
          <a:p>
            <a:pPr lvl="2"/>
            <a:r>
              <a:rPr lang="en-US" altLang="en-US" sz="2800" dirty="0"/>
              <a:t>in particular,</a:t>
            </a:r>
          </a:p>
          <a:p>
            <a:pPr lvl="3"/>
            <a:r>
              <a:rPr lang="en-US" altLang="en-US" sz="2400" dirty="0"/>
              <a:t> </a:t>
            </a:r>
            <a:r>
              <a:rPr lang="en-US" altLang="en-US" sz="2400" i="1" dirty="0"/>
              <a:t>the ability to solve novel problems</a:t>
            </a:r>
            <a:endParaRPr lang="en-US" altLang="en-US" sz="2400" dirty="0"/>
          </a:p>
          <a:p>
            <a:pPr lvl="3"/>
            <a:r>
              <a:rPr lang="en-US" altLang="en-US" sz="2400" i="1" dirty="0"/>
              <a:t>the ability to act rationally</a:t>
            </a:r>
            <a:endParaRPr lang="en-US" altLang="en-US" sz="2400" dirty="0"/>
          </a:p>
          <a:p>
            <a:pPr lvl="3"/>
            <a:r>
              <a:rPr lang="en-US" altLang="en-US" sz="2400" i="1" dirty="0"/>
              <a:t>the ability to act like humans</a:t>
            </a:r>
          </a:p>
          <a:p>
            <a:pPr lvl="1"/>
            <a:endParaRPr lang="en-US" altLang="en-US" sz="3200" dirty="0"/>
          </a:p>
          <a:p>
            <a:pPr lvl="1"/>
            <a:r>
              <a:rPr lang="en-US" altLang="en-US" sz="3200" dirty="0"/>
              <a:t>Varying kinds and degrees of intelligence occur in people, animals and now machines. </a:t>
            </a:r>
          </a:p>
          <a:p>
            <a:pPr lvl="1"/>
            <a:endParaRPr lang="en-US" sz="3000" dirty="0"/>
          </a:p>
        </p:txBody>
      </p:sp>
    </p:spTree>
    <p:extLst>
      <p:ext uri="{BB962C8B-B14F-4D97-AF65-F5344CB8AC3E}">
        <p14:creationId xmlns:p14="http://schemas.microsoft.com/office/powerpoint/2010/main" val="260663290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p:cNvSpPr>
          <p:nvPr>
            <p:ph type="title"/>
          </p:nvPr>
        </p:nvSpPr>
        <p:spPr>
          <a:xfrm>
            <a:off x="401857" y="117446"/>
            <a:ext cx="9046633" cy="988430"/>
          </a:xfrm>
          <a:prstGeom prst="rect">
            <a:avLst/>
          </a:prstGeom>
        </p:spPr>
        <p:txBody>
          <a:bodyPr>
            <a:normAutofit/>
          </a:bodyPr>
          <a:lstStyle/>
          <a:p>
            <a:r>
              <a:rPr sz="3200" b="1" dirty="0">
                <a:solidFill>
                  <a:srgbClr val="FF9900"/>
                </a:solidFill>
                <a:latin typeface="+mn-lt"/>
                <a:ea typeface="+mn-ea"/>
                <a:cs typeface="+mn-cs"/>
                <a:sym typeface="Arial"/>
              </a:rPr>
              <a:t>What</a:t>
            </a:r>
            <a:r>
              <a:rPr sz="3200" b="1" dirty="0">
                <a:solidFill>
                  <a:srgbClr val="FFC000"/>
                </a:solidFill>
                <a:latin typeface="+mn-lt"/>
              </a:rPr>
              <a:t> </a:t>
            </a:r>
            <a:r>
              <a:rPr sz="3200" b="1" dirty="0">
                <a:solidFill>
                  <a:srgbClr val="FF9900"/>
                </a:solidFill>
                <a:latin typeface="+mn-lt"/>
                <a:ea typeface="+mn-ea"/>
                <a:cs typeface="+mn-cs"/>
              </a:rPr>
              <a:t>is Artificial Intelligence?</a:t>
            </a:r>
          </a:p>
        </p:txBody>
      </p:sp>
      <p:sp>
        <p:nvSpPr>
          <p:cNvPr id="561" name="Shape 561"/>
          <p:cNvSpPr>
            <a:spLocks noGrp="1"/>
          </p:cNvSpPr>
          <p:nvPr>
            <p:ph type="body" idx="4294967295"/>
          </p:nvPr>
        </p:nvSpPr>
        <p:spPr>
          <a:xfrm>
            <a:off x="75500" y="1468918"/>
            <a:ext cx="11172825" cy="4789488"/>
          </a:xfrm>
          <a:prstGeom prst="rect">
            <a:avLst/>
          </a:prstGeom>
        </p:spPr>
        <p:txBody>
          <a:bodyPr>
            <a:normAutofit/>
          </a:bodyPr>
          <a:lstStyle/>
          <a:p>
            <a:pPr lvl="1">
              <a:spcBef>
                <a:spcPts val="600"/>
              </a:spcBef>
              <a:buSzPct val="75000"/>
            </a:pPr>
            <a:r>
              <a:rPr sz="3200" dirty="0"/>
              <a:t>Artificial Intelligence (AI) is the attempt for computers to perform intelligent actions. </a:t>
            </a:r>
          </a:p>
          <a:p>
            <a:pPr lvl="1">
              <a:spcBef>
                <a:spcPts val="600"/>
              </a:spcBef>
              <a:buSzPct val="75000"/>
            </a:pPr>
            <a:endParaRPr sz="3200" dirty="0"/>
          </a:p>
          <a:p>
            <a:pPr lvl="1">
              <a:spcBef>
                <a:spcPts val="600"/>
              </a:spcBef>
              <a:buSzPct val="75000"/>
            </a:pPr>
            <a:r>
              <a:rPr sz="3200" dirty="0"/>
              <a:t>According to John  McCarthy, AI is the science and the engineering of making intelligent machines, especially intelligent computer programs.</a:t>
            </a:r>
            <a:endParaRPr lang="en-US" sz="3200" dirty="0"/>
          </a:p>
          <a:p>
            <a:pPr lvl="1">
              <a:spcBef>
                <a:spcPts val="600"/>
              </a:spcBef>
              <a:buSzPct val="75000"/>
            </a:pPr>
            <a:endParaRPr lang="en-US" sz="3200" dirty="0"/>
          </a:p>
          <a:p>
            <a:pPr lvl="1">
              <a:spcBef>
                <a:spcPts val="600"/>
              </a:spcBef>
              <a:buSzPct val="75000"/>
            </a:pPr>
            <a:r>
              <a:rPr lang="en-US" b="1" dirty="0"/>
              <a:t>Artificial intelligence</a:t>
            </a:r>
            <a:r>
              <a:rPr lang="en-US" dirty="0"/>
              <a:t> (AI) is the simulation of human </a:t>
            </a:r>
            <a:r>
              <a:rPr lang="en-US" b="1" dirty="0"/>
              <a:t>intelligence</a:t>
            </a:r>
            <a:r>
              <a:rPr lang="en-US" dirty="0"/>
              <a:t> processes by machines, especially computer systems. These processes include learning (the acquisition of information and rules for using the information), reasoning (using rules to reach approximate or definite conclusions) and self-correction.</a:t>
            </a:r>
            <a:endParaRPr sz="3200" dirty="0"/>
          </a:p>
        </p:txBody>
      </p:sp>
    </p:spTree>
    <p:extLst>
      <p:ext uri="{BB962C8B-B14F-4D97-AF65-F5344CB8AC3E}">
        <p14:creationId xmlns:p14="http://schemas.microsoft.com/office/powerpoint/2010/main" val="357478430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a:t>
            </a:r>
          </a:p>
        </p:txBody>
      </p:sp>
      <p:pic>
        <p:nvPicPr>
          <p:cNvPr id="1026" name="Picture 2" descr="Image result for what is AI">
            <a:extLst>
              <a:ext uri="{FF2B5EF4-FFF2-40B4-BE49-F238E27FC236}">
                <a16:creationId xmlns="" xmlns:a16="http://schemas.microsoft.com/office/drawing/2014/main" id="{53FD6201-B6C2-4C22-BCDD-E02613FB5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993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405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3EFCAAF-BCE6-4B77-A964-D24D6C33FEF2}"/>
              </a:ext>
            </a:extLst>
          </p:cNvPr>
          <p:cNvSpPr>
            <a:spLocks noGrp="1"/>
          </p:cNvSpPr>
          <p:nvPr>
            <p:ph type="subTitle" idx="1"/>
          </p:nvPr>
        </p:nvSpPr>
        <p:spPr>
          <a:xfrm>
            <a:off x="503068" y="255155"/>
            <a:ext cx="11002392" cy="6163399"/>
          </a:xfrm>
        </p:spPr>
        <p:txBody>
          <a:bodyPr>
            <a:normAutofit/>
          </a:bodyPr>
          <a:lstStyle/>
          <a:p>
            <a:pPr algn="l"/>
            <a:r>
              <a:rPr lang="en-US" dirty="0">
                <a:solidFill>
                  <a:schemeClr val="accent6">
                    <a:lumMod val="50000"/>
                  </a:schemeClr>
                </a:solidFill>
              </a:rPr>
              <a:t>AI  is a system which will typically demonstrate at least some of the following behaviors associated with human intelligence: </a:t>
            </a:r>
          </a:p>
          <a:p>
            <a:pPr algn="l"/>
            <a:r>
              <a:rPr lang="en-US" dirty="0">
                <a:solidFill>
                  <a:schemeClr val="accent6">
                    <a:lumMod val="50000"/>
                  </a:schemeClr>
                </a:solidFill>
              </a:rPr>
              <a:t>planning, learning, reasoning, problem solving, knowledge representation, perception, motion, and manipulation and, to a lesser extent, social intelligence and creativity.</a:t>
            </a:r>
          </a:p>
          <a:p>
            <a:pPr algn="l"/>
            <a:endParaRPr lang="en-US" dirty="0">
              <a:solidFill>
                <a:schemeClr val="accent6">
                  <a:lumMod val="50000"/>
                </a:schemeClr>
              </a:solidFill>
            </a:endParaRPr>
          </a:p>
          <a:p>
            <a:pPr algn="l"/>
            <a:endParaRPr lang="en-US" dirty="0">
              <a:solidFill>
                <a:schemeClr val="accent6">
                  <a:lumMod val="50000"/>
                </a:schemeClr>
              </a:solidFill>
            </a:endParaRPr>
          </a:p>
          <a:p>
            <a:pPr algn="l"/>
            <a:endParaRPr lang="en-US" dirty="0">
              <a:solidFill>
                <a:schemeClr val="accent6">
                  <a:lumMod val="50000"/>
                </a:schemeClr>
              </a:solidFill>
            </a:endParaRPr>
          </a:p>
          <a:p>
            <a:pPr algn="l"/>
            <a:r>
              <a:rPr lang="en-US" dirty="0">
                <a:solidFill>
                  <a:schemeClr val="accent6">
                    <a:lumMod val="50000"/>
                  </a:schemeClr>
                </a:solidFill>
              </a:rPr>
              <a:t>AI can be simply divided into two streams: </a:t>
            </a:r>
            <a:r>
              <a:rPr lang="en-US" dirty="0" err="1">
                <a:solidFill>
                  <a:schemeClr val="accent6">
                    <a:lumMod val="50000"/>
                  </a:schemeClr>
                </a:solidFill>
              </a:rPr>
              <a:t>Generalised</a:t>
            </a:r>
            <a:r>
              <a:rPr lang="en-US" dirty="0">
                <a:solidFill>
                  <a:schemeClr val="accent6">
                    <a:lumMod val="50000"/>
                  </a:schemeClr>
                </a:solidFill>
              </a:rPr>
              <a:t> AI, which we call as Machine Learning (ML) and Applied AI, which focuses on replicating human behavior, such as making robots. “Artificial intelligence (or AI) is a system of computing that aims to mimic the power of the human brain. We have more than 100 trillion neurons, or electrically conducting cells in our brain, that give us the incredible computing power for which we are known. Computers can do things like multiply 134,341 by 989,999 really well, but they can’t do things like recognize human faces or learn or change their understanding of the world. At least not yet, and that’s the goal of AI: to devise a computer system that can learn, process images and otherwise be human-like</a:t>
            </a:r>
          </a:p>
        </p:txBody>
      </p:sp>
    </p:spTree>
    <p:extLst>
      <p:ext uri="{BB962C8B-B14F-4D97-AF65-F5344CB8AC3E}">
        <p14:creationId xmlns:p14="http://schemas.microsoft.com/office/powerpoint/2010/main" val="75237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21365" y="365125"/>
            <a:ext cx="10515600" cy="1325563"/>
          </a:xfrm>
        </p:spPr>
        <p:txBody>
          <a:bodyPr/>
          <a:lstStyle/>
          <a:p>
            <a:r>
              <a:rPr lang="en-US" dirty="0"/>
              <a:t>AI Introduction Video</a:t>
            </a:r>
          </a:p>
        </p:txBody>
      </p:sp>
      <p:sp>
        <p:nvSpPr>
          <p:cNvPr id="4" name="Rectangle 3"/>
          <p:cNvSpPr/>
          <p:nvPr/>
        </p:nvSpPr>
        <p:spPr>
          <a:xfrm>
            <a:off x="1093304" y="2743200"/>
            <a:ext cx="7752522" cy="523220"/>
          </a:xfrm>
          <a:prstGeom prst="rect">
            <a:avLst/>
          </a:prstGeom>
        </p:spPr>
        <p:txBody>
          <a:bodyPr wrap="square">
            <a:spAutoFit/>
          </a:bodyPr>
          <a:lstStyle/>
          <a:p>
            <a:r>
              <a:rPr lang="en-US" sz="2800" b="1" dirty="0">
                <a:hlinkClick r:id="rId2"/>
              </a:rPr>
              <a:t>https://www.youtube.com/watch?v=l95h4alXfAA</a:t>
            </a:r>
            <a:endParaRPr lang="en-US" sz="2800" b="1" dirty="0"/>
          </a:p>
        </p:txBody>
      </p:sp>
    </p:spTree>
    <p:extLst>
      <p:ext uri="{BB962C8B-B14F-4D97-AF65-F5344CB8AC3E}">
        <p14:creationId xmlns:p14="http://schemas.microsoft.com/office/powerpoint/2010/main" val="25060894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astuta.com/wp-content/uploads/2015/04/ain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52" y="1427974"/>
            <a:ext cx="11363071" cy="501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69575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 and  not AI</a:t>
            </a:r>
          </a:p>
        </p:txBody>
      </p:sp>
      <p:graphicFrame>
        <p:nvGraphicFramePr>
          <p:cNvPr id="4" name="Table 3"/>
          <p:cNvGraphicFramePr>
            <a:graphicFrameLocks noGrp="1"/>
          </p:cNvGraphicFramePr>
          <p:nvPr/>
        </p:nvGraphicFramePr>
        <p:xfrm>
          <a:off x="368300" y="1828799"/>
          <a:ext cx="11098276" cy="3567382"/>
        </p:xfrm>
        <a:graphic>
          <a:graphicData uri="http://schemas.openxmlformats.org/drawingml/2006/table">
            <a:tbl>
              <a:tblPr firstRow="1" bandRow="1">
                <a:tableStyleId>{5C22544A-7EE6-4342-B048-85BDC9FD1C3A}</a:tableStyleId>
              </a:tblPr>
              <a:tblGrid>
                <a:gridCol w="5549138">
                  <a:extLst>
                    <a:ext uri="{9D8B030D-6E8A-4147-A177-3AD203B41FA5}">
                      <a16:colId xmlns="" xmlns:a16="http://schemas.microsoft.com/office/drawing/2014/main" val="20000"/>
                    </a:ext>
                  </a:extLst>
                </a:gridCol>
                <a:gridCol w="5549138">
                  <a:extLst>
                    <a:ext uri="{9D8B030D-6E8A-4147-A177-3AD203B41FA5}">
                      <a16:colId xmlns="" xmlns:a16="http://schemas.microsoft.com/office/drawing/2014/main" val="20001"/>
                    </a:ext>
                  </a:extLst>
                </a:gridCol>
              </a:tblGrid>
              <a:tr h="623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Conventional</a:t>
                      </a:r>
                      <a:r>
                        <a:rPr lang="en-US" baseline="0" dirty="0"/>
                        <a:t> Computing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Artificial  Intelligence</a:t>
                      </a:r>
                    </a:p>
                  </a:txBody>
                  <a:tcPr/>
                </a:tc>
                <a:extLst>
                  <a:ext uri="{0D108BD9-81ED-4DB2-BD59-A6C34878D82A}">
                    <a16:rowId xmlns="" xmlns:a16="http://schemas.microsoft.com/office/drawing/2014/main" val="10000"/>
                  </a:ext>
                </a:extLst>
              </a:tr>
              <a:tr h="1075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Programmer tells the system exactly how to solve the 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Programmer specifies</a:t>
                      </a:r>
                      <a:r>
                        <a:rPr lang="en-US" baseline="0" dirty="0"/>
                        <a:t> the problem to the system and not the exact steps to solve the problem</a:t>
                      </a:r>
                      <a:endParaRPr lang="en-US" dirty="0"/>
                    </a:p>
                  </a:txBody>
                  <a:tcPr/>
                </a:tc>
                <a:extLst>
                  <a:ext uri="{0D108BD9-81ED-4DB2-BD59-A6C34878D82A}">
                    <a16:rowId xmlns="" xmlns:a16="http://schemas.microsoft.com/office/drawing/2014/main" val="10001"/>
                  </a:ext>
                </a:extLst>
              </a:tr>
              <a:tr h="623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a:t>
                      </a:r>
                      <a:r>
                        <a:rPr lang="en-US" baseline="0" dirty="0"/>
                        <a:t> solve only a specific problem in a given domain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solve a range of problems in a given domain</a:t>
                      </a:r>
                    </a:p>
                  </a:txBody>
                  <a:tcPr/>
                </a:tc>
                <a:extLst>
                  <a:ext uri="{0D108BD9-81ED-4DB2-BD59-A6C34878D82A}">
                    <a16:rowId xmlns="" xmlns:a16="http://schemas.microsoft.com/office/drawing/2014/main" val="10002"/>
                  </a:ext>
                </a:extLst>
              </a:tr>
              <a:tr h="623012">
                <a:tc>
                  <a:txBody>
                    <a:bodyPr/>
                    <a:lstStyle/>
                    <a:p>
                      <a:r>
                        <a:rPr lang="en-US" dirty="0"/>
                        <a:t>Need all the input data</a:t>
                      </a:r>
                    </a:p>
                  </a:txBody>
                  <a:tcPr/>
                </a:tc>
                <a:tc>
                  <a:txBody>
                    <a:bodyPr/>
                    <a:lstStyle/>
                    <a:p>
                      <a:r>
                        <a:rPr lang="en-US" baseline="0" dirty="0"/>
                        <a:t>Complete input data not needed</a:t>
                      </a:r>
                      <a:endParaRPr lang="en-US" dirty="0"/>
                    </a:p>
                  </a:txBody>
                  <a:tcPr/>
                </a:tc>
                <a:extLst>
                  <a:ext uri="{0D108BD9-81ED-4DB2-BD59-A6C34878D82A}">
                    <a16:rowId xmlns="" xmlns:a16="http://schemas.microsoft.com/office/drawing/2014/main" val="10003"/>
                  </a:ext>
                </a:extLst>
              </a:tr>
              <a:tr h="623012">
                <a:tc>
                  <a:txBody>
                    <a:bodyPr/>
                    <a:lstStyle/>
                    <a:p>
                      <a:r>
                        <a:rPr lang="en-US" dirty="0"/>
                        <a:t>Solution is deterministic</a:t>
                      </a:r>
                    </a:p>
                  </a:txBody>
                  <a:tcPr/>
                </a:tc>
                <a:tc>
                  <a:txBody>
                    <a:bodyPr/>
                    <a:lstStyle/>
                    <a:p>
                      <a:r>
                        <a:rPr lang="en-US" dirty="0"/>
                        <a:t>Solution can be probabilistic</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27053048"/>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298</TotalTime>
  <Words>808</Words>
  <Application>Microsoft Office PowerPoint</Application>
  <PresentationFormat>Widescreen</PresentationFormat>
  <Paragraphs>58</Paragraphs>
  <Slides>13</Slides>
  <Notes>4</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AI</vt:lpstr>
      <vt:lpstr>What is Intelligence?</vt:lpstr>
      <vt:lpstr>What is Artificial Intelligence?</vt:lpstr>
      <vt:lpstr>What is AI?</vt:lpstr>
      <vt:lpstr>PowerPoint Presentation</vt:lpstr>
      <vt:lpstr>AI Introduction Video</vt:lpstr>
      <vt:lpstr>PowerPoint Presentation</vt:lpstr>
      <vt:lpstr>What is AI and  not AI</vt:lpstr>
      <vt:lpstr>AI within you</vt:lpstr>
      <vt:lpstr>Brain is most advance AI which exist in this world till date:</vt:lpstr>
      <vt:lpstr>PowerPoint Presentation</vt:lpstr>
      <vt:lpstr>Works cited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126</cp:revision>
  <dcterms:created xsi:type="dcterms:W3CDTF">2019-12-12T06:34:25Z</dcterms:created>
  <dcterms:modified xsi:type="dcterms:W3CDTF">2020-01-13T17:04:25Z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