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58" r:id="rId4"/>
    <p:sldId id="645" r:id="rId5"/>
    <p:sldId id="646" r:id="rId6"/>
    <p:sldId id="647" r:id="rId7"/>
    <p:sldId id="648" r:id="rId8"/>
    <p:sldId id="649"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90" d="100"/>
          <a:sy n="90" d="100"/>
        </p:scale>
        <p:origin x="84"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27449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2744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Quotes by Technology:</a:t>
            </a:r>
          </a:p>
          <a:p>
            <a:pPr marL="171450" indent="-171450">
              <a:buFont typeface="Arial" panose="020B0604020202020204" pitchFamily="34" charset="0"/>
              <a:buChar char="•"/>
            </a:pPr>
            <a:r>
              <a:rPr lang="en-US" dirty="0"/>
              <a:t>"I was the principal negotiator for the Department of Defense, when I was secretary of the Navy, on the issue of Toshiba technology concerns with American submarines."</a:t>
            </a:r>
          </a:p>
          <a:p>
            <a:pPr marL="171450" indent="-171450">
              <a:buFont typeface="Arial" panose="020B0604020202020204" pitchFamily="34" charset="0"/>
              <a:buChar char="•"/>
            </a:pPr>
            <a:r>
              <a:rPr lang="en-US" dirty="0"/>
              <a:t>"Television has changed the American child from an irresistable force to an immovable object."</a:t>
            </a:r>
          </a:p>
          <a:p>
            <a:pPr marL="171450" indent="-171450">
              <a:buFont typeface="Arial" panose="020B0604020202020204" pitchFamily="34" charset="0"/>
              <a:buChar char="•"/>
            </a:pPr>
            <a:r>
              <a:rPr lang="en-US" dirty="0"/>
              <a:t>"Everyone has a right to a university degree in America, even if it's in Hamburger Technology."</a:t>
            </a:r>
          </a:p>
          <a:p>
            <a:pPr marL="171450" indent="-171450">
              <a:buFont typeface="Arial" panose="020B0604020202020204" pitchFamily="34" charset="0"/>
              <a:buChar char="•"/>
            </a:pPr>
            <a:r>
              <a:rPr lang="en-US" dirty="0"/>
              <a:t>"The music and movie business has been consistently wrong in its claims that new platforms and channels would be the end of its businesses. In each case, the new technology produced a new market far larger than the impact it had on the existing market."</a:t>
            </a:r>
          </a:p>
          <a:p>
            <a:pPr marL="171450" indent="-171450">
              <a:buFont typeface="Arial" panose="020B0604020202020204" pitchFamily="34" charset="0"/>
              <a:buChar char="•"/>
            </a:pPr>
            <a:r>
              <a:rPr lang="en-US" dirty="0"/>
              <a:t>"The federal government... knows how to put a missile in someone's room half way around the world with technology. Why don't we use some of that technology to save some lives here in America?"</a:t>
            </a:r>
          </a:p>
          <a:p>
            <a:pPr marL="171450" indent="-171450">
              <a:buFont typeface="Arial" panose="020B0604020202020204" pitchFamily="34" charset="0"/>
              <a:buChar char="•"/>
            </a:pPr>
            <a:r>
              <a:rPr lang="en-US" dirty="0"/>
              <a:t>"If your strategy calls for you to be in America, then you will go into America. If your strategy calls for you to be in M&amp;A, then you'll do an acquisition. You usually acquire a company to acquire technology, geographic advantage, etc. Similarly, geographic expansion is very much like M&amp;A. It's done to advance a strategy."</a:t>
            </a:r>
          </a:p>
          <a:p>
            <a:pPr marL="171450" indent="-171450">
              <a:buFont typeface="Arial" panose="020B0604020202020204" pitchFamily="34" charset="0"/>
              <a:buChar char="•"/>
            </a:pPr>
            <a:r>
              <a:rPr lang="en-US" dirty="0"/>
              <a:t>"Making duplicate copies and computer printouts of things no one wanted even one of in the first place is giving America a new sense of purpose."</a:t>
            </a:r>
          </a:p>
          <a:p>
            <a:pPr marL="171450" indent="-171450">
              <a:buFont typeface="Arial" panose="020B0604020202020204" pitchFamily="34" charset="0"/>
              <a:buChar char="•"/>
            </a:pPr>
            <a:r>
              <a:rPr lang="en-US" dirty="0"/>
              <a:t>"I think we should be very worried because, with technology, Boko Haram and other terrorists have become very mobile in all continents, not only in Africa but also in Europe, America, and Asia."</a:t>
            </a:r>
          </a:p>
          <a:p>
            <a:pPr marL="171450" indent="-171450">
              <a:buFont typeface="Arial" panose="020B0604020202020204" pitchFamily="34" charset="0"/>
              <a:buChar char="•"/>
            </a:pPr>
            <a:r>
              <a:rPr lang="en-US" dirty="0"/>
              <a:t>"Once archaeologists have shown possible 'new' ancient features, they can import the data into their iPads and take it to the field to do survey or excavation work. Technology doesn't mean we aren't digging in the dirt anymore - it's just that we know better where to dig."</a:t>
            </a:r>
          </a:p>
          <a:p>
            <a:pPr marL="171450" indent="-171450">
              <a:buFont typeface="Arial" panose="020B0604020202020204" pitchFamily="34" charset="0"/>
              <a:buChar char="•"/>
            </a:pPr>
            <a:r>
              <a:rPr lang="en-US" dirty="0"/>
              <a:t>"In the technology world, you have to execute fast or you're out of business."</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53308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0F87932-8FF0-4DF1-A776-9A3CE37618A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a16="http://schemas.microsoft.com/office/drawing/2014/main" xmlns=""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436EC56-7DCF-400D-A871-C26291EB10AD}"/>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a16="http://schemas.microsoft.com/office/drawing/2014/main" xmlns=""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14DD33D-563C-4B8C-B8C1-625FF5C5B85D}"/>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a16="http://schemas.microsoft.com/office/drawing/2014/main" xmlns=""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5CD83D3-86C4-482F-A2DC-B4C55DBF3F7A}"/>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a16="http://schemas.microsoft.com/office/drawing/2014/main" xmlns=""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196233C-6806-4593-91C0-CF4ECD84A601}"/>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a16="http://schemas.microsoft.com/office/drawing/2014/main" xmlns=""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50FA9B4-D282-452F-B78A-FF5873ACF45A}"/>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a16="http://schemas.microsoft.com/office/drawing/2014/main" xmlns=""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837DDCB-69F8-49FA-A111-C8AB271389E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8" name="Footer Placeholder 7">
            <a:extLst>
              <a:ext uri="{FF2B5EF4-FFF2-40B4-BE49-F238E27FC236}">
                <a16:creationId xmlns:a16="http://schemas.microsoft.com/office/drawing/2014/main" xmlns=""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0909660-3861-4545-BF68-9ED039B5D0F0}"/>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4" name="Footer Placeholder 3">
            <a:extLst>
              <a:ext uri="{FF2B5EF4-FFF2-40B4-BE49-F238E27FC236}">
                <a16:creationId xmlns:a16="http://schemas.microsoft.com/office/drawing/2014/main" xmlns=""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7F98E25-CF37-4F73-9E22-21023816786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3" name="Footer Placeholder 2">
            <a:extLst>
              <a:ext uri="{FF2B5EF4-FFF2-40B4-BE49-F238E27FC236}">
                <a16:creationId xmlns:a16="http://schemas.microsoft.com/office/drawing/2014/main" xmlns=""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30D413-9505-4ED8-BFF1-5141BE9EE3C4}"/>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a16="http://schemas.microsoft.com/office/drawing/2014/main" xmlns=""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2501218-FFD7-4F25-B220-F5DE5F70693C}"/>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a16="http://schemas.microsoft.com/office/drawing/2014/main" xmlns=""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1/13/2020</a:t>
            </a:fld>
            <a:endParaRPr lang="en-US"/>
          </a:p>
        </p:txBody>
      </p:sp>
      <p:sp>
        <p:nvSpPr>
          <p:cNvPr id="5" name="Footer Placeholder 4">
            <a:extLst>
              <a:ext uri="{FF2B5EF4-FFF2-40B4-BE49-F238E27FC236}">
                <a16:creationId xmlns:a16="http://schemas.microsoft.com/office/drawing/2014/main" xmlns=""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3092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Technology is the sum of techniques, skills, methods, and processes used in the production of goods or services or in the accomplishment of objectives, such as scientific investigation. Technology can be the knowledge of techniques, processes, and the like, or it can be embedded in machines to allow for operation without detailed knowledge of their workings. Systems applying technology by taking an input, changing it according to the system's use, and then producing an outcome are referred to as technology systems or technological systems.</a:t>
            </a:r>
          </a:p>
        </p:txBody>
      </p:sp>
      <p:pic>
        <p:nvPicPr>
          <p:cNvPr id="1026" name="Picture 2" descr="Image result for artificial intelligence">
            <a:extLst>
              <a:ext uri="{FF2B5EF4-FFF2-40B4-BE49-F238E27FC236}">
                <a16:creationId xmlns:a16="http://schemas.microsoft.com/office/drawing/2014/main" xmlns="" id="{920AF76B-3D7D-433A-B821-904D6BD09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lstStyle/>
          <a:p>
            <a:pPr algn="ctr"/>
            <a:r>
              <a:rPr lang="en-US" dirty="0">
                <a:latin typeface="Segoe UI Light" panose="020B0702040204020203" pitchFamily="34" charset="0"/>
                <a:ea typeface="Segoe UI Light" panose="020B0702040204020203" pitchFamily="34" charset="0"/>
                <a:cs typeface="Segoe UI" panose="020B0502040204020203" pitchFamily="34" charset="0"/>
              </a:rPr>
              <a:t>PATH TO AI</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endPar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endParaRPr>
          </a:p>
        </p:txBody>
      </p:sp>
      <p:sp>
        <p:nvSpPr>
          <p:cNvPr id="22" name="Footer Placeholder 2"/>
          <p:cNvSpPr>
            <a:spLocks noGrp="1"/>
          </p:cNvSpPr>
          <p:nvPr>
            <p:ph type="ftr" sz="quarter" idx="11"/>
          </p:nvPr>
        </p:nvSpPr>
        <p:spPr>
          <a:xfrm>
            <a:off x="0" y="6398603"/>
            <a:ext cx="5779169" cy="365125"/>
          </a:xfrm>
        </p:spPr>
        <p:txBody>
          <a:bodyPr/>
          <a:lstStyle/>
          <a:p>
            <a:pPr algn="l"/>
            <a:r>
              <a:rPr lang="en-US" dirty="0">
                <a:solidFill>
                  <a:schemeClr val="accent6">
                    <a:lumMod val="60000"/>
                    <a:lumOff val="40000"/>
                  </a:schemeClr>
                </a:solidFill>
                <a:latin typeface="Segoe UI" panose="020B0502040204020203" pitchFamily="34" charset="0"/>
                <a:cs typeface="Segoe UI" panose="020B0502040204020203" pitchFamily="34" charset="0"/>
              </a:rPr>
              <a:t>www.pathtoai.com</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374866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smtClean="0">
                <a:solidFill>
                  <a:srgbClr val="FFFFFF"/>
                </a:solidFill>
              </a:rPr>
              <a:t>History of AI</a:t>
            </a:r>
            <a:endParaRPr lang="en-US" dirty="0">
              <a:solidFill>
                <a:srgbClr val="FFFFFF"/>
              </a:solidFill>
            </a:endParaRPr>
          </a:p>
        </p:txBody>
      </p:sp>
    </p:spTree>
    <p:extLst>
      <p:ext uri="{BB962C8B-B14F-4D97-AF65-F5344CB8AC3E}">
        <p14:creationId xmlns:p14="http://schemas.microsoft.com/office/powerpoint/2010/main" val="1808544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50301" y="1051129"/>
            <a:ext cx="11226263" cy="5689425"/>
            <a:chOff x="566411" y="173183"/>
            <a:chExt cx="11226263" cy="6061526"/>
          </a:xfrm>
        </p:grpSpPr>
        <p:cxnSp>
          <p:nvCxnSpPr>
            <p:cNvPr id="24" name="Straight Connector 23"/>
            <p:cNvCxnSpPr/>
            <p:nvPr/>
          </p:nvCxnSpPr>
          <p:spPr>
            <a:xfrm>
              <a:off x="8588483" y="727583"/>
              <a:ext cx="0" cy="3234812"/>
            </a:xfrm>
            <a:prstGeom prst="line">
              <a:avLst/>
            </a:prstGeom>
            <a:ln w="19050">
              <a:solidFill>
                <a:srgbClr val="A384EF"/>
              </a:solidFill>
              <a:prstDash val="dash"/>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8525212" y="1892706"/>
              <a:ext cx="134694" cy="373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7138222" y="727583"/>
              <a:ext cx="0" cy="3234812"/>
            </a:xfrm>
            <a:prstGeom prst="line">
              <a:avLst/>
            </a:prstGeom>
            <a:ln w="19050">
              <a:solidFill>
                <a:srgbClr val="A0C6A2"/>
              </a:solidFill>
              <a:prstDash val="dash"/>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79745" y="3576564"/>
              <a:ext cx="234483" cy="288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4218039" y="727583"/>
              <a:ext cx="0" cy="3234812"/>
            </a:xfrm>
            <a:prstGeom prst="line">
              <a:avLst/>
            </a:prstGeom>
            <a:ln w="19050">
              <a:solidFill>
                <a:srgbClr val="F2C43A"/>
              </a:solidFill>
              <a:prstDash val="dash"/>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4130373" y="1892706"/>
              <a:ext cx="222862" cy="349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2748116" y="727583"/>
              <a:ext cx="0" cy="3234812"/>
            </a:xfrm>
            <a:prstGeom prst="line">
              <a:avLst/>
            </a:prstGeom>
            <a:ln w="19050">
              <a:solidFill>
                <a:srgbClr val="8DC9CC"/>
              </a:solidFill>
              <a:prstDash val="dash"/>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265675" y="1097999"/>
              <a:ext cx="988802" cy="794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p:cNvPicPr>
              <a:picLocks noChangeAspect="1"/>
            </p:cNvPicPr>
            <p:nvPr/>
          </p:nvPicPr>
          <p:blipFill>
            <a:blip r:embed="rId2"/>
            <a:stretch>
              <a:fillRect/>
            </a:stretch>
          </p:blipFill>
          <p:spPr>
            <a:xfrm>
              <a:off x="7438321" y="1665722"/>
              <a:ext cx="880077" cy="754352"/>
            </a:xfrm>
            <a:prstGeom prst="rect">
              <a:avLst/>
            </a:prstGeom>
          </p:spPr>
        </p:pic>
        <p:sp>
          <p:nvSpPr>
            <p:cNvPr id="65" name="Rectangle 64"/>
            <p:cNvSpPr/>
            <p:nvPr/>
          </p:nvSpPr>
          <p:spPr>
            <a:xfrm>
              <a:off x="10072900" y="4752064"/>
              <a:ext cx="1475683" cy="276999"/>
            </a:xfrm>
            <a:prstGeom prst="rect">
              <a:avLst/>
            </a:prstGeom>
            <a:solidFill>
              <a:srgbClr val="01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rot="5400000">
              <a:off x="11506254" y="4790745"/>
              <a:ext cx="276518" cy="200121"/>
            </a:xfrm>
            <a:prstGeom prst="triangle">
              <a:avLst/>
            </a:prstGeom>
            <a:solidFill>
              <a:srgbClr val="01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3" name="Rectangle 62"/>
            <p:cNvSpPr/>
            <p:nvPr/>
          </p:nvSpPr>
          <p:spPr>
            <a:xfrm>
              <a:off x="5701031" y="4731868"/>
              <a:ext cx="1475683" cy="276999"/>
            </a:xfrm>
            <a:prstGeom prst="rect">
              <a:avLst/>
            </a:prstGeom>
            <a:solidFill>
              <a:srgbClr val="01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rot="5400000">
              <a:off x="7134385" y="4770549"/>
              <a:ext cx="276518" cy="200121"/>
            </a:xfrm>
            <a:prstGeom prst="triangle">
              <a:avLst/>
            </a:prstGeom>
            <a:solidFill>
              <a:srgbClr val="01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Rectangle 59"/>
            <p:cNvSpPr/>
            <p:nvPr/>
          </p:nvSpPr>
          <p:spPr>
            <a:xfrm>
              <a:off x="2078316" y="4722688"/>
              <a:ext cx="1475683" cy="276999"/>
            </a:xfrm>
            <a:prstGeom prst="rect">
              <a:avLst/>
            </a:prstGeom>
            <a:solidFill>
              <a:srgbClr val="01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566411" y="542516"/>
              <a:ext cx="10213607" cy="156042"/>
            </a:xfrm>
            <a:prstGeom prst="rect">
              <a:avLst/>
            </a:prstGeom>
          </p:spPr>
        </p:pic>
        <p:sp>
          <p:nvSpPr>
            <p:cNvPr id="4" name="TextBox 3"/>
            <p:cNvSpPr txBox="1"/>
            <p:nvPr/>
          </p:nvSpPr>
          <p:spPr>
            <a:xfrm>
              <a:off x="963563" y="173183"/>
              <a:ext cx="652743" cy="369332"/>
            </a:xfrm>
            <a:prstGeom prst="rect">
              <a:avLst/>
            </a:prstGeom>
            <a:noFill/>
          </p:spPr>
          <p:txBody>
            <a:bodyPr wrap="none" rtlCol="0">
              <a:spAutoFit/>
            </a:bodyPr>
            <a:lstStyle/>
            <a:p>
              <a:r>
                <a:rPr lang="en-US" dirty="0"/>
                <a:t>1950</a:t>
              </a:r>
            </a:p>
          </p:txBody>
        </p:sp>
        <p:sp>
          <p:nvSpPr>
            <p:cNvPr id="6" name="TextBox 5"/>
            <p:cNvSpPr txBox="1"/>
            <p:nvPr/>
          </p:nvSpPr>
          <p:spPr>
            <a:xfrm>
              <a:off x="2413821" y="173183"/>
              <a:ext cx="652743" cy="369332"/>
            </a:xfrm>
            <a:prstGeom prst="rect">
              <a:avLst/>
            </a:prstGeom>
            <a:noFill/>
          </p:spPr>
          <p:txBody>
            <a:bodyPr wrap="none" rtlCol="0">
              <a:spAutoFit/>
            </a:bodyPr>
            <a:lstStyle/>
            <a:p>
              <a:r>
                <a:rPr lang="en-US" dirty="0"/>
                <a:t>1960</a:t>
              </a:r>
            </a:p>
          </p:txBody>
        </p:sp>
        <p:sp>
          <p:nvSpPr>
            <p:cNvPr id="7" name="TextBox 6"/>
            <p:cNvSpPr txBox="1"/>
            <p:nvPr/>
          </p:nvSpPr>
          <p:spPr>
            <a:xfrm>
              <a:off x="3883745" y="173183"/>
              <a:ext cx="652743" cy="369332"/>
            </a:xfrm>
            <a:prstGeom prst="rect">
              <a:avLst/>
            </a:prstGeom>
            <a:noFill/>
          </p:spPr>
          <p:txBody>
            <a:bodyPr wrap="none" rtlCol="0">
              <a:spAutoFit/>
            </a:bodyPr>
            <a:lstStyle/>
            <a:p>
              <a:r>
                <a:rPr lang="en-US" dirty="0"/>
                <a:t>1970</a:t>
              </a:r>
            </a:p>
          </p:txBody>
        </p:sp>
        <p:sp>
          <p:nvSpPr>
            <p:cNvPr id="8" name="TextBox 7"/>
            <p:cNvSpPr txBox="1"/>
            <p:nvPr/>
          </p:nvSpPr>
          <p:spPr>
            <a:xfrm>
              <a:off x="5343835" y="173183"/>
              <a:ext cx="652743" cy="369332"/>
            </a:xfrm>
            <a:prstGeom prst="rect">
              <a:avLst/>
            </a:prstGeom>
            <a:noFill/>
          </p:spPr>
          <p:txBody>
            <a:bodyPr wrap="none" rtlCol="0">
              <a:spAutoFit/>
            </a:bodyPr>
            <a:lstStyle/>
            <a:p>
              <a:r>
                <a:rPr lang="en-US" dirty="0"/>
                <a:t>1980</a:t>
              </a:r>
            </a:p>
          </p:txBody>
        </p:sp>
        <p:sp>
          <p:nvSpPr>
            <p:cNvPr id="9" name="TextBox 8"/>
            <p:cNvSpPr txBox="1"/>
            <p:nvPr/>
          </p:nvSpPr>
          <p:spPr>
            <a:xfrm>
              <a:off x="6803924" y="173183"/>
              <a:ext cx="652743" cy="369332"/>
            </a:xfrm>
            <a:prstGeom prst="rect">
              <a:avLst/>
            </a:prstGeom>
            <a:noFill/>
          </p:spPr>
          <p:txBody>
            <a:bodyPr wrap="none" rtlCol="0">
              <a:spAutoFit/>
            </a:bodyPr>
            <a:lstStyle/>
            <a:p>
              <a:r>
                <a:rPr lang="en-US" dirty="0"/>
                <a:t>1990</a:t>
              </a:r>
            </a:p>
          </p:txBody>
        </p:sp>
        <p:sp>
          <p:nvSpPr>
            <p:cNvPr id="10" name="TextBox 9"/>
            <p:cNvSpPr txBox="1"/>
            <p:nvPr/>
          </p:nvSpPr>
          <p:spPr>
            <a:xfrm>
              <a:off x="8254181" y="173183"/>
              <a:ext cx="652743" cy="369332"/>
            </a:xfrm>
            <a:prstGeom prst="rect">
              <a:avLst/>
            </a:prstGeom>
            <a:noFill/>
          </p:spPr>
          <p:txBody>
            <a:bodyPr wrap="none" rtlCol="0">
              <a:spAutoFit/>
            </a:bodyPr>
            <a:lstStyle/>
            <a:p>
              <a:r>
                <a:rPr lang="en-US" dirty="0"/>
                <a:t>2000</a:t>
              </a:r>
            </a:p>
          </p:txBody>
        </p:sp>
        <p:sp>
          <p:nvSpPr>
            <p:cNvPr id="11" name="TextBox 10"/>
            <p:cNvSpPr txBox="1"/>
            <p:nvPr/>
          </p:nvSpPr>
          <p:spPr>
            <a:xfrm>
              <a:off x="9724107" y="173183"/>
              <a:ext cx="652743" cy="369332"/>
            </a:xfrm>
            <a:prstGeom prst="rect">
              <a:avLst/>
            </a:prstGeom>
            <a:noFill/>
          </p:spPr>
          <p:txBody>
            <a:bodyPr wrap="none" rtlCol="0">
              <a:spAutoFit/>
            </a:bodyPr>
            <a:lstStyle/>
            <a:p>
              <a:r>
                <a:rPr lang="en-US" dirty="0"/>
                <a:t>2010</a:t>
              </a:r>
            </a:p>
          </p:txBody>
        </p:sp>
        <p:sp>
          <p:nvSpPr>
            <p:cNvPr id="12" name="TextBox 11"/>
            <p:cNvSpPr txBox="1"/>
            <p:nvPr/>
          </p:nvSpPr>
          <p:spPr>
            <a:xfrm>
              <a:off x="1278196" y="2054941"/>
              <a:ext cx="1135952" cy="461665"/>
            </a:xfrm>
            <a:prstGeom prst="rect">
              <a:avLst/>
            </a:prstGeom>
            <a:noFill/>
          </p:spPr>
          <p:txBody>
            <a:bodyPr wrap="none" rtlCol="0">
              <a:spAutoFit/>
            </a:bodyPr>
            <a:lstStyle/>
            <a:p>
              <a:r>
                <a:rPr lang="en-US" sz="1200" dirty="0"/>
                <a:t>Turning test is </a:t>
              </a:r>
            </a:p>
            <a:p>
              <a:r>
                <a:rPr lang="en-US" sz="1200" dirty="0"/>
                <a:t>proposed [‘50] </a:t>
              </a:r>
            </a:p>
          </p:txBody>
        </p:sp>
        <p:sp>
          <p:nvSpPr>
            <p:cNvPr id="13" name="TextBox 12"/>
            <p:cNvSpPr txBox="1"/>
            <p:nvPr/>
          </p:nvSpPr>
          <p:spPr>
            <a:xfrm>
              <a:off x="2200297" y="1098496"/>
              <a:ext cx="1062278" cy="830997"/>
            </a:xfrm>
            <a:prstGeom prst="rect">
              <a:avLst/>
            </a:prstGeom>
            <a:noFill/>
          </p:spPr>
          <p:txBody>
            <a:bodyPr wrap="none" rtlCol="0">
              <a:spAutoFit/>
            </a:bodyPr>
            <a:lstStyle/>
            <a:p>
              <a:r>
                <a:rPr lang="en-US" sz="1200" dirty="0"/>
                <a:t>The Term AI is</a:t>
              </a:r>
            </a:p>
            <a:p>
              <a:r>
                <a:rPr lang="en-US" sz="1200" dirty="0"/>
                <a:t> created [‘56]</a:t>
              </a:r>
            </a:p>
            <a:p>
              <a:r>
                <a:rPr lang="en-US" sz="1200" dirty="0"/>
                <a:t>(Dartmouth</a:t>
              </a:r>
            </a:p>
            <a:p>
              <a:r>
                <a:rPr lang="en-US" sz="1200" dirty="0"/>
                <a:t>Conference)</a:t>
              </a:r>
            </a:p>
          </p:txBody>
        </p:sp>
        <p:sp>
          <p:nvSpPr>
            <p:cNvPr id="15" name="TextBox 14"/>
            <p:cNvSpPr txBox="1"/>
            <p:nvPr/>
          </p:nvSpPr>
          <p:spPr>
            <a:xfrm>
              <a:off x="3097167" y="2706062"/>
              <a:ext cx="1128194" cy="461665"/>
            </a:xfrm>
            <a:prstGeom prst="rect">
              <a:avLst/>
            </a:prstGeom>
            <a:noFill/>
          </p:spPr>
          <p:txBody>
            <a:bodyPr wrap="none" rtlCol="0">
              <a:spAutoFit/>
            </a:bodyPr>
            <a:lstStyle/>
            <a:p>
              <a:r>
                <a:rPr lang="en-US" sz="1200" dirty="0"/>
                <a:t>Perceptron is</a:t>
              </a:r>
            </a:p>
            <a:p>
              <a:r>
                <a:rPr lang="en-US" sz="1200" dirty="0"/>
                <a:t>developed[‘62]</a:t>
              </a:r>
            </a:p>
          </p:txBody>
        </p:sp>
        <p:sp>
          <p:nvSpPr>
            <p:cNvPr id="16" name="TextBox 15"/>
            <p:cNvSpPr txBox="1"/>
            <p:nvPr/>
          </p:nvSpPr>
          <p:spPr>
            <a:xfrm>
              <a:off x="3325098" y="1804445"/>
              <a:ext cx="1475404" cy="461665"/>
            </a:xfrm>
            <a:prstGeom prst="rect">
              <a:avLst/>
            </a:prstGeom>
            <a:noFill/>
          </p:spPr>
          <p:txBody>
            <a:bodyPr wrap="none" rtlCol="0">
              <a:spAutoFit/>
            </a:bodyPr>
            <a:lstStyle/>
            <a:p>
              <a:r>
                <a:rPr lang="en-US" sz="1200" dirty="0"/>
                <a:t>A chatterbot ELIZA is</a:t>
              </a:r>
            </a:p>
            <a:p>
              <a:r>
                <a:rPr lang="en-US" sz="1200" dirty="0"/>
                <a:t>developed [‘64]</a:t>
              </a:r>
            </a:p>
          </p:txBody>
        </p:sp>
        <p:cxnSp>
          <p:nvCxnSpPr>
            <p:cNvPr id="17" name="Straight Connector 16"/>
            <p:cNvCxnSpPr/>
            <p:nvPr/>
          </p:nvCxnSpPr>
          <p:spPr>
            <a:xfrm>
              <a:off x="1278196" y="727583"/>
              <a:ext cx="0" cy="3234812"/>
            </a:xfrm>
            <a:prstGeom prst="line">
              <a:avLst/>
            </a:prstGeom>
            <a:ln w="19050">
              <a:solidFill>
                <a:srgbClr val="6F7B9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668301" y="727583"/>
              <a:ext cx="0" cy="3234812"/>
            </a:xfrm>
            <a:prstGeom prst="line">
              <a:avLst/>
            </a:prstGeom>
            <a:ln w="19050">
              <a:solidFill>
                <a:srgbClr val="EB6B5C"/>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058407" y="727583"/>
              <a:ext cx="0" cy="3234812"/>
            </a:xfrm>
            <a:prstGeom prst="line">
              <a:avLst/>
            </a:prstGeom>
            <a:ln w="19050">
              <a:solidFill>
                <a:srgbClr val="8E5E7E"/>
              </a:solidFill>
              <a:prstDash val="dash"/>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241231" y="2241755"/>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128680" y="1204449"/>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369571" y="3417559"/>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013590" y="2797275"/>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254477" y="1897623"/>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68794" y="902690"/>
              <a:ext cx="1088952" cy="646331"/>
            </a:xfrm>
            <a:prstGeom prst="rect">
              <a:avLst/>
            </a:prstGeom>
            <a:noFill/>
          </p:spPr>
          <p:txBody>
            <a:bodyPr wrap="none" rtlCol="0">
              <a:spAutoFit/>
            </a:bodyPr>
            <a:lstStyle/>
            <a:p>
              <a:r>
                <a:rPr lang="en-US" sz="1200" dirty="0"/>
                <a:t>AI’s failure is </a:t>
              </a:r>
            </a:p>
            <a:p>
              <a:r>
                <a:rPr lang="en-US" sz="1200" dirty="0"/>
                <a:t>Reported</a:t>
              </a:r>
            </a:p>
            <a:p>
              <a:r>
                <a:rPr lang="en-US" sz="1200" dirty="0"/>
                <a:t>(</a:t>
              </a:r>
              <a:r>
                <a:rPr lang="en-US" sz="1200" dirty="0" err="1"/>
                <a:t>Lighthill</a:t>
              </a:r>
              <a:r>
                <a:rPr lang="en-US" sz="1200" dirty="0"/>
                <a:t>) [‘73]</a:t>
              </a:r>
            </a:p>
          </p:txBody>
        </p:sp>
        <p:sp>
          <p:nvSpPr>
            <p:cNvPr id="33" name="Oval 32"/>
            <p:cNvSpPr/>
            <p:nvPr/>
          </p:nvSpPr>
          <p:spPr>
            <a:xfrm>
              <a:off x="4498259" y="1007800"/>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4504803" y="3470787"/>
              <a:ext cx="1177887" cy="461665"/>
            </a:xfrm>
            <a:prstGeom prst="rect">
              <a:avLst/>
            </a:prstGeom>
            <a:noFill/>
          </p:spPr>
          <p:txBody>
            <a:bodyPr wrap="none" rtlCol="0">
              <a:spAutoFit/>
            </a:bodyPr>
            <a:lstStyle/>
            <a:p>
              <a:r>
                <a:rPr lang="en-US" sz="1200" dirty="0"/>
                <a:t>Prolog is</a:t>
              </a:r>
            </a:p>
            <a:p>
              <a:r>
                <a:rPr lang="en-US" sz="1200" dirty="0"/>
                <a:t>Developed [‘72]</a:t>
              </a:r>
            </a:p>
          </p:txBody>
        </p:sp>
        <p:sp>
          <p:nvSpPr>
            <p:cNvPr id="35" name="Oval 34"/>
            <p:cNvSpPr/>
            <p:nvPr/>
          </p:nvSpPr>
          <p:spPr>
            <a:xfrm>
              <a:off x="4454018" y="3559274"/>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110757" y="897985"/>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902249" y="3480619"/>
              <a:ext cx="1456874" cy="461665"/>
            </a:xfrm>
            <a:prstGeom prst="rect">
              <a:avLst/>
            </a:prstGeom>
            <a:noFill/>
          </p:spPr>
          <p:txBody>
            <a:bodyPr wrap="none" rtlCol="0">
              <a:spAutoFit/>
            </a:bodyPr>
            <a:lstStyle/>
            <a:p>
              <a:r>
                <a:rPr lang="en-US" sz="1200" dirty="0"/>
                <a:t>Bayesian network is </a:t>
              </a:r>
            </a:p>
            <a:p>
              <a:r>
                <a:rPr lang="en-US" sz="1200" dirty="0"/>
                <a:t>Developed [‘88]</a:t>
              </a:r>
            </a:p>
          </p:txBody>
        </p:sp>
        <p:sp>
          <p:nvSpPr>
            <p:cNvPr id="39" name="Oval 38"/>
            <p:cNvSpPr/>
            <p:nvPr/>
          </p:nvSpPr>
          <p:spPr>
            <a:xfrm>
              <a:off x="6853097" y="3578936"/>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378774" y="1804445"/>
              <a:ext cx="1524776" cy="461665"/>
            </a:xfrm>
            <a:prstGeom prst="rect">
              <a:avLst/>
            </a:prstGeom>
            <a:noFill/>
          </p:spPr>
          <p:txBody>
            <a:bodyPr wrap="none" rtlCol="0">
              <a:spAutoFit/>
            </a:bodyPr>
            <a:lstStyle/>
            <a:p>
              <a:r>
                <a:rPr lang="en-US" sz="1200" dirty="0"/>
                <a:t>AI defeats world </a:t>
              </a:r>
            </a:p>
            <a:p>
              <a:r>
                <a:rPr lang="en-US" sz="1200" dirty="0"/>
                <a:t>Chess champion [‘97]</a:t>
              </a:r>
            </a:p>
          </p:txBody>
        </p:sp>
        <p:sp>
          <p:nvSpPr>
            <p:cNvPr id="41" name="Oval 40"/>
            <p:cNvSpPr/>
            <p:nvPr/>
          </p:nvSpPr>
          <p:spPr>
            <a:xfrm>
              <a:off x="8323023" y="1892706"/>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49495" y="765792"/>
              <a:ext cx="1543179" cy="830997"/>
            </a:xfrm>
            <a:prstGeom prst="rect">
              <a:avLst/>
            </a:prstGeom>
            <a:noFill/>
          </p:spPr>
          <p:txBody>
            <a:bodyPr wrap="none" rtlCol="0">
              <a:spAutoFit/>
            </a:bodyPr>
            <a:lstStyle/>
            <a:p>
              <a:r>
                <a:rPr lang="en-US" sz="1200" dirty="0"/>
                <a:t>Brain science projects</a:t>
              </a:r>
            </a:p>
            <a:p>
              <a:r>
                <a:rPr lang="en-US" sz="1200" dirty="0"/>
                <a:t>Are established </a:t>
              </a:r>
            </a:p>
            <a:p>
              <a:r>
                <a:rPr lang="en-US" sz="1200" dirty="0"/>
                <a:t>(BRAIN Initiative and</a:t>
              </a:r>
            </a:p>
            <a:p>
              <a:r>
                <a:rPr lang="en-US" sz="1200" dirty="0"/>
                <a:t>Human Brain)</a:t>
              </a:r>
            </a:p>
          </p:txBody>
        </p:sp>
        <p:sp>
          <p:nvSpPr>
            <p:cNvPr id="44" name="TextBox 43"/>
            <p:cNvSpPr txBox="1"/>
            <p:nvPr/>
          </p:nvSpPr>
          <p:spPr>
            <a:xfrm>
              <a:off x="10315140" y="1804445"/>
              <a:ext cx="1383520" cy="646331"/>
            </a:xfrm>
            <a:prstGeom prst="rect">
              <a:avLst/>
            </a:prstGeom>
            <a:noFill/>
          </p:spPr>
          <p:txBody>
            <a:bodyPr wrap="none" rtlCol="0">
              <a:spAutoFit/>
            </a:bodyPr>
            <a:lstStyle/>
            <a:p>
              <a:r>
                <a:rPr lang="en-US" sz="1200" dirty="0"/>
                <a:t>AI defeats a former</a:t>
              </a:r>
            </a:p>
            <a:p>
              <a:r>
                <a:rPr lang="en-US" sz="1200" dirty="0"/>
                <a:t>Shogi title-holder</a:t>
              </a:r>
            </a:p>
            <a:p>
              <a:r>
                <a:rPr lang="en-US" sz="1200" dirty="0"/>
                <a:t>[‘12]</a:t>
              </a:r>
            </a:p>
          </p:txBody>
        </p:sp>
        <p:sp>
          <p:nvSpPr>
            <p:cNvPr id="45" name="TextBox 44"/>
            <p:cNvSpPr txBox="1"/>
            <p:nvPr/>
          </p:nvSpPr>
          <p:spPr>
            <a:xfrm>
              <a:off x="10892223" y="2526654"/>
              <a:ext cx="854786" cy="276999"/>
            </a:xfrm>
            <a:prstGeom prst="rect">
              <a:avLst/>
            </a:prstGeom>
            <a:noFill/>
          </p:spPr>
          <p:txBody>
            <a:bodyPr wrap="none" rtlCol="0">
              <a:spAutoFit/>
            </a:bodyPr>
            <a:lstStyle/>
            <a:p>
              <a:r>
                <a:rPr lang="en-US" sz="1200" dirty="0" err="1">
                  <a:solidFill>
                    <a:schemeClr val="accent2">
                      <a:lumMod val="75000"/>
                    </a:schemeClr>
                  </a:solidFill>
                </a:rPr>
                <a:t>Zinrai</a:t>
              </a:r>
              <a:r>
                <a:rPr lang="en-US" sz="1200" dirty="0">
                  <a:solidFill>
                    <a:schemeClr val="accent2">
                      <a:lumMod val="75000"/>
                    </a:schemeClr>
                  </a:solidFill>
                </a:rPr>
                <a:t> [‘15]</a:t>
              </a:r>
            </a:p>
          </p:txBody>
        </p:sp>
        <p:sp>
          <p:nvSpPr>
            <p:cNvPr id="46" name="TextBox 45"/>
            <p:cNvSpPr txBox="1"/>
            <p:nvPr/>
          </p:nvSpPr>
          <p:spPr>
            <a:xfrm>
              <a:off x="10282089" y="3249786"/>
              <a:ext cx="1209177" cy="461665"/>
            </a:xfrm>
            <a:prstGeom prst="rect">
              <a:avLst/>
            </a:prstGeom>
            <a:noFill/>
          </p:spPr>
          <p:txBody>
            <a:bodyPr wrap="none" rtlCol="0">
              <a:spAutoFit/>
            </a:bodyPr>
            <a:lstStyle/>
            <a:p>
              <a:r>
                <a:rPr lang="en-US" sz="1200" dirty="0"/>
                <a:t>Deep learning</a:t>
              </a:r>
            </a:p>
            <a:p>
              <a:r>
                <a:rPr lang="en-US" sz="1200" dirty="0"/>
                <a:t>In spotlight [‘12]</a:t>
              </a:r>
            </a:p>
          </p:txBody>
        </p:sp>
        <p:sp>
          <p:nvSpPr>
            <p:cNvPr id="47" name="Oval 46"/>
            <p:cNvSpPr/>
            <p:nvPr/>
          </p:nvSpPr>
          <p:spPr>
            <a:xfrm>
              <a:off x="10186236" y="884896"/>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0240315" y="1902539"/>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825335" y="2625211"/>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0220647" y="3328215"/>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000317" y="4218970"/>
              <a:ext cx="1609095" cy="461665"/>
            </a:xfrm>
            <a:prstGeom prst="rect">
              <a:avLst/>
            </a:prstGeom>
            <a:noFill/>
          </p:spPr>
          <p:txBody>
            <a:bodyPr wrap="none" rtlCol="0">
              <a:spAutoFit/>
            </a:bodyPr>
            <a:lstStyle/>
            <a:p>
              <a:r>
                <a:rPr lang="en-US" sz="1200" b="1" dirty="0"/>
                <a:t>The age of search and </a:t>
              </a:r>
            </a:p>
            <a:p>
              <a:r>
                <a:rPr lang="en-US" sz="1200" b="1" dirty="0"/>
                <a:t>deductive reasoning</a:t>
              </a:r>
            </a:p>
          </p:txBody>
        </p:sp>
        <p:sp>
          <p:nvSpPr>
            <p:cNvPr id="52" name="TextBox 51"/>
            <p:cNvSpPr txBox="1"/>
            <p:nvPr/>
          </p:nvSpPr>
          <p:spPr>
            <a:xfrm>
              <a:off x="2113361" y="4722688"/>
              <a:ext cx="1260730" cy="276999"/>
            </a:xfrm>
            <a:prstGeom prst="rect">
              <a:avLst/>
            </a:prstGeom>
            <a:noFill/>
          </p:spPr>
          <p:txBody>
            <a:bodyPr wrap="none" rtlCol="0">
              <a:spAutoFit/>
            </a:bodyPr>
            <a:lstStyle/>
            <a:p>
              <a:r>
                <a:rPr lang="en-US" sz="1200" dirty="0"/>
                <a:t>The first AI boom</a:t>
              </a:r>
            </a:p>
          </p:txBody>
        </p:sp>
        <p:sp>
          <p:nvSpPr>
            <p:cNvPr id="53" name="TextBox 52"/>
            <p:cNvSpPr txBox="1"/>
            <p:nvPr/>
          </p:nvSpPr>
          <p:spPr>
            <a:xfrm>
              <a:off x="1992779" y="5034380"/>
              <a:ext cx="1700017" cy="1015663"/>
            </a:xfrm>
            <a:prstGeom prst="rect">
              <a:avLst/>
            </a:prstGeom>
            <a:noFill/>
          </p:spPr>
          <p:txBody>
            <a:bodyPr wrap="none" rtlCol="0">
              <a:spAutoFit/>
            </a:bodyPr>
            <a:lstStyle/>
            <a:p>
              <a:r>
                <a:rPr lang="en-US" sz="1200" dirty="0"/>
                <a:t>AI programs are able to </a:t>
              </a:r>
            </a:p>
            <a:p>
              <a:r>
                <a:rPr lang="en-US" sz="1200" dirty="0"/>
                <a:t>solve only trivial “toy”</a:t>
              </a:r>
            </a:p>
            <a:p>
              <a:r>
                <a:rPr lang="en-US" sz="1200" dirty="0"/>
                <a:t>problems but hardly any</a:t>
              </a:r>
            </a:p>
            <a:p>
              <a:r>
                <a:rPr lang="en-US" sz="1200" dirty="0"/>
                <a:t>practical ones. Into </a:t>
              </a:r>
            </a:p>
            <a:p>
              <a:r>
                <a:rPr lang="en-US" sz="1200" dirty="0"/>
                <a:t>“AI winter”</a:t>
              </a:r>
            </a:p>
          </p:txBody>
        </p:sp>
        <p:sp>
          <p:nvSpPr>
            <p:cNvPr id="54" name="TextBox 53"/>
            <p:cNvSpPr txBox="1"/>
            <p:nvPr/>
          </p:nvSpPr>
          <p:spPr>
            <a:xfrm>
              <a:off x="5594846" y="4218970"/>
              <a:ext cx="1586845" cy="461665"/>
            </a:xfrm>
            <a:prstGeom prst="rect">
              <a:avLst/>
            </a:prstGeom>
            <a:noFill/>
          </p:spPr>
          <p:txBody>
            <a:bodyPr wrap="none" rtlCol="0">
              <a:spAutoFit/>
            </a:bodyPr>
            <a:lstStyle/>
            <a:p>
              <a:r>
                <a:rPr lang="en-US" sz="1200" b="1" dirty="0"/>
                <a:t>The age of knowledge</a:t>
              </a:r>
            </a:p>
            <a:p>
              <a:r>
                <a:rPr lang="en-US" sz="1200" b="1" dirty="0"/>
                <a:t>acquisition</a:t>
              </a:r>
            </a:p>
          </p:txBody>
        </p:sp>
        <p:sp>
          <p:nvSpPr>
            <p:cNvPr id="55" name="TextBox 54"/>
            <p:cNvSpPr txBox="1"/>
            <p:nvPr/>
          </p:nvSpPr>
          <p:spPr>
            <a:xfrm>
              <a:off x="5724603" y="4733705"/>
              <a:ext cx="1462580" cy="276999"/>
            </a:xfrm>
            <a:prstGeom prst="rect">
              <a:avLst/>
            </a:prstGeom>
            <a:noFill/>
          </p:spPr>
          <p:txBody>
            <a:bodyPr wrap="none" rtlCol="0">
              <a:spAutoFit/>
            </a:bodyPr>
            <a:lstStyle/>
            <a:p>
              <a:r>
                <a:rPr lang="en-US" sz="1200" dirty="0"/>
                <a:t>The second AI boom</a:t>
              </a:r>
            </a:p>
          </p:txBody>
        </p:sp>
        <p:sp>
          <p:nvSpPr>
            <p:cNvPr id="56" name="TextBox 55"/>
            <p:cNvSpPr txBox="1"/>
            <p:nvPr/>
          </p:nvSpPr>
          <p:spPr>
            <a:xfrm>
              <a:off x="5587185" y="5034380"/>
              <a:ext cx="1646733" cy="1200329"/>
            </a:xfrm>
            <a:prstGeom prst="rect">
              <a:avLst/>
            </a:prstGeom>
            <a:noFill/>
          </p:spPr>
          <p:txBody>
            <a:bodyPr wrap="none" rtlCol="0">
              <a:spAutoFit/>
            </a:bodyPr>
            <a:lstStyle/>
            <a:p>
              <a:r>
                <a:rPr lang="en-US" sz="1200" dirty="0"/>
                <a:t>Researchers tried to </a:t>
              </a:r>
            </a:p>
            <a:p>
              <a:r>
                <a:rPr lang="en-US" sz="1200" dirty="0"/>
                <a:t>teach machines the</a:t>
              </a:r>
            </a:p>
            <a:p>
              <a:r>
                <a:rPr lang="en-US" sz="1200" dirty="0"/>
                <a:t>knowledge of experts,</a:t>
              </a:r>
            </a:p>
            <a:p>
              <a:r>
                <a:rPr lang="en-US" sz="1200" dirty="0"/>
                <a:t>which turned out to be</a:t>
              </a:r>
            </a:p>
            <a:p>
              <a:r>
                <a:rPr lang="en-US" sz="1200" dirty="0"/>
                <a:t>extremely difficult. Into</a:t>
              </a:r>
            </a:p>
            <a:p>
              <a:r>
                <a:rPr lang="en-US" sz="1200" dirty="0"/>
                <a:t>“AI winter” again</a:t>
              </a:r>
            </a:p>
          </p:txBody>
        </p:sp>
        <p:sp>
          <p:nvSpPr>
            <p:cNvPr id="57" name="TextBox 56"/>
            <p:cNvSpPr txBox="1"/>
            <p:nvPr/>
          </p:nvSpPr>
          <p:spPr>
            <a:xfrm>
              <a:off x="9958635" y="4218970"/>
              <a:ext cx="1300356" cy="461665"/>
            </a:xfrm>
            <a:prstGeom prst="rect">
              <a:avLst/>
            </a:prstGeom>
            <a:noFill/>
          </p:spPr>
          <p:txBody>
            <a:bodyPr wrap="none" rtlCol="0">
              <a:spAutoFit/>
            </a:bodyPr>
            <a:lstStyle/>
            <a:p>
              <a:r>
                <a:rPr lang="en-US" sz="1200" b="1" dirty="0"/>
                <a:t>The age of </a:t>
              </a:r>
            </a:p>
            <a:p>
              <a:r>
                <a:rPr lang="en-US" sz="1200" b="1" dirty="0"/>
                <a:t>Machine learning</a:t>
              </a:r>
            </a:p>
          </p:txBody>
        </p:sp>
        <p:sp>
          <p:nvSpPr>
            <p:cNvPr id="58" name="TextBox 57"/>
            <p:cNvSpPr txBox="1"/>
            <p:nvPr/>
          </p:nvSpPr>
          <p:spPr>
            <a:xfrm>
              <a:off x="10090838" y="4744722"/>
              <a:ext cx="1315873" cy="276999"/>
            </a:xfrm>
            <a:prstGeom prst="rect">
              <a:avLst/>
            </a:prstGeom>
            <a:noFill/>
          </p:spPr>
          <p:txBody>
            <a:bodyPr wrap="none" rtlCol="0">
              <a:spAutoFit/>
            </a:bodyPr>
            <a:lstStyle/>
            <a:p>
              <a:r>
                <a:rPr lang="en-US" sz="1200" dirty="0"/>
                <a:t>The third AI boom</a:t>
              </a:r>
            </a:p>
          </p:txBody>
        </p:sp>
        <p:sp>
          <p:nvSpPr>
            <p:cNvPr id="59" name="TextBox 58"/>
            <p:cNvSpPr txBox="1"/>
            <p:nvPr/>
          </p:nvSpPr>
          <p:spPr>
            <a:xfrm>
              <a:off x="9985154" y="5034380"/>
              <a:ext cx="1554015" cy="1015663"/>
            </a:xfrm>
            <a:prstGeom prst="rect">
              <a:avLst/>
            </a:prstGeom>
            <a:noFill/>
          </p:spPr>
          <p:txBody>
            <a:bodyPr wrap="none" rtlCol="0">
              <a:spAutoFit/>
            </a:bodyPr>
            <a:lstStyle/>
            <a:p>
              <a:r>
                <a:rPr lang="en-US" sz="1200" dirty="0"/>
                <a:t>Into the age where</a:t>
              </a:r>
            </a:p>
            <a:p>
              <a:r>
                <a:rPr lang="en-US" sz="1200" dirty="0"/>
                <a:t>computers acquire</a:t>
              </a:r>
            </a:p>
            <a:p>
              <a:r>
                <a:rPr lang="en-US" sz="1200" dirty="0"/>
                <a:t>knowledge from data,</a:t>
              </a:r>
            </a:p>
            <a:p>
              <a:r>
                <a:rPr lang="en-US" sz="1200" dirty="0"/>
                <a:t>not from humans</a:t>
              </a:r>
            </a:p>
            <a:p>
              <a:r>
                <a:rPr lang="en-US" sz="1200" dirty="0"/>
                <a:t>by machine learning</a:t>
              </a:r>
            </a:p>
          </p:txBody>
        </p:sp>
        <p:sp>
          <p:nvSpPr>
            <p:cNvPr id="61" name="Isosceles Triangle 60"/>
            <p:cNvSpPr/>
            <p:nvPr/>
          </p:nvSpPr>
          <p:spPr>
            <a:xfrm rot="5400000">
              <a:off x="3511670" y="4761369"/>
              <a:ext cx="276518" cy="200121"/>
            </a:xfrm>
            <a:prstGeom prst="triangle">
              <a:avLst/>
            </a:prstGeom>
            <a:solidFill>
              <a:srgbClr val="01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67" name="Picture 66"/>
            <p:cNvPicPr>
              <a:picLocks noChangeAspect="1"/>
            </p:cNvPicPr>
            <p:nvPr/>
          </p:nvPicPr>
          <p:blipFill>
            <a:blip r:embed="rId4"/>
            <a:stretch>
              <a:fillRect/>
            </a:stretch>
          </p:blipFill>
          <p:spPr>
            <a:xfrm>
              <a:off x="2265675" y="2560062"/>
              <a:ext cx="615002" cy="608390"/>
            </a:xfrm>
            <a:prstGeom prst="rect">
              <a:avLst/>
            </a:prstGeom>
          </p:spPr>
        </p:pic>
        <p:sp>
          <p:nvSpPr>
            <p:cNvPr id="68" name="Oval 67"/>
            <p:cNvSpPr/>
            <p:nvPr/>
          </p:nvSpPr>
          <p:spPr>
            <a:xfrm>
              <a:off x="2159422" y="2483554"/>
              <a:ext cx="777871" cy="7778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7487570" y="1645115"/>
              <a:ext cx="777871" cy="7778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700504" y="3439762"/>
              <a:ext cx="104360" cy="293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2421494" y="3316435"/>
              <a:ext cx="1142620" cy="461665"/>
            </a:xfrm>
            <a:prstGeom prst="rect">
              <a:avLst/>
            </a:prstGeom>
            <a:noFill/>
          </p:spPr>
          <p:txBody>
            <a:bodyPr wrap="none" rtlCol="0">
              <a:spAutoFit/>
            </a:bodyPr>
            <a:lstStyle/>
            <a:p>
              <a:r>
                <a:rPr lang="en-US" sz="1200" dirty="0"/>
                <a:t>Lisp is </a:t>
              </a:r>
            </a:p>
            <a:p>
              <a:r>
                <a:rPr lang="en-US" sz="1200" dirty="0"/>
                <a:t>Developed[‘58]</a:t>
              </a:r>
            </a:p>
          </p:txBody>
        </p:sp>
        <p:sp>
          <p:nvSpPr>
            <p:cNvPr id="84" name="TextBox 83"/>
            <p:cNvSpPr txBox="1"/>
            <p:nvPr/>
          </p:nvSpPr>
          <p:spPr>
            <a:xfrm>
              <a:off x="6172837" y="809496"/>
              <a:ext cx="2352375" cy="646331"/>
            </a:xfrm>
            <a:prstGeom prst="rect">
              <a:avLst/>
            </a:prstGeom>
            <a:noFill/>
          </p:spPr>
          <p:txBody>
            <a:bodyPr wrap="none" rtlCol="0">
              <a:spAutoFit/>
            </a:bodyPr>
            <a:lstStyle/>
            <a:p>
              <a:r>
                <a:rPr lang="en-US" sz="1200" dirty="0"/>
                <a:t>Big AI projects are established </a:t>
              </a:r>
            </a:p>
            <a:p>
              <a:r>
                <a:rPr lang="en-US" sz="1200" dirty="0"/>
                <a:t>(Japan’s ICOT (‘82), US’s MCC (‘83) </a:t>
              </a:r>
            </a:p>
            <a:p>
              <a:r>
                <a:rPr lang="en-US" sz="1200" dirty="0"/>
                <a:t>And UK’s </a:t>
              </a:r>
              <a:r>
                <a:rPr lang="en-US" sz="1200" dirty="0" err="1"/>
                <a:t>Alvey</a:t>
              </a:r>
              <a:r>
                <a:rPr lang="en-US" sz="1200" dirty="0"/>
                <a:t> (‘84))</a:t>
              </a:r>
            </a:p>
          </p:txBody>
        </p:sp>
        <p:sp>
          <p:nvSpPr>
            <p:cNvPr id="73" name="Oval 72"/>
            <p:cNvSpPr/>
            <p:nvPr/>
          </p:nvSpPr>
          <p:spPr>
            <a:xfrm>
              <a:off x="6373609" y="2991728"/>
              <a:ext cx="90199" cy="90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435689" y="2903239"/>
              <a:ext cx="1878320" cy="461665"/>
            </a:xfrm>
            <a:prstGeom prst="rect">
              <a:avLst/>
            </a:prstGeom>
            <a:noFill/>
          </p:spPr>
          <p:txBody>
            <a:bodyPr wrap="square" rtlCol="0">
              <a:spAutoFit/>
            </a:bodyPr>
            <a:lstStyle/>
            <a:p>
              <a:r>
                <a:rPr lang="en-US" sz="1200" dirty="0"/>
                <a:t>Backpropagation algorithm is developed [‘86]</a:t>
              </a:r>
            </a:p>
          </p:txBody>
        </p:sp>
      </p:grpSp>
      <p:sp>
        <p:nvSpPr>
          <p:cNvPr id="76" name="Shape 560">
            <a:extLst>
              <a:ext uri="{FF2B5EF4-FFF2-40B4-BE49-F238E27FC236}">
                <a16:creationId xmlns:a16="http://schemas.microsoft.com/office/drawing/2014/main" xmlns="" id="{643745A9-8BB9-4FA0-B4AA-0B3539BDEC4D}"/>
              </a:ext>
            </a:extLst>
          </p:cNvPr>
          <p:cNvSpPr txBox="1">
            <a:spLocks/>
          </p:cNvSpPr>
          <p:nvPr/>
        </p:nvSpPr>
        <p:spPr>
          <a:xfrm>
            <a:off x="401857" y="117446"/>
            <a:ext cx="9046633" cy="465334"/>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FF9900"/>
                </a:solidFill>
                <a:latin typeface="+mn-lt"/>
                <a:ea typeface="+mn-ea"/>
                <a:cs typeface="+mn-cs"/>
                <a:sym typeface="Arial"/>
              </a:rPr>
              <a:t>History</a:t>
            </a:r>
            <a:endParaRPr lang="en-US" sz="3200" b="1" dirty="0">
              <a:solidFill>
                <a:srgbClr val="FF9900"/>
              </a:solidFill>
              <a:latin typeface="+mn-lt"/>
              <a:ea typeface="+mn-ea"/>
              <a:cs typeface="+mn-cs"/>
            </a:endParaRPr>
          </a:p>
        </p:txBody>
      </p:sp>
    </p:spTree>
    <p:extLst>
      <p:ext uri="{BB962C8B-B14F-4D97-AF65-F5344CB8AC3E}">
        <p14:creationId xmlns:p14="http://schemas.microsoft.com/office/powerpoint/2010/main" val="872795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4462" y="1223962"/>
            <a:ext cx="9363075" cy="4410075"/>
          </a:xfrm>
          <a:prstGeom prst="rect">
            <a:avLst/>
          </a:prstGeom>
        </p:spPr>
      </p:pic>
    </p:spTree>
    <p:extLst>
      <p:ext uri="{BB962C8B-B14F-4D97-AF65-F5344CB8AC3E}">
        <p14:creationId xmlns:p14="http://schemas.microsoft.com/office/powerpoint/2010/main" val="1982711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4837" y="847725"/>
            <a:ext cx="10982325" cy="5162550"/>
          </a:xfrm>
          <a:prstGeom prst="rect">
            <a:avLst/>
          </a:prstGeom>
        </p:spPr>
      </p:pic>
    </p:spTree>
    <p:extLst>
      <p:ext uri="{BB962C8B-B14F-4D97-AF65-F5344CB8AC3E}">
        <p14:creationId xmlns:p14="http://schemas.microsoft.com/office/powerpoint/2010/main" val="1284535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4362" y="881062"/>
            <a:ext cx="10963275" cy="5095875"/>
          </a:xfrm>
          <a:prstGeom prst="rect">
            <a:avLst/>
          </a:prstGeom>
        </p:spPr>
      </p:pic>
    </p:spTree>
    <p:extLst>
      <p:ext uri="{BB962C8B-B14F-4D97-AF65-F5344CB8AC3E}">
        <p14:creationId xmlns:p14="http://schemas.microsoft.com/office/powerpoint/2010/main" val="4084497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3425" y="895350"/>
            <a:ext cx="10725150" cy="5067300"/>
          </a:xfrm>
          <a:prstGeom prst="rect">
            <a:avLst/>
          </a:prstGeom>
        </p:spPr>
      </p:pic>
    </p:spTree>
    <p:extLst>
      <p:ext uri="{BB962C8B-B14F-4D97-AF65-F5344CB8AC3E}">
        <p14:creationId xmlns:p14="http://schemas.microsoft.com/office/powerpoint/2010/main" val="3678553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endParaRPr lang="en-US" sz="4700" dirty="0">
              <a:solidFill>
                <a:srgbClr val="FFFFFF"/>
              </a:solidFill>
            </a:endParaRPr>
          </a:p>
        </p:txBody>
      </p:sp>
      <p:sp>
        <p:nvSpPr>
          <p:cNvPr id="3" name="Text 1"/>
          <p:cNvSpPr>
            <a:spLocks noGrp="1"/>
          </p:cNvSpPr>
          <p:nvPr>
            <p:ph type="subTitle"/>
          </p:nvPr>
        </p:nvSpPr>
        <p:spPr>
          <a:xfrm>
            <a:off x="3045368" y="4074718"/>
            <a:ext cx="6105194" cy="682079"/>
          </a:xfrm>
        </p:spPr>
        <p:txBody>
          <a:bodyPr>
            <a:normAutofit/>
          </a:bodyPr>
          <a:lstStyle/>
          <a:p>
            <a:pPr>
              <a:spcAft>
                <a:spcPts val="600"/>
              </a:spcAft>
            </a:pPr>
            <a:r>
              <a:rPr lang="en-US" sz="4200" dirty="0" smtClean="0">
                <a:solidFill>
                  <a:srgbClr val="FFFFFF"/>
                </a:solidFill>
              </a:rPr>
              <a:t>Technology</a:t>
            </a:r>
            <a:endParaRPr lang="en-US" sz="4200" dirty="0">
              <a:solidFill>
                <a:srgbClr val="FFFFFF"/>
              </a:solidFill>
            </a:endParaRPr>
          </a:p>
        </p:txBody>
      </p:sp>
    </p:spTree>
    <p:extLst>
      <p:ext uri="{BB962C8B-B14F-4D97-AF65-F5344CB8AC3E}">
        <p14:creationId xmlns:p14="http://schemas.microsoft.com/office/powerpoint/2010/main" val="997330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1689304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Web748B</Template>
  <TotalTime>290</TotalTime>
  <Words>736</Words>
  <Application>Microsoft Office PowerPoint</Application>
  <PresentationFormat>Widescreen</PresentationFormat>
  <Paragraphs>91</Paragraphs>
  <Slides>9</Slides>
  <Notes>2</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Segoe UI</vt:lpstr>
      <vt:lpstr>Segoe UI Light</vt:lpstr>
      <vt:lpstr>Segoe UI Semibold</vt:lpstr>
      <vt:lpstr>Segoe UI Semilight</vt:lpstr>
      <vt:lpstr>Office Theme</vt:lpstr>
      <vt:lpstr>QuickStarter Theme</vt:lpstr>
      <vt:lpstr>PATH TO AI</vt:lpstr>
      <vt:lpstr>History of AI</vt:lpstr>
      <vt:lpstr>PowerPoint Presentation</vt:lpstr>
      <vt:lpstr>PowerPoint Presentation</vt:lpstr>
      <vt:lpstr>PowerPoint Presentation</vt:lpstr>
      <vt:lpstr>PowerPoint Presentation</vt:lpstr>
      <vt:lpstr>PowerPoint Presentation</vt:lpstr>
      <vt:lpstr>PowerPoint Presentation</vt:lpstr>
      <vt:lpstr>Works cited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TO AI</dc:title>
  <dc:creator>Pal, Ashish (SHS TE DC IND AT IS EUN)</dc:creator>
  <cp:keywords>C_Unrestricted</cp:keywords>
  <cp:lastModifiedBy>Ashish's Lenovo</cp:lastModifiedBy>
  <cp:revision>129</cp:revision>
  <dcterms:created xsi:type="dcterms:W3CDTF">2019-12-12T06:34:25Z</dcterms:created>
  <dcterms:modified xsi:type="dcterms:W3CDTF">2020-01-13T17:45:18Z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sodocoClasLang">
    <vt:lpwstr>Unrestricted</vt:lpwstr>
  </property>
  <property fmtid="{D5CDD505-2E9C-101B-9397-08002B2CF9AE}" pid="4" name="sodocoClasLangId">
    <vt:i4>0</vt:i4>
  </property>
  <property fmtid="{D5CDD505-2E9C-101B-9397-08002B2CF9AE}" pid="5" name="sodocoClasId">
    <vt:i4>0</vt:i4>
  </property>
</Properties>
</file>