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8" r:id="rId4"/>
    <p:sldId id="269" r:id="rId5"/>
    <p:sldId id="270" r:id="rId6"/>
    <p:sldId id="271" r:id="rId7"/>
    <p:sldId id="272" r:id="rId8"/>
    <p:sldId id="273" r:id="rId9"/>
    <p:sldId id="27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90" d="100"/>
          <a:sy n="90"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744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2744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5</a:t>
            </a:fld>
            <a:endParaRPr lang="en-US" dirty="0"/>
          </a:p>
        </p:txBody>
      </p:sp>
    </p:spTree>
    <p:extLst>
      <p:ext uri="{BB962C8B-B14F-4D97-AF65-F5344CB8AC3E}">
        <p14:creationId xmlns:p14="http://schemas.microsoft.com/office/powerpoint/2010/main" val="317820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PRD examples</a:t>
            </a:r>
          </a:p>
          <a:p>
            <a:r>
              <a:rPr lang="en-US" dirty="0"/>
              <a:t>Remove this slide</a:t>
            </a:r>
          </a:p>
        </p:txBody>
      </p:sp>
      <p:sp>
        <p:nvSpPr>
          <p:cNvPr id="4" name="Slide Number Placeholder 3"/>
          <p:cNvSpPr>
            <a:spLocks noGrp="1"/>
          </p:cNvSpPr>
          <p:nvPr>
            <p:ph type="sldNum" sz="quarter" idx="10"/>
          </p:nvPr>
        </p:nvSpPr>
        <p:spPr/>
        <p:txBody>
          <a:bodyPr/>
          <a:lstStyle/>
          <a:p>
            <a:fld id="{DD7BFDEA-A312-4CA2-BCFF-296849B7323C}" type="slidenum">
              <a:rPr lang="en-US" smtClean="0"/>
              <a:t>6</a:t>
            </a:fld>
            <a:endParaRPr lang="en-US" dirty="0"/>
          </a:p>
        </p:txBody>
      </p:sp>
    </p:spTree>
    <p:extLst>
      <p:ext uri="{BB962C8B-B14F-4D97-AF65-F5344CB8AC3E}">
        <p14:creationId xmlns:p14="http://schemas.microsoft.com/office/powerpoint/2010/main" val="156120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0F87932-8FF0-4DF1-A776-9A3CE37618A7}"/>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36EC56-7DCF-400D-A871-C26291EB10AD}"/>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14DD33D-563C-4B8C-B8C1-625FF5C5B85D}"/>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able">
    <p:bg>
      <p:bgPr>
        <a:solidFill>
          <a:srgbClr val="FFFFFF"/>
        </a:solidFill>
        <a:effectLst/>
      </p:bgPr>
    </p:bg>
    <p:spTree>
      <p:nvGrpSpPr>
        <p:cNvPr id="1" name=""/>
        <p:cNvGrpSpPr/>
        <p:nvPr/>
      </p:nvGrpSpPr>
      <p:grpSpPr>
        <a:xfrm>
          <a:off x="0" y="0"/>
          <a:ext cx="0" cy="0"/>
          <a:chOff x="0" y="0"/>
          <a:chExt cx="0" cy="0"/>
        </a:xfrm>
      </p:grpSpPr>
      <p:sp>
        <p:nvSpPr>
          <p:cNvPr id="363" name="Shape 363"/>
          <p:cNvSpPr>
            <a:spLocks noGrp="1"/>
          </p:cNvSpPr>
          <p:nvPr>
            <p:ph type="title"/>
          </p:nvPr>
        </p:nvSpPr>
        <p:spPr>
          <a:xfrm>
            <a:off x="368301" y="0"/>
            <a:ext cx="9046633" cy="1340768"/>
          </a:xfrm>
          <a:prstGeom prst="rect">
            <a:avLst/>
          </a:prstGeom>
        </p:spPr>
        <p:txBody>
          <a:bodyPr lIns="0" tIns="0" rIns="0" bIns="0" anchor="b"/>
          <a:lstStyle>
            <a:lvl1pPr algn="l">
              <a:lnSpc>
                <a:spcPct val="95000"/>
              </a:lnSpc>
              <a:defRPr sz="3200" b="1">
                <a:solidFill>
                  <a:srgbClr val="FF9900"/>
                </a:solidFill>
                <a:latin typeface="+mn-lt"/>
                <a:ea typeface="+mn-ea"/>
                <a:cs typeface="+mn-cs"/>
                <a:sym typeface="Arial"/>
              </a:defRPr>
            </a:lvl1pPr>
          </a:lstStyle>
          <a:p>
            <a:r>
              <a:t>Title Text</a:t>
            </a:r>
          </a:p>
        </p:txBody>
      </p:sp>
      <p:sp>
        <p:nvSpPr>
          <p:cNvPr id="364" name="Shape 364"/>
          <p:cNvSpPr>
            <a:spLocks noGrp="1"/>
          </p:cNvSpPr>
          <p:nvPr>
            <p:ph type="sldNum" sz="quarter" idx="2"/>
          </p:nvPr>
        </p:nvSpPr>
        <p:spPr>
          <a:xfrm>
            <a:off x="11487185" y="6557354"/>
            <a:ext cx="323819" cy="224446"/>
          </a:xfrm>
          <a:prstGeom prst="rect">
            <a:avLst/>
          </a:prstGeom>
        </p:spPr>
        <p:txBody>
          <a:bodyPr lIns="44450" tIns="44450" rIns="44450" bIns="44450" anchor="b"/>
          <a:lstStyle>
            <a:lvl1pPr>
              <a:defRPr sz="1000">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390162933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CD83D3-86C4-482F-A2DC-B4C55DBF3F7A}"/>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196233C-6806-4593-91C0-CF4ECD84A601}"/>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0FA9B4-D282-452F-B78A-FF5873ACF45A}"/>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6" name="Footer Placeholder 5">
            <a:extLst>
              <a:ext uri="{FF2B5EF4-FFF2-40B4-BE49-F238E27FC236}">
                <a16:creationId xmlns:a16="http://schemas.microsoft.com/office/drawing/2014/main" xmlns=""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837DDCB-69F8-49FA-A111-C8AB271389E7}"/>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8" name="Footer Placeholder 7">
            <a:extLst>
              <a:ext uri="{FF2B5EF4-FFF2-40B4-BE49-F238E27FC236}">
                <a16:creationId xmlns:a16="http://schemas.microsoft.com/office/drawing/2014/main" xmlns=""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909660-3861-4545-BF68-9ED039B5D0F0}"/>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4" name="Footer Placeholder 3">
            <a:extLst>
              <a:ext uri="{FF2B5EF4-FFF2-40B4-BE49-F238E27FC236}">
                <a16:creationId xmlns:a16="http://schemas.microsoft.com/office/drawing/2014/main" xmlns=""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7F98E25-CF37-4F73-9E22-210238167867}"/>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3" name="Footer Placeholder 2">
            <a:extLst>
              <a:ext uri="{FF2B5EF4-FFF2-40B4-BE49-F238E27FC236}">
                <a16:creationId xmlns:a16="http://schemas.microsoft.com/office/drawing/2014/main" xmlns=""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30D413-9505-4ED8-BFF1-5141BE9EE3C4}"/>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6" name="Footer Placeholder 5">
            <a:extLst>
              <a:ext uri="{FF2B5EF4-FFF2-40B4-BE49-F238E27FC236}">
                <a16:creationId xmlns:a16="http://schemas.microsoft.com/office/drawing/2014/main" xmlns=""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2501218-FFD7-4F25-B220-F5DE5F70693C}"/>
              </a:ext>
            </a:extLst>
          </p:cNvPr>
          <p:cNvSpPr>
            <a:spLocks noGrp="1"/>
          </p:cNvSpPr>
          <p:nvPr>
            <p:ph type="dt" sz="half" idx="10"/>
          </p:nvPr>
        </p:nvSpPr>
        <p:spPr/>
        <p:txBody>
          <a:bodyPr/>
          <a:lstStyle/>
          <a:p>
            <a:fld id="{5D6495F3-B757-4FAF-98AA-EDA7D1485485}" type="datetimeFigureOut">
              <a:rPr lang="en-US" smtClean="0"/>
              <a:t>3/11/2020</a:t>
            </a:fld>
            <a:endParaRPr lang="en-US"/>
          </a:p>
        </p:txBody>
      </p:sp>
      <p:sp>
        <p:nvSpPr>
          <p:cNvPr id="6" name="Footer Placeholder 5">
            <a:extLst>
              <a:ext uri="{FF2B5EF4-FFF2-40B4-BE49-F238E27FC236}">
                <a16:creationId xmlns:a16="http://schemas.microsoft.com/office/drawing/2014/main" xmlns=""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3/11/2020</a:t>
            </a:fld>
            <a:endParaRPr lang="en-US"/>
          </a:p>
        </p:txBody>
      </p:sp>
      <p:sp>
        <p:nvSpPr>
          <p:cNvPr id="5" name="Footer Placeholder 4">
            <a:extLst>
              <a:ext uri="{FF2B5EF4-FFF2-40B4-BE49-F238E27FC236}">
                <a16:creationId xmlns:a16="http://schemas.microsoft.com/office/drawing/2014/main" xmlns=""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3092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3/11/2020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Technology is the sum of techniques, skills, methods, and processes used in the production of goods or services or in the accomplishment of objectives, such as scientific investigation. Technology can be the knowledge of techniques, processes, and the like, or it can be embedded in machines to allow for operation without detailed knowledge of their workings. Systems applying technology by taking an input, changing it according to the system's use, and then producing an outcome are referred to as technology systems or technological systems.</a:t>
            </a:r>
          </a:p>
        </p:txBody>
      </p:sp>
      <p:pic>
        <p:nvPicPr>
          <p:cNvPr id="1026" name="Picture 2" descr="Image result for artificial intelligence">
            <a:extLst>
              <a:ext uri="{FF2B5EF4-FFF2-40B4-BE49-F238E27FC236}">
                <a16:creationId xmlns:a16="http://schemas.microsoft.com/office/drawing/2014/main" xmlns="" id="{920AF76B-3D7D-433A-B821-904D6BD0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lstStyle/>
          <a:p>
            <a:pPr algn="ctr"/>
            <a:r>
              <a:rPr lang="en-US" dirty="0">
                <a:latin typeface="Segoe UI Light" panose="020B0702040204020203" pitchFamily="34" charset="0"/>
                <a:ea typeface="Segoe UI Light" panose="020B0702040204020203" pitchFamily="34" charset="0"/>
                <a:cs typeface="Segoe UI" panose="020B0502040204020203" pitchFamily="34" charset="0"/>
              </a:rPr>
              <a:t>PATH TO AI</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endPar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0" y="6398603"/>
            <a:ext cx="5779169" cy="365125"/>
          </a:xfrm>
        </p:spPr>
        <p:txBody>
          <a:bodyPr/>
          <a:lstStyle/>
          <a:p>
            <a:pPr algn="l"/>
            <a:r>
              <a:rPr lang="en-US" dirty="0">
                <a:solidFill>
                  <a:schemeClr val="accent6">
                    <a:lumMod val="60000"/>
                    <a:lumOff val="40000"/>
                  </a:schemeClr>
                </a:solidFill>
                <a:latin typeface="Segoe UI" panose="020B0502040204020203" pitchFamily="34" charset="0"/>
                <a:cs typeface="Segoe UI" panose="020B0502040204020203" pitchFamily="34" charset="0"/>
              </a:rPr>
              <a:t>www.pathtoai.com</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smtClean="0">
                <a:solidFill>
                  <a:srgbClr val="FFFFFF"/>
                </a:solidFill>
              </a:rPr>
              <a:t>Application of AI</a:t>
            </a:r>
            <a:endParaRPr lang="en-US" dirty="0">
              <a:solidFill>
                <a:srgbClr val="FFFFFF"/>
              </a:solidFill>
            </a:endParaRPr>
          </a:p>
        </p:txBody>
      </p:sp>
    </p:spTree>
    <p:extLst>
      <p:ext uri="{BB962C8B-B14F-4D97-AF65-F5344CB8AC3E}">
        <p14:creationId xmlns:p14="http://schemas.microsoft.com/office/powerpoint/2010/main" val="180854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licdn.com/mpr/mpr/AAEAAQAAAAAAAArRAAAAJGY2ZTAzNjNhLTNhNjAtNDYwYi05Y2EzLWY3MTBhZWIxMjU0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532"/>
            <a:ext cx="12234510" cy="677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684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is AI">
            <a:extLst>
              <a:ext uri="{FF2B5EF4-FFF2-40B4-BE49-F238E27FC236}">
                <a16:creationId xmlns:a16="http://schemas.microsoft.com/office/drawing/2014/main" xmlns="" id="{F95FD3AB-B96F-4A2A-91FD-4B31E38C1DC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9878"/>
          <a:stretch/>
        </p:blipFill>
        <p:spPr bwMode="auto">
          <a:xfrm>
            <a:off x="714550" y="520118"/>
            <a:ext cx="9981413" cy="586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2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Artificial Intelligence is a sum of many algorithms..&#10;Constraint Satisfaction&#10;Probabilistic reasoning&#10;Logical Reasoning&#10;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0" y="1"/>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6649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616" y="75478"/>
            <a:ext cx="9296220" cy="6782522"/>
          </a:xfrm>
          <a:prstGeom prst="rect">
            <a:avLst/>
          </a:prstGeom>
        </p:spPr>
      </p:pic>
    </p:spTree>
    <p:extLst>
      <p:ext uri="{BB962C8B-B14F-4D97-AF65-F5344CB8AC3E}">
        <p14:creationId xmlns:p14="http://schemas.microsoft.com/office/powerpoint/2010/main" val="29644244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TIFICIAL&#10;INTELLIGENCE&#10;SENSE&#10;COMPREHEND&#10;LEARN&#10;ACT&#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6"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5413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9710" y="141914"/>
            <a:ext cx="9427780" cy="6696057"/>
          </a:xfrm>
          <a:prstGeom prst="rect">
            <a:avLst/>
          </a:prstGeom>
        </p:spPr>
      </p:pic>
    </p:spTree>
    <p:extLst>
      <p:ext uri="{BB962C8B-B14F-4D97-AF65-F5344CB8AC3E}">
        <p14:creationId xmlns:p14="http://schemas.microsoft.com/office/powerpoint/2010/main" val="39525025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mtClean="0">
                <a:solidFill>
                  <a:srgbClr val="FFFFFF"/>
                </a:solidFill>
              </a:rPr>
              <a:t>Thank You</a:t>
            </a:r>
            <a:endParaRPr lang="en-US" dirty="0">
              <a:solidFill>
                <a:srgbClr val="FFFFFF"/>
              </a:solidFill>
            </a:endParaRP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68930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Web748B</Template>
  <TotalTime>281</TotalTime>
  <Words>144</Words>
  <Application>Microsoft Office PowerPoint</Application>
  <PresentationFormat>Widescreen</PresentationFormat>
  <Paragraphs>11</Paragraphs>
  <Slides>9</Slides>
  <Notes>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Segoe UI</vt:lpstr>
      <vt:lpstr>Segoe UI Light</vt:lpstr>
      <vt:lpstr>Segoe UI Semibold</vt:lpstr>
      <vt:lpstr>Segoe UI Semilight</vt:lpstr>
      <vt:lpstr>Office Theme</vt:lpstr>
      <vt:lpstr>QuickStarter Theme</vt:lpstr>
      <vt:lpstr>PATH TO AI</vt:lpstr>
      <vt:lpstr>Application of AI</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TO AI</dc:title>
  <dc:creator>Pal, Ashish (SHS TE DC IND AT IS EUN)</dc:creator>
  <cp:keywords>C_Unrestricted</cp:keywords>
  <cp:lastModifiedBy>Ashish's Lenovo</cp:lastModifiedBy>
  <cp:revision>132</cp:revision>
  <dcterms:created xsi:type="dcterms:W3CDTF">2019-12-12T06:34:25Z</dcterms:created>
  <dcterms:modified xsi:type="dcterms:W3CDTF">2020-03-11T16:10:14Z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