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56" r:id="rId3"/>
    <p:sldId id="258" r:id="rId4"/>
    <p:sldId id="623" r:id="rId5"/>
    <p:sldId id="624" r:id="rId6"/>
    <p:sldId id="651" r:id="rId7"/>
    <p:sldId id="652" r:id="rId8"/>
    <p:sldId id="653" r:id="rId9"/>
    <p:sldId id="654" r:id="rId10"/>
    <p:sldId id="655" r:id="rId11"/>
    <p:sldId id="649" r:id="rId12"/>
    <p:sldId id="650"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90" d="100"/>
          <a:sy n="90"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3/11/2020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727449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727449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7BFDEA-A312-4CA2-BCFF-296849B7323C}" type="slidenum">
              <a:rPr lang="en-US" smtClean="0"/>
              <a:t>8</a:t>
            </a:fld>
            <a:endParaRPr lang="en-US" dirty="0"/>
          </a:p>
        </p:txBody>
      </p:sp>
    </p:spTree>
    <p:extLst>
      <p:ext uri="{BB962C8B-B14F-4D97-AF65-F5344CB8AC3E}">
        <p14:creationId xmlns:p14="http://schemas.microsoft.com/office/powerpoint/2010/main" val="2762492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7BFDEA-A312-4CA2-BCFF-296849B7323C}" type="slidenum">
              <a:rPr lang="en-US" smtClean="0"/>
              <a:t>9</a:t>
            </a:fld>
            <a:endParaRPr lang="en-US" dirty="0"/>
          </a:p>
        </p:txBody>
      </p:sp>
    </p:spTree>
    <p:extLst>
      <p:ext uri="{BB962C8B-B14F-4D97-AF65-F5344CB8AC3E}">
        <p14:creationId xmlns:p14="http://schemas.microsoft.com/office/powerpoint/2010/main" val="1225608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30F87932-8FF0-4DF1-A776-9A3CE37618A7}"/>
              </a:ext>
            </a:extLst>
          </p:cNvPr>
          <p:cNvSpPr>
            <a:spLocks noGrp="1"/>
          </p:cNvSpPr>
          <p:nvPr>
            <p:ph type="dt" sz="half" idx="10"/>
          </p:nvPr>
        </p:nvSpPr>
        <p:spPr/>
        <p:txBody>
          <a:bodyPr/>
          <a:lstStyle/>
          <a:p>
            <a:fld id="{5D6495F3-B757-4FAF-98AA-EDA7D1485485}" type="datetimeFigureOut">
              <a:rPr lang="en-US" smtClean="0"/>
              <a:t>3/11/2020</a:t>
            </a:fld>
            <a:endParaRPr lang="en-US"/>
          </a:p>
        </p:txBody>
      </p:sp>
      <p:sp>
        <p:nvSpPr>
          <p:cNvPr id="5" name="Footer Placeholder 4">
            <a:extLst>
              <a:ext uri="{FF2B5EF4-FFF2-40B4-BE49-F238E27FC236}">
                <a16:creationId xmlns:a16="http://schemas.microsoft.com/office/drawing/2014/main" xmlns=""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436EC56-7DCF-400D-A871-C26291EB10AD}"/>
              </a:ext>
            </a:extLst>
          </p:cNvPr>
          <p:cNvSpPr>
            <a:spLocks noGrp="1"/>
          </p:cNvSpPr>
          <p:nvPr>
            <p:ph type="dt" sz="half" idx="10"/>
          </p:nvPr>
        </p:nvSpPr>
        <p:spPr/>
        <p:txBody>
          <a:bodyPr/>
          <a:lstStyle/>
          <a:p>
            <a:fld id="{5D6495F3-B757-4FAF-98AA-EDA7D1485485}" type="datetimeFigureOut">
              <a:rPr lang="en-US" smtClean="0"/>
              <a:t>3/11/2020</a:t>
            </a:fld>
            <a:endParaRPr lang="en-US"/>
          </a:p>
        </p:txBody>
      </p:sp>
      <p:sp>
        <p:nvSpPr>
          <p:cNvPr id="5" name="Footer Placeholder 4">
            <a:extLst>
              <a:ext uri="{FF2B5EF4-FFF2-40B4-BE49-F238E27FC236}">
                <a16:creationId xmlns:a16="http://schemas.microsoft.com/office/drawing/2014/main" xmlns=""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14DD33D-563C-4B8C-B8C1-625FF5C5B85D}"/>
              </a:ext>
            </a:extLst>
          </p:cNvPr>
          <p:cNvSpPr>
            <a:spLocks noGrp="1"/>
          </p:cNvSpPr>
          <p:nvPr>
            <p:ph type="dt" sz="half" idx="10"/>
          </p:nvPr>
        </p:nvSpPr>
        <p:spPr/>
        <p:txBody>
          <a:bodyPr/>
          <a:lstStyle/>
          <a:p>
            <a:fld id="{5D6495F3-B757-4FAF-98AA-EDA7D1485485}" type="datetimeFigureOut">
              <a:rPr lang="en-US" smtClean="0"/>
              <a:t>3/11/2020</a:t>
            </a:fld>
            <a:endParaRPr lang="en-US"/>
          </a:p>
        </p:txBody>
      </p:sp>
      <p:sp>
        <p:nvSpPr>
          <p:cNvPr id="5" name="Footer Placeholder 4">
            <a:extLst>
              <a:ext uri="{FF2B5EF4-FFF2-40B4-BE49-F238E27FC236}">
                <a16:creationId xmlns:a16="http://schemas.microsoft.com/office/drawing/2014/main" xmlns=""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able">
    <p:bg>
      <p:bgPr>
        <a:solidFill>
          <a:srgbClr val="FFFFFF"/>
        </a:solidFill>
        <a:effectLst/>
      </p:bgPr>
    </p:bg>
    <p:spTree>
      <p:nvGrpSpPr>
        <p:cNvPr id="1" name=""/>
        <p:cNvGrpSpPr/>
        <p:nvPr/>
      </p:nvGrpSpPr>
      <p:grpSpPr>
        <a:xfrm>
          <a:off x="0" y="0"/>
          <a:ext cx="0" cy="0"/>
          <a:chOff x="0" y="0"/>
          <a:chExt cx="0" cy="0"/>
        </a:xfrm>
      </p:grpSpPr>
      <p:sp>
        <p:nvSpPr>
          <p:cNvPr id="363" name="Shape 363"/>
          <p:cNvSpPr>
            <a:spLocks noGrp="1"/>
          </p:cNvSpPr>
          <p:nvPr>
            <p:ph type="title"/>
          </p:nvPr>
        </p:nvSpPr>
        <p:spPr>
          <a:xfrm>
            <a:off x="368301" y="0"/>
            <a:ext cx="9046633" cy="1340768"/>
          </a:xfrm>
          <a:prstGeom prst="rect">
            <a:avLst/>
          </a:prstGeom>
        </p:spPr>
        <p:txBody>
          <a:bodyPr lIns="0" tIns="0" rIns="0" bIns="0" anchor="b"/>
          <a:lstStyle>
            <a:lvl1pPr algn="l">
              <a:lnSpc>
                <a:spcPct val="95000"/>
              </a:lnSpc>
              <a:defRPr sz="3200" b="1">
                <a:solidFill>
                  <a:srgbClr val="FF9900"/>
                </a:solidFill>
                <a:latin typeface="+mn-lt"/>
                <a:ea typeface="+mn-ea"/>
                <a:cs typeface="+mn-cs"/>
                <a:sym typeface="Arial"/>
              </a:defRPr>
            </a:lvl1pPr>
          </a:lstStyle>
          <a:p>
            <a:r>
              <a:t>Title Text</a:t>
            </a:r>
          </a:p>
        </p:txBody>
      </p:sp>
      <p:sp>
        <p:nvSpPr>
          <p:cNvPr id="364" name="Shape 364"/>
          <p:cNvSpPr>
            <a:spLocks noGrp="1"/>
          </p:cNvSpPr>
          <p:nvPr>
            <p:ph type="sldNum" sz="quarter" idx="2"/>
          </p:nvPr>
        </p:nvSpPr>
        <p:spPr>
          <a:xfrm>
            <a:off x="11487185" y="6557354"/>
            <a:ext cx="323819" cy="224446"/>
          </a:xfrm>
          <a:prstGeom prst="rect">
            <a:avLst/>
          </a:prstGeom>
        </p:spPr>
        <p:txBody>
          <a:bodyPr lIns="44450" tIns="44450" rIns="44450" bIns="44450" anchor="b"/>
          <a:lstStyle>
            <a:lvl1pPr>
              <a:defRPr sz="1000">
                <a:solidFill>
                  <a:srgbClr val="000000"/>
                </a:solidFill>
              </a:defRPr>
            </a:lvl1pPr>
          </a:lstStyle>
          <a:p>
            <a:fld id="{86CB4B4D-7CA3-9044-876B-883B54F8677D}" type="slidenum">
              <a:t>‹#›</a:t>
            </a:fld>
            <a:endParaRPr dirty="0"/>
          </a:p>
        </p:txBody>
      </p:sp>
    </p:spTree>
    <p:extLst>
      <p:ext uri="{BB962C8B-B14F-4D97-AF65-F5344CB8AC3E}">
        <p14:creationId xmlns:p14="http://schemas.microsoft.com/office/powerpoint/2010/main" val="81832660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5CD83D3-86C4-482F-A2DC-B4C55DBF3F7A}"/>
              </a:ext>
            </a:extLst>
          </p:cNvPr>
          <p:cNvSpPr>
            <a:spLocks noGrp="1"/>
          </p:cNvSpPr>
          <p:nvPr>
            <p:ph type="dt" sz="half" idx="10"/>
          </p:nvPr>
        </p:nvSpPr>
        <p:spPr/>
        <p:txBody>
          <a:bodyPr/>
          <a:lstStyle/>
          <a:p>
            <a:fld id="{5D6495F3-B757-4FAF-98AA-EDA7D1485485}" type="datetimeFigureOut">
              <a:rPr lang="en-US" smtClean="0"/>
              <a:t>3/11/2020</a:t>
            </a:fld>
            <a:endParaRPr lang="en-US"/>
          </a:p>
        </p:txBody>
      </p:sp>
      <p:sp>
        <p:nvSpPr>
          <p:cNvPr id="5" name="Footer Placeholder 4">
            <a:extLst>
              <a:ext uri="{FF2B5EF4-FFF2-40B4-BE49-F238E27FC236}">
                <a16:creationId xmlns:a16="http://schemas.microsoft.com/office/drawing/2014/main" xmlns=""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196233C-6806-4593-91C0-CF4ECD84A601}"/>
              </a:ext>
            </a:extLst>
          </p:cNvPr>
          <p:cNvSpPr>
            <a:spLocks noGrp="1"/>
          </p:cNvSpPr>
          <p:nvPr>
            <p:ph type="dt" sz="half" idx="10"/>
          </p:nvPr>
        </p:nvSpPr>
        <p:spPr/>
        <p:txBody>
          <a:bodyPr/>
          <a:lstStyle/>
          <a:p>
            <a:fld id="{5D6495F3-B757-4FAF-98AA-EDA7D1485485}" type="datetimeFigureOut">
              <a:rPr lang="en-US" smtClean="0"/>
              <a:t>3/11/2020</a:t>
            </a:fld>
            <a:endParaRPr lang="en-US"/>
          </a:p>
        </p:txBody>
      </p:sp>
      <p:sp>
        <p:nvSpPr>
          <p:cNvPr id="5" name="Footer Placeholder 4">
            <a:extLst>
              <a:ext uri="{FF2B5EF4-FFF2-40B4-BE49-F238E27FC236}">
                <a16:creationId xmlns:a16="http://schemas.microsoft.com/office/drawing/2014/main" xmlns=""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50FA9B4-D282-452F-B78A-FF5873ACF45A}"/>
              </a:ext>
            </a:extLst>
          </p:cNvPr>
          <p:cNvSpPr>
            <a:spLocks noGrp="1"/>
          </p:cNvSpPr>
          <p:nvPr>
            <p:ph type="dt" sz="half" idx="10"/>
          </p:nvPr>
        </p:nvSpPr>
        <p:spPr/>
        <p:txBody>
          <a:bodyPr/>
          <a:lstStyle/>
          <a:p>
            <a:fld id="{5D6495F3-B757-4FAF-98AA-EDA7D1485485}" type="datetimeFigureOut">
              <a:rPr lang="en-US" smtClean="0"/>
              <a:t>3/11/2020</a:t>
            </a:fld>
            <a:endParaRPr lang="en-US"/>
          </a:p>
        </p:txBody>
      </p:sp>
      <p:sp>
        <p:nvSpPr>
          <p:cNvPr id="6" name="Footer Placeholder 5">
            <a:extLst>
              <a:ext uri="{FF2B5EF4-FFF2-40B4-BE49-F238E27FC236}">
                <a16:creationId xmlns:a16="http://schemas.microsoft.com/office/drawing/2014/main" xmlns=""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837DDCB-69F8-49FA-A111-C8AB271389E7}"/>
              </a:ext>
            </a:extLst>
          </p:cNvPr>
          <p:cNvSpPr>
            <a:spLocks noGrp="1"/>
          </p:cNvSpPr>
          <p:nvPr>
            <p:ph type="dt" sz="half" idx="10"/>
          </p:nvPr>
        </p:nvSpPr>
        <p:spPr/>
        <p:txBody>
          <a:bodyPr/>
          <a:lstStyle/>
          <a:p>
            <a:fld id="{5D6495F3-B757-4FAF-98AA-EDA7D1485485}" type="datetimeFigureOut">
              <a:rPr lang="en-US" smtClean="0"/>
              <a:t>3/11/2020</a:t>
            </a:fld>
            <a:endParaRPr lang="en-US"/>
          </a:p>
        </p:txBody>
      </p:sp>
      <p:sp>
        <p:nvSpPr>
          <p:cNvPr id="8" name="Footer Placeholder 7">
            <a:extLst>
              <a:ext uri="{FF2B5EF4-FFF2-40B4-BE49-F238E27FC236}">
                <a16:creationId xmlns:a16="http://schemas.microsoft.com/office/drawing/2014/main" xmlns=""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0909660-3861-4545-BF68-9ED039B5D0F0}"/>
              </a:ext>
            </a:extLst>
          </p:cNvPr>
          <p:cNvSpPr>
            <a:spLocks noGrp="1"/>
          </p:cNvSpPr>
          <p:nvPr>
            <p:ph type="dt" sz="half" idx="10"/>
          </p:nvPr>
        </p:nvSpPr>
        <p:spPr/>
        <p:txBody>
          <a:bodyPr/>
          <a:lstStyle/>
          <a:p>
            <a:fld id="{5D6495F3-B757-4FAF-98AA-EDA7D1485485}" type="datetimeFigureOut">
              <a:rPr lang="en-US" smtClean="0"/>
              <a:t>3/11/2020</a:t>
            </a:fld>
            <a:endParaRPr lang="en-US"/>
          </a:p>
        </p:txBody>
      </p:sp>
      <p:sp>
        <p:nvSpPr>
          <p:cNvPr id="4" name="Footer Placeholder 3">
            <a:extLst>
              <a:ext uri="{FF2B5EF4-FFF2-40B4-BE49-F238E27FC236}">
                <a16:creationId xmlns:a16="http://schemas.microsoft.com/office/drawing/2014/main" xmlns=""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7F98E25-CF37-4F73-9E22-210238167867}"/>
              </a:ext>
            </a:extLst>
          </p:cNvPr>
          <p:cNvSpPr>
            <a:spLocks noGrp="1"/>
          </p:cNvSpPr>
          <p:nvPr>
            <p:ph type="dt" sz="half" idx="10"/>
          </p:nvPr>
        </p:nvSpPr>
        <p:spPr/>
        <p:txBody>
          <a:bodyPr/>
          <a:lstStyle/>
          <a:p>
            <a:fld id="{5D6495F3-B757-4FAF-98AA-EDA7D1485485}" type="datetimeFigureOut">
              <a:rPr lang="en-US" smtClean="0"/>
              <a:t>3/11/2020</a:t>
            </a:fld>
            <a:endParaRPr lang="en-US"/>
          </a:p>
        </p:txBody>
      </p:sp>
      <p:sp>
        <p:nvSpPr>
          <p:cNvPr id="3" name="Footer Placeholder 2">
            <a:extLst>
              <a:ext uri="{FF2B5EF4-FFF2-40B4-BE49-F238E27FC236}">
                <a16:creationId xmlns:a16="http://schemas.microsoft.com/office/drawing/2014/main" xmlns=""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530D413-9505-4ED8-BFF1-5141BE9EE3C4}"/>
              </a:ext>
            </a:extLst>
          </p:cNvPr>
          <p:cNvSpPr>
            <a:spLocks noGrp="1"/>
          </p:cNvSpPr>
          <p:nvPr>
            <p:ph type="dt" sz="half" idx="10"/>
          </p:nvPr>
        </p:nvSpPr>
        <p:spPr/>
        <p:txBody>
          <a:bodyPr/>
          <a:lstStyle/>
          <a:p>
            <a:fld id="{5D6495F3-B757-4FAF-98AA-EDA7D1485485}" type="datetimeFigureOut">
              <a:rPr lang="en-US" smtClean="0"/>
              <a:t>3/11/2020</a:t>
            </a:fld>
            <a:endParaRPr lang="en-US"/>
          </a:p>
        </p:txBody>
      </p:sp>
      <p:sp>
        <p:nvSpPr>
          <p:cNvPr id="6" name="Footer Placeholder 5">
            <a:extLst>
              <a:ext uri="{FF2B5EF4-FFF2-40B4-BE49-F238E27FC236}">
                <a16:creationId xmlns:a16="http://schemas.microsoft.com/office/drawing/2014/main" xmlns=""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2501218-FFD7-4F25-B220-F5DE5F70693C}"/>
              </a:ext>
            </a:extLst>
          </p:cNvPr>
          <p:cNvSpPr>
            <a:spLocks noGrp="1"/>
          </p:cNvSpPr>
          <p:nvPr>
            <p:ph type="dt" sz="half" idx="10"/>
          </p:nvPr>
        </p:nvSpPr>
        <p:spPr/>
        <p:txBody>
          <a:bodyPr/>
          <a:lstStyle/>
          <a:p>
            <a:fld id="{5D6495F3-B757-4FAF-98AA-EDA7D1485485}" type="datetimeFigureOut">
              <a:rPr lang="en-US" smtClean="0"/>
              <a:t>3/11/2020</a:t>
            </a:fld>
            <a:endParaRPr lang="en-US"/>
          </a:p>
        </p:txBody>
      </p:sp>
      <p:sp>
        <p:nvSpPr>
          <p:cNvPr id="6" name="Footer Placeholder 5">
            <a:extLst>
              <a:ext uri="{FF2B5EF4-FFF2-40B4-BE49-F238E27FC236}">
                <a16:creationId xmlns:a16="http://schemas.microsoft.com/office/drawing/2014/main" xmlns=""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3/11/2020</a:t>
            </a:fld>
            <a:endParaRPr lang="en-US"/>
          </a:p>
        </p:txBody>
      </p:sp>
      <p:sp>
        <p:nvSpPr>
          <p:cNvPr id="5" name="Footer Placeholder 4">
            <a:extLst>
              <a:ext uri="{FF2B5EF4-FFF2-40B4-BE49-F238E27FC236}">
                <a16:creationId xmlns:a16="http://schemas.microsoft.com/office/drawing/2014/main" xmlns=""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230928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3/11/2020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2.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l95h4alXfAA"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Content Placeholder 2"/>
          <p:cNvSpPr txBox="1">
            <a:spLocks/>
          </p:cNvSpPr>
          <p:nvPr/>
        </p:nvSpPr>
        <p:spPr>
          <a:xfrm>
            <a:off x="850250" y="1876798"/>
            <a:ext cx="10465450"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Technology is the sum of techniques, skills, methods, and processes used in the production of goods or services or in the accomplishment of objectives, such as scientific investigation. Technology can be the knowledge of techniques, processes, and the like, or it can be embedded in machines to allow for operation without detailed knowledge of their workings. Systems applying technology by taking an input, changing it according to the system's use, and then producing an outcome are referred to as technology systems or technological systems.</a:t>
            </a:r>
          </a:p>
        </p:txBody>
      </p:sp>
      <p:pic>
        <p:nvPicPr>
          <p:cNvPr id="1026" name="Picture 2" descr="Image result for artificial intelligence">
            <a:extLst>
              <a:ext uri="{FF2B5EF4-FFF2-40B4-BE49-F238E27FC236}">
                <a16:creationId xmlns:a16="http://schemas.microsoft.com/office/drawing/2014/main" xmlns="" id="{920AF76B-3D7D-433A-B821-904D6BD09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lstStyle/>
          <a:p>
            <a:pPr algn="ctr"/>
            <a:r>
              <a:rPr lang="en-US" dirty="0">
                <a:latin typeface="Segoe UI Light" panose="020B0702040204020203" pitchFamily="34" charset="0"/>
                <a:ea typeface="Segoe UI Light" panose="020B0702040204020203" pitchFamily="34" charset="0"/>
                <a:cs typeface="Segoe UI" panose="020B0502040204020203" pitchFamily="34" charset="0"/>
              </a:rPr>
              <a:t>PATH TO AI</a:t>
            </a:r>
          </a:p>
        </p:txBody>
      </p:sp>
      <p:sp>
        <p:nvSpPr>
          <p:cNvPr id="20" name="Text 2"/>
          <p:cNvSpPr/>
          <p:nvPr/>
        </p:nvSpPr>
        <p:spPr>
          <a:xfrm>
            <a:off x="838200" y="1461299"/>
            <a:ext cx="10462846" cy="375359"/>
          </a:xfrm>
          <a:prstGeom prst="rect">
            <a:avLst/>
          </a:prstGeom>
        </p:spPr>
        <p:txBody>
          <a:bodyPr wrap="square">
            <a:spAutoFit/>
          </a:bodyPr>
          <a:lstStyle/>
          <a:p>
            <a:pPr>
              <a:lnSpc>
                <a:spcPct val="150000"/>
              </a:lnSpc>
            </a:pPr>
            <a:endPar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endParaRPr>
          </a:p>
        </p:txBody>
      </p:sp>
      <p:sp>
        <p:nvSpPr>
          <p:cNvPr id="22" name="Footer Placeholder 2"/>
          <p:cNvSpPr>
            <a:spLocks noGrp="1"/>
          </p:cNvSpPr>
          <p:nvPr>
            <p:ph type="ftr" sz="quarter" idx="11"/>
          </p:nvPr>
        </p:nvSpPr>
        <p:spPr>
          <a:xfrm>
            <a:off x="0" y="6398603"/>
            <a:ext cx="5779169" cy="365125"/>
          </a:xfrm>
        </p:spPr>
        <p:txBody>
          <a:bodyPr/>
          <a:lstStyle/>
          <a:p>
            <a:pPr algn="l"/>
            <a:r>
              <a:rPr lang="en-US" dirty="0">
                <a:solidFill>
                  <a:schemeClr val="accent6">
                    <a:lumMod val="60000"/>
                    <a:lumOff val="40000"/>
                  </a:schemeClr>
                </a:solidFill>
                <a:latin typeface="Segoe UI" panose="020B0502040204020203" pitchFamily="34" charset="0"/>
                <a:cs typeface="Segoe UI" panose="020B0502040204020203" pitchFamily="34" charset="0"/>
              </a:rPr>
              <a:t>www.pathtoai.com</a:t>
            </a:r>
            <a:endParaRPr lang="en-US" dirty="0">
              <a:solidFill>
                <a:schemeClr val="accent6">
                  <a:lumMod val="60000"/>
                  <a:lumOff val="40000"/>
                </a:schemeClr>
              </a:solidFill>
            </a:endParaRPr>
          </a:p>
        </p:txBody>
      </p:sp>
    </p:spTree>
    <p:extLst>
      <p:ext uri="{BB962C8B-B14F-4D97-AF65-F5344CB8AC3E}">
        <p14:creationId xmlns:p14="http://schemas.microsoft.com/office/powerpoint/2010/main" val="3748667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lated image">
            <a:extLst>
              <a:ext uri="{FF2B5EF4-FFF2-40B4-BE49-F238E27FC236}">
                <a16:creationId xmlns:a16="http://schemas.microsoft.com/office/drawing/2014/main" xmlns="" id="{8D16594C-D81C-42A9-82C2-8AF3B1957DF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788" y="0"/>
            <a:ext cx="1051083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xmlns="" id="{D3AD2EF8-512F-450D-9EC5-152023ECFCC0}"/>
              </a:ext>
            </a:extLst>
          </p:cNvPr>
          <p:cNvSpPr>
            <a:spLocks noGrp="1"/>
          </p:cNvSpPr>
          <p:nvPr>
            <p:ph type="title"/>
          </p:nvPr>
        </p:nvSpPr>
        <p:spPr>
          <a:xfrm>
            <a:off x="1291090" y="0"/>
            <a:ext cx="9046633" cy="511728"/>
          </a:xfrm>
        </p:spPr>
        <p:txBody>
          <a:bodyPr/>
          <a:lstStyle/>
          <a:p>
            <a:pPr algn="ctr"/>
            <a:r>
              <a:rPr lang="en-US" dirty="0"/>
              <a:t>AI within you</a:t>
            </a:r>
          </a:p>
        </p:txBody>
      </p:sp>
    </p:spTree>
    <p:extLst>
      <p:ext uri="{BB962C8B-B14F-4D97-AF65-F5344CB8AC3E}">
        <p14:creationId xmlns:p14="http://schemas.microsoft.com/office/powerpoint/2010/main" val="1984797675"/>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E32A5D-C932-4E09-AC8A-38008B6AAC42}"/>
              </a:ext>
            </a:extLst>
          </p:cNvPr>
          <p:cNvSpPr>
            <a:spLocks noGrp="1"/>
          </p:cNvSpPr>
          <p:nvPr>
            <p:ph type="title"/>
          </p:nvPr>
        </p:nvSpPr>
        <p:spPr>
          <a:xfrm>
            <a:off x="318559" y="151002"/>
            <a:ext cx="10445108" cy="738231"/>
          </a:xfrm>
        </p:spPr>
        <p:txBody>
          <a:bodyPr/>
          <a:lstStyle/>
          <a:p>
            <a:r>
              <a:rPr lang="en-US" dirty="0"/>
              <a:t>Brain is most advance AI which exist in this world till date:</a:t>
            </a:r>
          </a:p>
        </p:txBody>
      </p:sp>
      <p:pic>
        <p:nvPicPr>
          <p:cNvPr id="6146" name="Picture 2" descr="Image result for child brain">
            <a:extLst>
              <a:ext uri="{FF2B5EF4-FFF2-40B4-BE49-F238E27FC236}">
                <a16:creationId xmlns:a16="http://schemas.microsoft.com/office/drawing/2014/main" xmlns="" id="{859D42A7-47E2-446D-9336-5052510E04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5086" y="889233"/>
            <a:ext cx="3100732" cy="3931728"/>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0" descr="Related image">
            <a:extLst>
              <a:ext uri="{FF2B5EF4-FFF2-40B4-BE49-F238E27FC236}">
                <a16:creationId xmlns:a16="http://schemas.microsoft.com/office/drawing/2014/main" xmlns="" id="{2284F082-3F5F-4091-A3AA-DF426D262265}"/>
              </a:ext>
            </a:extLst>
          </p:cNvPr>
          <p:cNvSpPr>
            <a:spLocks noChangeAspect="1" noChangeArrowheads="1"/>
          </p:cNvSpPr>
          <p:nvPr/>
        </p:nvSpPr>
        <p:spPr bwMode="auto">
          <a:xfrm>
            <a:off x="5943600" y="3276600"/>
            <a:ext cx="2453780" cy="24537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xmlns="" id="{C8C02D47-4D80-4299-871B-B4D516FF845C}"/>
              </a:ext>
            </a:extLst>
          </p:cNvPr>
          <p:cNvPicPr>
            <a:picLocks noChangeAspect="1"/>
          </p:cNvPicPr>
          <p:nvPr/>
        </p:nvPicPr>
        <p:blipFill>
          <a:blip r:embed="rId3"/>
          <a:stretch>
            <a:fillRect/>
          </a:stretch>
        </p:blipFill>
        <p:spPr>
          <a:xfrm>
            <a:off x="7600629" y="1300294"/>
            <a:ext cx="4462943" cy="2915393"/>
          </a:xfrm>
          <a:prstGeom prst="rect">
            <a:avLst/>
          </a:prstGeom>
        </p:spPr>
      </p:pic>
      <p:pic>
        <p:nvPicPr>
          <p:cNvPr id="6156" name="Picture 12" descr="Image result for child brain">
            <a:extLst>
              <a:ext uri="{FF2B5EF4-FFF2-40B4-BE49-F238E27FC236}">
                <a16:creationId xmlns:a16="http://schemas.microsoft.com/office/drawing/2014/main" xmlns="" id="{4F29DF12-C409-4AC7-8506-646D9875E9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428" y="1300294"/>
            <a:ext cx="4479995" cy="3203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738665"/>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smtClean="0">
                <a:solidFill>
                  <a:srgbClr val="FFFFFF"/>
                </a:solidFill>
              </a:rPr>
              <a:t>Thank You</a:t>
            </a:r>
            <a:endParaRPr lang="en-US" dirty="0">
              <a:solidFill>
                <a:srgbClr val="FFFFFF"/>
              </a:solidFill>
            </a:endParaRPr>
          </a:p>
        </p:txBody>
      </p:sp>
      <p:sp>
        <p:nvSpPr>
          <p:cNvPr id="3" name="Content Placeholder 2"/>
          <p:cNvSpPr>
            <a:spLocks noGrp="1"/>
          </p:cNvSpPr>
          <p:nvPr>
            <p:ph type="body" idx="1"/>
          </p:nvPr>
        </p:nvSpPr>
        <p:spPr>
          <a:xfrm>
            <a:off x="6090574" y="801866"/>
            <a:ext cx="5306084" cy="5230634"/>
          </a:xfrm>
        </p:spPr>
        <p:txBody>
          <a:bodyPr anchor="ctr">
            <a:normAutofit/>
          </a:bodyPr>
          <a:lstStyle/>
          <a:p>
            <a:endParaRPr sz="2400">
              <a:solidFill>
                <a:srgbClr val="000000"/>
              </a:solidFill>
            </a:endParaRPr>
          </a:p>
        </p:txBody>
      </p:sp>
    </p:spTree>
    <p:extLst>
      <p:ext uri="{BB962C8B-B14F-4D97-AF65-F5344CB8AC3E}">
        <p14:creationId xmlns:p14="http://schemas.microsoft.com/office/powerpoint/2010/main" val="1689304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23962611-DFD5-4092-AAFD-559E3DFCE2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xmlns="" id="{2270F1FA-0425-408F-9861-80BF5AFB276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a:solidFill>
                  <a:srgbClr val="FFFFFF"/>
                </a:solidFill>
              </a:rPr>
              <a:t>AI</a:t>
            </a:r>
          </a:p>
        </p:txBody>
      </p:sp>
    </p:spTree>
    <p:extLst>
      <p:ext uri="{BB962C8B-B14F-4D97-AF65-F5344CB8AC3E}">
        <p14:creationId xmlns:p14="http://schemas.microsoft.com/office/powerpoint/2010/main" val="1808544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Shape 560"/>
          <p:cNvSpPr>
            <a:spLocks noGrp="1"/>
          </p:cNvSpPr>
          <p:nvPr>
            <p:ph type="title"/>
          </p:nvPr>
        </p:nvSpPr>
        <p:spPr>
          <a:prstGeom prst="rect">
            <a:avLst/>
          </a:prstGeom>
        </p:spPr>
        <p:txBody>
          <a:bodyPr>
            <a:normAutofit/>
          </a:bodyPr>
          <a:lstStyle/>
          <a:p>
            <a:r>
              <a:rPr sz="3200" b="1" dirty="0">
                <a:solidFill>
                  <a:srgbClr val="FF9900"/>
                </a:solidFill>
                <a:latin typeface="+mn-lt"/>
                <a:ea typeface="+mn-ea"/>
                <a:cs typeface="+mn-cs"/>
                <a:sym typeface="Arial"/>
              </a:rPr>
              <a:t>What</a:t>
            </a:r>
            <a:r>
              <a:rPr sz="3200" b="1" dirty="0">
                <a:solidFill>
                  <a:srgbClr val="FFC000"/>
                </a:solidFill>
                <a:latin typeface="+mn-lt"/>
              </a:rPr>
              <a:t> </a:t>
            </a:r>
            <a:r>
              <a:rPr sz="3200" b="1" dirty="0">
                <a:solidFill>
                  <a:srgbClr val="FF9900"/>
                </a:solidFill>
                <a:latin typeface="+mn-lt"/>
                <a:ea typeface="+mn-ea"/>
                <a:cs typeface="+mn-cs"/>
              </a:rPr>
              <a:t>is Intelligence?</a:t>
            </a:r>
          </a:p>
        </p:txBody>
      </p:sp>
      <p:pic>
        <p:nvPicPr>
          <p:cNvPr id="16386" name="Picture 2" descr="cartoon, Calvin and Hobb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301" y="2030135"/>
            <a:ext cx="4035919" cy="3362741"/>
          </a:xfrm>
          <a:prstGeom prst="rect">
            <a:avLst/>
          </a:prstGeom>
          <a:noFill/>
          <a:extLst>
            <a:ext uri="{909E8E84-426E-40DD-AFC4-6F175D3DCCD1}">
              <a14:hiddenFill xmlns:a14="http://schemas.microsoft.com/office/drawing/2010/main">
                <a:solidFill>
                  <a:srgbClr val="FFFFFF"/>
                </a:solidFill>
              </a14:hiddenFill>
            </a:ext>
          </a:extLst>
        </p:spPr>
      </p:pic>
      <p:sp>
        <p:nvSpPr>
          <p:cNvPr id="4" name="Shape 561">
            <a:extLst>
              <a:ext uri="{FF2B5EF4-FFF2-40B4-BE49-F238E27FC236}">
                <a16:creationId xmlns:a16="http://schemas.microsoft.com/office/drawing/2014/main" xmlns="" id="{B24F6621-913B-48DC-B0C5-BAA4628E4F78}"/>
              </a:ext>
            </a:extLst>
          </p:cNvPr>
          <p:cNvSpPr txBox="1">
            <a:spLocks/>
          </p:cNvSpPr>
          <p:nvPr/>
        </p:nvSpPr>
        <p:spPr>
          <a:xfrm>
            <a:off x="4785665" y="800872"/>
            <a:ext cx="7209450" cy="5256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en-US" sz="3200" dirty="0"/>
              <a:t>Intelligence:</a:t>
            </a:r>
          </a:p>
          <a:p>
            <a:pPr lvl="2"/>
            <a:r>
              <a:rPr lang="en-US" altLang="en-US" sz="2800" dirty="0"/>
              <a:t>“the capacity to learn and solve problems” (Webster's dictionary)</a:t>
            </a:r>
          </a:p>
          <a:p>
            <a:pPr lvl="2"/>
            <a:r>
              <a:rPr lang="en-US" altLang="en-US" sz="2800" dirty="0"/>
              <a:t>in particular,</a:t>
            </a:r>
          </a:p>
          <a:p>
            <a:pPr lvl="3"/>
            <a:r>
              <a:rPr lang="en-US" altLang="en-US" sz="2400" dirty="0"/>
              <a:t> </a:t>
            </a:r>
            <a:r>
              <a:rPr lang="en-US" altLang="en-US" sz="2400" i="1" dirty="0"/>
              <a:t>the ability to solve novel problems</a:t>
            </a:r>
            <a:endParaRPr lang="en-US" altLang="en-US" sz="2400" dirty="0"/>
          </a:p>
          <a:p>
            <a:pPr lvl="3"/>
            <a:r>
              <a:rPr lang="en-US" altLang="en-US" sz="2400" i="1" dirty="0"/>
              <a:t>the ability to act rationally</a:t>
            </a:r>
            <a:endParaRPr lang="en-US" altLang="en-US" sz="2400" dirty="0"/>
          </a:p>
          <a:p>
            <a:pPr lvl="3"/>
            <a:r>
              <a:rPr lang="en-US" altLang="en-US" sz="2400" i="1" dirty="0"/>
              <a:t>the ability to act like humans</a:t>
            </a:r>
          </a:p>
          <a:p>
            <a:pPr lvl="1"/>
            <a:endParaRPr lang="en-US" altLang="en-US" sz="3200" dirty="0"/>
          </a:p>
          <a:p>
            <a:pPr lvl="1"/>
            <a:r>
              <a:rPr lang="en-US" altLang="en-US" sz="3200" dirty="0"/>
              <a:t>Varying kinds and degrees of intelligence occur in people, animals and now machines. </a:t>
            </a:r>
          </a:p>
          <a:p>
            <a:pPr lvl="1"/>
            <a:endParaRPr lang="en-US" sz="3000" dirty="0"/>
          </a:p>
        </p:txBody>
      </p:sp>
    </p:spTree>
    <p:extLst>
      <p:ext uri="{BB962C8B-B14F-4D97-AF65-F5344CB8AC3E}">
        <p14:creationId xmlns:p14="http://schemas.microsoft.com/office/powerpoint/2010/main" val="2606632907"/>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Shape 560"/>
          <p:cNvSpPr>
            <a:spLocks noGrp="1"/>
          </p:cNvSpPr>
          <p:nvPr>
            <p:ph type="title"/>
          </p:nvPr>
        </p:nvSpPr>
        <p:spPr>
          <a:xfrm>
            <a:off x="401857" y="117446"/>
            <a:ext cx="9046633" cy="988430"/>
          </a:xfrm>
          <a:prstGeom prst="rect">
            <a:avLst/>
          </a:prstGeom>
        </p:spPr>
        <p:txBody>
          <a:bodyPr>
            <a:normAutofit/>
          </a:bodyPr>
          <a:lstStyle/>
          <a:p>
            <a:r>
              <a:rPr sz="3200" b="1" dirty="0">
                <a:solidFill>
                  <a:srgbClr val="FF9900"/>
                </a:solidFill>
                <a:latin typeface="+mn-lt"/>
                <a:ea typeface="+mn-ea"/>
                <a:cs typeface="+mn-cs"/>
                <a:sym typeface="Arial"/>
              </a:rPr>
              <a:t>What</a:t>
            </a:r>
            <a:r>
              <a:rPr sz="3200" b="1" dirty="0">
                <a:solidFill>
                  <a:srgbClr val="FFC000"/>
                </a:solidFill>
                <a:latin typeface="+mn-lt"/>
              </a:rPr>
              <a:t> </a:t>
            </a:r>
            <a:r>
              <a:rPr sz="3200" b="1" dirty="0">
                <a:solidFill>
                  <a:srgbClr val="FF9900"/>
                </a:solidFill>
                <a:latin typeface="+mn-lt"/>
                <a:ea typeface="+mn-ea"/>
                <a:cs typeface="+mn-cs"/>
              </a:rPr>
              <a:t>is Artificial Intelligence?</a:t>
            </a:r>
          </a:p>
        </p:txBody>
      </p:sp>
      <p:sp>
        <p:nvSpPr>
          <p:cNvPr id="561" name="Shape 561"/>
          <p:cNvSpPr>
            <a:spLocks noGrp="1"/>
          </p:cNvSpPr>
          <p:nvPr>
            <p:ph type="body" idx="4294967295"/>
          </p:nvPr>
        </p:nvSpPr>
        <p:spPr>
          <a:xfrm>
            <a:off x="75500" y="1468918"/>
            <a:ext cx="11172825" cy="4789488"/>
          </a:xfrm>
          <a:prstGeom prst="rect">
            <a:avLst/>
          </a:prstGeom>
        </p:spPr>
        <p:txBody>
          <a:bodyPr>
            <a:normAutofit fontScale="92500" lnSpcReduction="10000"/>
          </a:bodyPr>
          <a:lstStyle/>
          <a:p>
            <a:pPr lvl="1">
              <a:spcBef>
                <a:spcPts val="600"/>
              </a:spcBef>
              <a:buSzPct val="75000"/>
            </a:pPr>
            <a:r>
              <a:rPr sz="3200" dirty="0"/>
              <a:t>Artificial Intelligence (AI) is the attempt for computers to perform intelligent actions. </a:t>
            </a:r>
          </a:p>
          <a:p>
            <a:pPr lvl="1">
              <a:spcBef>
                <a:spcPts val="600"/>
              </a:spcBef>
              <a:buSzPct val="75000"/>
            </a:pPr>
            <a:endParaRPr sz="3200" dirty="0"/>
          </a:p>
          <a:p>
            <a:pPr lvl="1">
              <a:spcBef>
                <a:spcPts val="600"/>
              </a:spcBef>
              <a:buSzPct val="75000"/>
            </a:pPr>
            <a:r>
              <a:rPr sz="3200" dirty="0"/>
              <a:t>According to John  McCarthy, AI is the science and the engineering of making intelligent machines, especially intelligent computer programs.</a:t>
            </a:r>
            <a:endParaRPr lang="en-US" sz="3200" dirty="0"/>
          </a:p>
          <a:p>
            <a:pPr lvl="1">
              <a:spcBef>
                <a:spcPts val="600"/>
              </a:spcBef>
              <a:buSzPct val="75000"/>
            </a:pPr>
            <a:endParaRPr lang="en-US" sz="3200" dirty="0"/>
          </a:p>
          <a:p>
            <a:pPr lvl="1">
              <a:spcBef>
                <a:spcPts val="600"/>
              </a:spcBef>
              <a:buSzPct val="75000"/>
            </a:pPr>
            <a:r>
              <a:rPr lang="en-US" sz="3200" dirty="0"/>
              <a:t>Artificial intelligence (AI) is the simulation of human intelligence processes by machines, especially computer systems. These processes include learning (the acquisition of information and rules for using the information), reasoning (using rules to reach approximate or definite conclusions) and self-correction.</a:t>
            </a:r>
            <a:endParaRPr sz="3200" dirty="0"/>
          </a:p>
        </p:txBody>
      </p:sp>
    </p:spTree>
    <p:extLst>
      <p:ext uri="{BB962C8B-B14F-4D97-AF65-F5344CB8AC3E}">
        <p14:creationId xmlns:p14="http://schemas.microsoft.com/office/powerpoint/2010/main" val="3574784304"/>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what is AI">
            <a:extLst>
              <a:ext uri="{FF2B5EF4-FFF2-40B4-BE49-F238E27FC236}">
                <a16:creationId xmlns:a16="http://schemas.microsoft.com/office/drawing/2014/main" xmlns="" id="{53FD6201-B6C2-4C22-BCDD-E02613FB5A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549930" cy="55194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5667452"/>
            <a:ext cx="11742183" cy="923330"/>
          </a:xfrm>
          <a:prstGeom prst="rect">
            <a:avLst/>
          </a:prstGeom>
        </p:spPr>
        <p:txBody>
          <a:bodyPr wrap="square">
            <a:spAutoFit/>
          </a:bodyPr>
          <a:lstStyle/>
          <a:p>
            <a:r>
              <a:rPr lang="en-US" dirty="0">
                <a:solidFill>
                  <a:schemeClr val="accent6">
                    <a:lumMod val="50000"/>
                  </a:schemeClr>
                </a:solidFill>
              </a:rPr>
              <a:t>AI  is a system which will typically demonstrate at least some of the following behaviors associated with human intelligence: </a:t>
            </a:r>
          </a:p>
          <a:p>
            <a:r>
              <a:rPr lang="en-US" dirty="0" err="1">
                <a:solidFill>
                  <a:schemeClr val="accent6">
                    <a:lumMod val="50000"/>
                  </a:schemeClr>
                </a:solidFill>
              </a:rPr>
              <a:t>planning,learning</a:t>
            </a:r>
            <a:r>
              <a:rPr lang="en-US" dirty="0">
                <a:solidFill>
                  <a:schemeClr val="accent6">
                    <a:lumMod val="50000"/>
                  </a:schemeClr>
                </a:solidFill>
              </a:rPr>
              <a:t>, reasoning, problem solving, knowledge representation, perception, motion, and manipulation and, to a lesser extent, social intelligence and creativity.</a:t>
            </a:r>
            <a:endParaRPr lang="en-US" dirty="0">
              <a:solidFill>
                <a:schemeClr val="accent6">
                  <a:lumMod val="50000"/>
                </a:schemeClr>
              </a:solidFill>
            </a:endParaRPr>
          </a:p>
        </p:txBody>
      </p:sp>
    </p:spTree>
    <p:extLst>
      <p:ext uri="{BB962C8B-B14F-4D97-AF65-F5344CB8AC3E}">
        <p14:creationId xmlns:p14="http://schemas.microsoft.com/office/powerpoint/2010/main" val="1845240527"/>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13EFCAAF-BCE6-4B77-A964-D24D6C33FEF2}"/>
              </a:ext>
            </a:extLst>
          </p:cNvPr>
          <p:cNvSpPr>
            <a:spLocks noGrp="1"/>
          </p:cNvSpPr>
          <p:nvPr>
            <p:ph type="subTitle" idx="1"/>
          </p:nvPr>
        </p:nvSpPr>
        <p:spPr>
          <a:xfrm>
            <a:off x="503068" y="255155"/>
            <a:ext cx="11002392" cy="6163399"/>
          </a:xfrm>
        </p:spPr>
        <p:txBody>
          <a:bodyPr>
            <a:normAutofit/>
          </a:bodyPr>
          <a:lstStyle/>
          <a:p>
            <a:pPr algn="l"/>
            <a:endParaRPr lang="en-US" dirty="0">
              <a:solidFill>
                <a:schemeClr val="accent6">
                  <a:lumMod val="50000"/>
                </a:schemeClr>
              </a:solidFill>
            </a:endParaRPr>
          </a:p>
          <a:p>
            <a:pPr algn="l"/>
            <a:r>
              <a:rPr lang="en-US" dirty="0" smtClean="0">
                <a:solidFill>
                  <a:schemeClr val="accent6">
                    <a:lumMod val="50000"/>
                  </a:schemeClr>
                </a:solidFill>
              </a:rPr>
              <a:t>AI can be simply divided into two streams: </a:t>
            </a:r>
          </a:p>
          <a:p>
            <a:pPr algn="l"/>
            <a:r>
              <a:rPr lang="en-US" dirty="0" err="1" smtClean="0">
                <a:solidFill>
                  <a:schemeClr val="accent6">
                    <a:lumMod val="50000"/>
                  </a:schemeClr>
                </a:solidFill>
              </a:rPr>
              <a:t>Generalised</a:t>
            </a:r>
            <a:r>
              <a:rPr lang="en-US" dirty="0" smtClean="0">
                <a:solidFill>
                  <a:schemeClr val="accent6">
                    <a:lumMod val="50000"/>
                  </a:schemeClr>
                </a:solidFill>
              </a:rPr>
              <a:t> AI, which we call as Machine Learning (ML) and Applied AI, which focuses on replicating human behavior, such as making robots.</a:t>
            </a:r>
          </a:p>
          <a:p>
            <a:pPr algn="l"/>
            <a:endParaRPr lang="en-US" dirty="0">
              <a:solidFill>
                <a:schemeClr val="accent6">
                  <a:lumMod val="50000"/>
                </a:schemeClr>
              </a:solidFill>
            </a:endParaRPr>
          </a:p>
          <a:p>
            <a:pPr algn="l"/>
            <a:r>
              <a:rPr lang="en-US" dirty="0" smtClean="0">
                <a:solidFill>
                  <a:schemeClr val="accent6">
                    <a:lumMod val="50000"/>
                  </a:schemeClr>
                </a:solidFill>
              </a:rPr>
              <a:t> “Artificial intelligence (or AI) is a system of computing that aims to mimic the power of the human brain. We have more than 100 trillion neurons, or electrically conducting cells in our brain, that give us the incredible computing power for which we are known. Computers can do things like multiply 134,341 by 989,999 really well, but they can’t do things like recognize human faces or learn or change their understanding of the world. At least not yet, and that’s the goal of AI: to devise a computer system that can learn, process images and otherwise be human-like</a:t>
            </a:r>
            <a:endParaRPr lang="en-US" dirty="0">
              <a:solidFill>
                <a:schemeClr val="accent6">
                  <a:lumMod val="50000"/>
                </a:schemeClr>
              </a:solidFill>
            </a:endParaRPr>
          </a:p>
        </p:txBody>
      </p:sp>
    </p:spTree>
    <p:extLst>
      <p:ext uri="{BB962C8B-B14F-4D97-AF65-F5344CB8AC3E}">
        <p14:creationId xmlns:p14="http://schemas.microsoft.com/office/powerpoint/2010/main" val="752379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p:cNvSpPr>
            <a:spLocks noGrp="1"/>
          </p:cNvSpPr>
          <p:nvPr>
            <p:ph type="title"/>
          </p:nvPr>
        </p:nvSpPr>
        <p:spPr>
          <a:xfrm>
            <a:off x="321365" y="365125"/>
            <a:ext cx="10515600" cy="1325563"/>
          </a:xfrm>
        </p:spPr>
        <p:txBody>
          <a:bodyPr/>
          <a:lstStyle/>
          <a:p>
            <a:r>
              <a:rPr lang="en-US" dirty="0"/>
              <a:t>AI Introduction Video</a:t>
            </a:r>
          </a:p>
        </p:txBody>
      </p:sp>
      <p:sp>
        <p:nvSpPr>
          <p:cNvPr id="4" name="Rectangle 3"/>
          <p:cNvSpPr/>
          <p:nvPr/>
        </p:nvSpPr>
        <p:spPr>
          <a:xfrm>
            <a:off x="1093304" y="2743200"/>
            <a:ext cx="7752522" cy="523220"/>
          </a:xfrm>
          <a:prstGeom prst="rect">
            <a:avLst/>
          </a:prstGeom>
        </p:spPr>
        <p:txBody>
          <a:bodyPr wrap="square">
            <a:spAutoFit/>
          </a:bodyPr>
          <a:lstStyle/>
          <a:p>
            <a:r>
              <a:rPr lang="en-US" sz="2800" b="1" dirty="0">
                <a:hlinkClick r:id="rId2"/>
              </a:rPr>
              <a:t>https://www.youtube.com/watch?v=l95h4alXfAA</a:t>
            </a:r>
            <a:endParaRPr lang="en-US" sz="2800" b="1" dirty="0"/>
          </a:p>
        </p:txBody>
      </p:sp>
    </p:spTree>
    <p:extLst>
      <p:ext uri="{BB962C8B-B14F-4D97-AF65-F5344CB8AC3E}">
        <p14:creationId xmlns:p14="http://schemas.microsoft.com/office/powerpoint/2010/main" val="250608941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astuta.com/wp-content/uploads/2015/04/aine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352" y="1427974"/>
            <a:ext cx="11363071" cy="5011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695751"/>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AI and  not AI</a:t>
            </a:r>
          </a:p>
        </p:txBody>
      </p:sp>
      <p:graphicFrame>
        <p:nvGraphicFramePr>
          <p:cNvPr id="4" name="Table 3"/>
          <p:cNvGraphicFramePr>
            <a:graphicFrameLocks noGrp="1"/>
          </p:cNvGraphicFramePr>
          <p:nvPr/>
        </p:nvGraphicFramePr>
        <p:xfrm>
          <a:off x="368300" y="1828799"/>
          <a:ext cx="11098276" cy="3567382"/>
        </p:xfrm>
        <a:graphic>
          <a:graphicData uri="http://schemas.openxmlformats.org/drawingml/2006/table">
            <a:tbl>
              <a:tblPr firstRow="1" bandRow="1">
                <a:tableStyleId>{5C22544A-7EE6-4342-B048-85BDC9FD1C3A}</a:tableStyleId>
              </a:tblPr>
              <a:tblGrid>
                <a:gridCol w="5549138">
                  <a:extLst>
                    <a:ext uri="{9D8B030D-6E8A-4147-A177-3AD203B41FA5}">
                      <a16:colId xmlns:a16="http://schemas.microsoft.com/office/drawing/2014/main" xmlns="" val="20000"/>
                    </a:ext>
                  </a:extLst>
                </a:gridCol>
                <a:gridCol w="5549138">
                  <a:extLst>
                    <a:ext uri="{9D8B030D-6E8A-4147-A177-3AD203B41FA5}">
                      <a16:colId xmlns:a16="http://schemas.microsoft.com/office/drawing/2014/main" xmlns="" val="20001"/>
                    </a:ext>
                  </a:extLst>
                </a:gridCol>
              </a:tblGrid>
              <a:tr h="6230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Conventional</a:t>
                      </a:r>
                      <a:r>
                        <a:rPr lang="en-US" baseline="0" dirty="0"/>
                        <a:t> Computing</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Artificial  Intelligence</a:t>
                      </a:r>
                    </a:p>
                  </a:txBody>
                  <a:tcPr/>
                </a:tc>
                <a:extLst>
                  <a:ext uri="{0D108BD9-81ED-4DB2-BD59-A6C34878D82A}">
                    <a16:rowId xmlns:a16="http://schemas.microsoft.com/office/drawing/2014/main" xmlns="" val="10000"/>
                  </a:ext>
                </a:extLst>
              </a:tr>
              <a:tr h="10753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Programmer tells the system exactly how to solve the problem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Programmer specifies</a:t>
                      </a:r>
                      <a:r>
                        <a:rPr lang="en-US" baseline="0" dirty="0"/>
                        <a:t> the problem to the system and not the exact steps to solve the problem</a:t>
                      </a:r>
                      <a:endParaRPr lang="en-US" dirty="0"/>
                    </a:p>
                  </a:txBody>
                  <a:tcPr/>
                </a:tc>
                <a:extLst>
                  <a:ext uri="{0D108BD9-81ED-4DB2-BD59-A6C34878D82A}">
                    <a16:rowId xmlns:a16="http://schemas.microsoft.com/office/drawing/2014/main" xmlns="" val="10001"/>
                  </a:ext>
                </a:extLst>
              </a:tr>
              <a:tr h="6230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a:t>
                      </a:r>
                      <a:r>
                        <a:rPr lang="en-US" baseline="0" dirty="0"/>
                        <a:t> solve only a specific problem in a given domain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solve a range of problems in a given domain</a:t>
                      </a:r>
                    </a:p>
                  </a:txBody>
                  <a:tcPr/>
                </a:tc>
                <a:extLst>
                  <a:ext uri="{0D108BD9-81ED-4DB2-BD59-A6C34878D82A}">
                    <a16:rowId xmlns:a16="http://schemas.microsoft.com/office/drawing/2014/main" xmlns="" val="10002"/>
                  </a:ext>
                </a:extLst>
              </a:tr>
              <a:tr h="623012">
                <a:tc>
                  <a:txBody>
                    <a:bodyPr/>
                    <a:lstStyle/>
                    <a:p>
                      <a:r>
                        <a:rPr lang="en-US" dirty="0"/>
                        <a:t>Need all the input data</a:t>
                      </a:r>
                    </a:p>
                  </a:txBody>
                  <a:tcPr/>
                </a:tc>
                <a:tc>
                  <a:txBody>
                    <a:bodyPr/>
                    <a:lstStyle/>
                    <a:p>
                      <a:r>
                        <a:rPr lang="en-US" baseline="0" dirty="0"/>
                        <a:t>Complete input data not needed</a:t>
                      </a:r>
                      <a:endParaRPr lang="en-US" dirty="0"/>
                    </a:p>
                  </a:txBody>
                  <a:tcPr/>
                </a:tc>
                <a:extLst>
                  <a:ext uri="{0D108BD9-81ED-4DB2-BD59-A6C34878D82A}">
                    <a16:rowId xmlns:a16="http://schemas.microsoft.com/office/drawing/2014/main" xmlns="" val="10003"/>
                  </a:ext>
                </a:extLst>
              </a:tr>
              <a:tr h="623012">
                <a:tc>
                  <a:txBody>
                    <a:bodyPr/>
                    <a:lstStyle/>
                    <a:p>
                      <a:r>
                        <a:rPr lang="en-US" dirty="0"/>
                        <a:t>Solution is deterministic</a:t>
                      </a:r>
                    </a:p>
                  </a:txBody>
                  <a:tcPr/>
                </a:tc>
                <a:tc>
                  <a:txBody>
                    <a:bodyPr/>
                    <a:lstStyle/>
                    <a:p>
                      <a:r>
                        <a:rPr lang="en-US" dirty="0"/>
                        <a:t>Solution can be probabilistic</a:t>
                      </a: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427053048"/>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Web748B</Template>
  <TotalTime>306</TotalTime>
  <Words>440</Words>
  <Application>Microsoft Office PowerPoint</Application>
  <PresentationFormat>Widescreen</PresentationFormat>
  <Paragraphs>46</Paragraphs>
  <Slides>12</Slides>
  <Notes>3</Notes>
  <HiddenSlides>2</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Calibri Light</vt:lpstr>
      <vt:lpstr>Segoe UI</vt:lpstr>
      <vt:lpstr>Segoe UI Light</vt:lpstr>
      <vt:lpstr>Segoe UI Semibold</vt:lpstr>
      <vt:lpstr>Segoe UI Semilight</vt:lpstr>
      <vt:lpstr>Office Theme</vt:lpstr>
      <vt:lpstr>QuickStarter Theme</vt:lpstr>
      <vt:lpstr>PATH TO AI</vt:lpstr>
      <vt:lpstr>AI</vt:lpstr>
      <vt:lpstr>What is Intelligence?</vt:lpstr>
      <vt:lpstr>What is Artificial Intelligence?</vt:lpstr>
      <vt:lpstr>PowerPoint Presentation</vt:lpstr>
      <vt:lpstr>PowerPoint Presentation</vt:lpstr>
      <vt:lpstr>AI Introduction Video</vt:lpstr>
      <vt:lpstr>PowerPoint Presentation</vt:lpstr>
      <vt:lpstr>What is AI and  not AI</vt:lpstr>
      <vt:lpstr>AI within you</vt:lpstr>
      <vt:lpstr>Brain is most advance AI which exist in this world till date: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 TO AI</dc:title>
  <dc:creator>Pal, Ashish (SHS TE DC IND AT IS EUN)</dc:creator>
  <cp:keywords>C_Unrestricted</cp:keywords>
  <cp:lastModifiedBy>Ashish's Lenovo</cp:lastModifiedBy>
  <cp:revision>135</cp:revision>
  <dcterms:created xsi:type="dcterms:W3CDTF">2019-12-12T06:34:25Z</dcterms:created>
  <dcterms:modified xsi:type="dcterms:W3CDTF">2020-03-11T16:08:11Z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Unrestricted</vt:lpwstr>
  </property>
  <property fmtid="{D5CDD505-2E9C-101B-9397-08002B2CF9AE}" pid="3" name="sodocoClasLang">
    <vt:lpwstr>Unrestricted</vt:lpwstr>
  </property>
  <property fmtid="{D5CDD505-2E9C-101B-9397-08002B2CF9AE}" pid="4" name="sodocoClasLangId">
    <vt:i4>0</vt:i4>
  </property>
  <property fmtid="{D5CDD505-2E9C-101B-9397-08002B2CF9AE}" pid="5" name="sodocoClasId">
    <vt:i4>0</vt:i4>
  </property>
</Properties>
</file>