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256" r:id="rId3"/>
    <p:sldId id="263" r:id="rId4"/>
    <p:sldId id="646" r:id="rId5"/>
    <p:sldId id="659" r:id="rId6"/>
    <p:sldId id="647" r:id="rId7"/>
    <p:sldId id="654" r:id="rId8"/>
    <p:sldId id="658" r:id="rId9"/>
    <p:sldId id="656" r:id="rId10"/>
    <p:sldId id="655" r:id="rId11"/>
    <p:sldId id="660" r:id="rId12"/>
    <p:sldId id="264" r:id="rId13"/>
    <p:sldId id="657" r:id="rId14"/>
    <p:sldId id="648"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90" d="100"/>
          <a:sy n="90" d="100"/>
        </p:scale>
        <p:origin x="84"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727449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727449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Technicism</a:t>
            </a:r>
          </a:p>
          <a:p>
            <a:pPr marL="171450" indent="-171450">
              <a:buFont typeface="Arial" panose="020B0604020202020204" pitchFamily="34" charset="0"/>
              <a:buChar char="•"/>
            </a:pPr>
            <a:r>
              <a:rPr lang="en-US" dirty="0"/>
              <a:t>Optimism</a:t>
            </a:r>
          </a:p>
          <a:p>
            <a:pPr marL="171450" indent="-171450">
              <a:buFont typeface="Arial" panose="020B0604020202020204" pitchFamily="34" charset="0"/>
              <a:buChar char="•"/>
            </a:pPr>
            <a:r>
              <a:rPr lang="en-US" dirty="0"/>
              <a:t>Skepticism and critics</a:t>
            </a:r>
          </a:p>
          <a:p>
            <a:pPr marL="171450" indent="-171450">
              <a:buFont typeface="Arial" panose="020B0604020202020204" pitchFamily="34" charset="0"/>
              <a:buChar char="•"/>
            </a:pPr>
            <a:r>
              <a:rPr lang="en-US" dirty="0"/>
              <a:t>Appropriate technology</a:t>
            </a:r>
          </a:p>
          <a:p>
            <a:pPr marL="171450" indent="-171450">
              <a:buFont typeface="Arial" panose="020B0604020202020204" pitchFamily="34" charset="0"/>
              <a:buChar char="•"/>
            </a:pPr>
            <a:r>
              <a:rPr lang="en-US" dirty="0"/>
              <a:t>Optimism and skepticism in the 21st century</a:t>
            </a:r>
          </a:p>
          <a:p>
            <a:pPr marL="171450" indent="-171450">
              <a:buFont typeface="Arial" panose="020B0604020202020204" pitchFamily="34" charset="0"/>
              <a:buChar char="•"/>
            </a:pPr>
            <a:r>
              <a:rPr lang="en-US" dirty="0"/>
              <a:t>Complex technological systems</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1259002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30F87932-8FF0-4DF1-A776-9A3CE37618A7}"/>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5" name="Footer Placeholder 4">
            <a:extLst>
              <a:ext uri="{FF2B5EF4-FFF2-40B4-BE49-F238E27FC236}">
                <a16:creationId xmlns:a16="http://schemas.microsoft.com/office/drawing/2014/main" xmlns=""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436EC56-7DCF-400D-A871-C26291EB10AD}"/>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5" name="Footer Placeholder 4">
            <a:extLst>
              <a:ext uri="{FF2B5EF4-FFF2-40B4-BE49-F238E27FC236}">
                <a16:creationId xmlns:a16="http://schemas.microsoft.com/office/drawing/2014/main" xmlns=""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14DD33D-563C-4B8C-B8C1-625FF5C5B85D}"/>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5" name="Footer Placeholder 4">
            <a:extLst>
              <a:ext uri="{FF2B5EF4-FFF2-40B4-BE49-F238E27FC236}">
                <a16:creationId xmlns:a16="http://schemas.microsoft.com/office/drawing/2014/main" xmlns=""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able">
    <p:bg>
      <p:bgPr>
        <a:solidFill>
          <a:srgbClr val="FFFFFF"/>
        </a:solidFill>
        <a:effectLst/>
      </p:bgPr>
    </p:bg>
    <p:spTree>
      <p:nvGrpSpPr>
        <p:cNvPr id="1" name=""/>
        <p:cNvGrpSpPr/>
        <p:nvPr/>
      </p:nvGrpSpPr>
      <p:grpSpPr>
        <a:xfrm>
          <a:off x="0" y="0"/>
          <a:ext cx="0" cy="0"/>
          <a:chOff x="0" y="0"/>
          <a:chExt cx="0" cy="0"/>
        </a:xfrm>
      </p:grpSpPr>
      <p:sp>
        <p:nvSpPr>
          <p:cNvPr id="363" name="Shape 363"/>
          <p:cNvSpPr>
            <a:spLocks noGrp="1"/>
          </p:cNvSpPr>
          <p:nvPr>
            <p:ph type="title"/>
          </p:nvPr>
        </p:nvSpPr>
        <p:spPr>
          <a:xfrm>
            <a:off x="368301" y="0"/>
            <a:ext cx="9046633" cy="1340768"/>
          </a:xfrm>
          <a:prstGeom prst="rect">
            <a:avLst/>
          </a:prstGeom>
        </p:spPr>
        <p:txBody>
          <a:bodyPr lIns="0" tIns="0" rIns="0" bIns="0" anchor="b"/>
          <a:lstStyle>
            <a:lvl1pPr algn="l">
              <a:lnSpc>
                <a:spcPct val="95000"/>
              </a:lnSpc>
              <a:defRPr sz="3200" b="1">
                <a:solidFill>
                  <a:srgbClr val="FF9900"/>
                </a:solidFill>
                <a:latin typeface="+mn-lt"/>
                <a:ea typeface="+mn-ea"/>
                <a:cs typeface="+mn-cs"/>
                <a:sym typeface="Arial"/>
              </a:defRPr>
            </a:lvl1pPr>
          </a:lstStyle>
          <a:p>
            <a:r>
              <a:t>Title Text</a:t>
            </a:r>
          </a:p>
        </p:txBody>
      </p:sp>
      <p:sp>
        <p:nvSpPr>
          <p:cNvPr id="364" name="Shape 364"/>
          <p:cNvSpPr>
            <a:spLocks noGrp="1"/>
          </p:cNvSpPr>
          <p:nvPr>
            <p:ph type="sldNum" sz="quarter" idx="2"/>
          </p:nvPr>
        </p:nvSpPr>
        <p:spPr>
          <a:xfrm>
            <a:off x="11487185" y="6557354"/>
            <a:ext cx="323819" cy="224446"/>
          </a:xfrm>
          <a:prstGeom prst="rect">
            <a:avLst/>
          </a:prstGeom>
        </p:spPr>
        <p:txBody>
          <a:bodyPr lIns="44450" tIns="44450" rIns="44450" bIns="44450" anchor="b"/>
          <a:lstStyle>
            <a:lvl1pPr>
              <a:defRPr sz="1000">
                <a:solidFill>
                  <a:srgbClr val="000000"/>
                </a:solidFill>
              </a:defRPr>
            </a:lvl1pPr>
          </a:lstStyle>
          <a:p>
            <a:fld id="{86CB4B4D-7CA3-9044-876B-883B54F8677D}" type="slidenum">
              <a:t>‹#›</a:t>
            </a:fld>
            <a:endParaRPr dirty="0"/>
          </a:p>
        </p:txBody>
      </p:sp>
    </p:spTree>
    <p:extLst>
      <p:ext uri="{BB962C8B-B14F-4D97-AF65-F5344CB8AC3E}">
        <p14:creationId xmlns:p14="http://schemas.microsoft.com/office/powerpoint/2010/main" val="81832660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5CD83D3-86C4-482F-A2DC-B4C55DBF3F7A}"/>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5" name="Footer Placeholder 4">
            <a:extLst>
              <a:ext uri="{FF2B5EF4-FFF2-40B4-BE49-F238E27FC236}">
                <a16:creationId xmlns:a16="http://schemas.microsoft.com/office/drawing/2014/main" xmlns=""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196233C-6806-4593-91C0-CF4ECD84A601}"/>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5" name="Footer Placeholder 4">
            <a:extLst>
              <a:ext uri="{FF2B5EF4-FFF2-40B4-BE49-F238E27FC236}">
                <a16:creationId xmlns:a16="http://schemas.microsoft.com/office/drawing/2014/main" xmlns=""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850FA9B4-D282-452F-B78A-FF5873ACF45A}"/>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6" name="Footer Placeholder 5">
            <a:extLst>
              <a:ext uri="{FF2B5EF4-FFF2-40B4-BE49-F238E27FC236}">
                <a16:creationId xmlns:a16="http://schemas.microsoft.com/office/drawing/2014/main" xmlns=""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837DDCB-69F8-49FA-A111-C8AB271389E7}"/>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8" name="Footer Placeholder 7">
            <a:extLst>
              <a:ext uri="{FF2B5EF4-FFF2-40B4-BE49-F238E27FC236}">
                <a16:creationId xmlns:a16="http://schemas.microsoft.com/office/drawing/2014/main" xmlns=""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0909660-3861-4545-BF68-9ED039B5D0F0}"/>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4" name="Footer Placeholder 3">
            <a:extLst>
              <a:ext uri="{FF2B5EF4-FFF2-40B4-BE49-F238E27FC236}">
                <a16:creationId xmlns:a16="http://schemas.microsoft.com/office/drawing/2014/main" xmlns=""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7F98E25-CF37-4F73-9E22-210238167867}"/>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3" name="Footer Placeholder 2">
            <a:extLst>
              <a:ext uri="{FF2B5EF4-FFF2-40B4-BE49-F238E27FC236}">
                <a16:creationId xmlns:a16="http://schemas.microsoft.com/office/drawing/2014/main" xmlns=""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530D413-9505-4ED8-BFF1-5141BE9EE3C4}"/>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6" name="Footer Placeholder 5">
            <a:extLst>
              <a:ext uri="{FF2B5EF4-FFF2-40B4-BE49-F238E27FC236}">
                <a16:creationId xmlns:a16="http://schemas.microsoft.com/office/drawing/2014/main" xmlns=""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2501218-FFD7-4F25-B220-F5DE5F70693C}"/>
              </a:ext>
            </a:extLst>
          </p:cNvPr>
          <p:cNvSpPr>
            <a:spLocks noGrp="1"/>
          </p:cNvSpPr>
          <p:nvPr>
            <p:ph type="dt" sz="half" idx="10"/>
          </p:nvPr>
        </p:nvSpPr>
        <p:spPr/>
        <p:txBody>
          <a:bodyPr/>
          <a:lstStyle/>
          <a:p>
            <a:fld id="{5D6495F3-B757-4FAF-98AA-EDA7D1485485}" type="datetimeFigureOut">
              <a:rPr lang="en-US" smtClean="0"/>
              <a:t>1/13/2020</a:t>
            </a:fld>
            <a:endParaRPr lang="en-US"/>
          </a:p>
        </p:txBody>
      </p:sp>
      <p:sp>
        <p:nvSpPr>
          <p:cNvPr id="6" name="Footer Placeholder 5">
            <a:extLst>
              <a:ext uri="{FF2B5EF4-FFF2-40B4-BE49-F238E27FC236}">
                <a16:creationId xmlns:a16="http://schemas.microsoft.com/office/drawing/2014/main" xmlns=""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1/13/2020</a:t>
            </a:fld>
            <a:endParaRPr lang="en-US"/>
          </a:p>
        </p:txBody>
      </p:sp>
      <p:sp>
        <p:nvSpPr>
          <p:cNvPr id="5" name="Footer Placeholder 4">
            <a:extLst>
              <a:ext uri="{FF2B5EF4-FFF2-40B4-BE49-F238E27FC236}">
                <a16:creationId xmlns:a16="http://schemas.microsoft.com/office/drawing/2014/main" xmlns=""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230928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1/13/2020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jpeg"/><Relationship Id="rId12" Type="http://schemas.openxmlformats.org/officeDocument/2006/relationships/image" Target="../media/image17.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jpeg"/><Relationship Id="rId10" Type="http://schemas.openxmlformats.org/officeDocument/2006/relationships/image" Target="../media/image15.jpeg"/><Relationship Id="rId4" Type="http://schemas.openxmlformats.org/officeDocument/2006/relationships/image" Target="../media/image9.jpe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Content Placeholder 2"/>
          <p:cNvSpPr txBox="1">
            <a:spLocks/>
          </p:cNvSpPr>
          <p:nvPr/>
        </p:nvSpPr>
        <p:spPr>
          <a:xfrm>
            <a:off x="850250" y="1876798"/>
            <a:ext cx="10465450" cy="4000000"/>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Technology is the sum of techniques, skills, methods, and processes used in the production of goods or services or in the accomplishment of objectives, such as scientific investigation. Technology can be the knowledge of techniques, processes, and the like, or it can be embedded in machines to allow for operation without detailed knowledge of their workings. Systems applying technology by taking an input, changing it according to the system's use, and then producing an outcome are referred to as technology systems or technological systems.</a:t>
            </a:r>
          </a:p>
        </p:txBody>
      </p:sp>
      <p:pic>
        <p:nvPicPr>
          <p:cNvPr id="1026" name="Picture 2" descr="Image result for artificial intelligence">
            <a:extLst>
              <a:ext uri="{FF2B5EF4-FFF2-40B4-BE49-F238E27FC236}">
                <a16:creationId xmlns:a16="http://schemas.microsoft.com/office/drawing/2014/main" xmlns="" id="{920AF76B-3D7D-433A-B821-904D6BD098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326B76E6-8E55-4532-B4C9-362459A30A05}"/>
              </a:ext>
            </a:extLst>
          </p:cNvPr>
          <p:cNvSpPr>
            <a:spLocks noGrp="1"/>
          </p:cNvSpPr>
          <p:nvPr>
            <p:ph type="title"/>
          </p:nvPr>
        </p:nvSpPr>
        <p:spPr/>
        <p:txBody>
          <a:bodyPr/>
          <a:lstStyle/>
          <a:p>
            <a:pPr algn="ctr"/>
            <a:r>
              <a:rPr lang="en-US" dirty="0">
                <a:latin typeface="Segoe UI Light" panose="020B0702040204020203" pitchFamily="34" charset="0"/>
                <a:ea typeface="Segoe UI Light" panose="020B0702040204020203" pitchFamily="34" charset="0"/>
                <a:cs typeface="Segoe UI" panose="020B0502040204020203" pitchFamily="34" charset="0"/>
              </a:rPr>
              <a:t>PATH TO AI</a:t>
            </a:r>
          </a:p>
        </p:txBody>
      </p:sp>
      <p:sp>
        <p:nvSpPr>
          <p:cNvPr id="20" name="Text 2"/>
          <p:cNvSpPr/>
          <p:nvPr/>
        </p:nvSpPr>
        <p:spPr>
          <a:xfrm>
            <a:off x="838200" y="1461299"/>
            <a:ext cx="10462846" cy="375359"/>
          </a:xfrm>
          <a:prstGeom prst="rect">
            <a:avLst/>
          </a:prstGeom>
        </p:spPr>
        <p:txBody>
          <a:bodyPr wrap="square">
            <a:spAutoFit/>
          </a:bodyPr>
          <a:lstStyle/>
          <a:p>
            <a:pPr>
              <a:lnSpc>
                <a:spcPct val="150000"/>
              </a:lnSpc>
            </a:pPr>
            <a:endPar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endParaRPr>
          </a:p>
        </p:txBody>
      </p:sp>
      <p:sp>
        <p:nvSpPr>
          <p:cNvPr id="22" name="Footer Placeholder 2"/>
          <p:cNvSpPr>
            <a:spLocks noGrp="1"/>
          </p:cNvSpPr>
          <p:nvPr>
            <p:ph type="ftr" sz="quarter" idx="11"/>
          </p:nvPr>
        </p:nvSpPr>
        <p:spPr>
          <a:xfrm>
            <a:off x="0" y="6398603"/>
            <a:ext cx="5779169" cy="365125"/>
          </a:xfrm>
        </p:spPr>
        <p:txBody>
          <a:bodyPr/>
          <a:lstStyle/>
          <a:p>
            <a:pPr algn="l"/>
            <a:r>
              <a:rPr lang="en-US" dirty="0">
                <a:solidFill>
                  <a:schemeClr val="accent6">
                    <a:lumMod val="60000"/>
                    <a:lumOff val="40000"/>
                  </a:schemeClr>
                </a:solidFill>
                <a:latin typeface="Segoe UI" panose="020B0502040204020203" pitchFamily="34" charset="0"/>
                <a:cs typeface="Segoe UI" panose="020B0502040204020203" pitchFamily="34" charset="0"/>
              </a:rPr>
              <a:t>www.pathtoai.com</a:t>
            </a:r>
            <a:endParaRPr lang="en-US" dirty="0">
              <a:solidFill>
                <a:schemeClr val="accent6">
                  <a:lumMod val="60000"/>
                  <a:lumOff val="40000"/>
                </a:schemeClr>
              </a:solidFill>
            </a:endParaRPr>
          </a:p>
        </p:txBody>
      </p:sp>
    </p:spTree>
    <p:extLst>
      <p:ext uri="{BB962C8B-B14F-4D97-AF65-F5344CB8AC3E}">
        <p14:creationId xmlns:p14="http://schemas.microsoft.com/office/powerpoint/2010/main" val="3748667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88365" y="138223"/>
            <a:ext cx="5257800" cy="6455956"/>
          </a:xfrm>
          <a:prstGeom prst="rect">
            <a:avLst/>
          </a:prstGeom>
        </p:spPr>
      </p:pic>
    </p:spTree>
    <p:extLst>
      <p:ext uri="{BB962C8B-B14F-4D97-AF65-F5344CB8AC3E}">
        <p14:creationId xmlns:p14="http://schemas.microsoft.com/office/powerpoint/2010/main" val="10513854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sz="4100" dirty="0" smtClean="0">
                <a:solidFill>
                  <a:srgbClr val="FFFFFF"/>
                </a:solidFill>
              </a:rPr>
              <a:t>Products</a:t>
            </a:r>
            <a:endParaRPr lang="en-US" sz="4100" dirty="0">
              <a:solidFill>
                <a:srgbClr val="FFFFFF"/>
              </a:solidFill>
            </a:endParaRPr>
          </a:p>
        </p:txBody>
      </p:sp>
    </p:spTree>
    <p:extLst>
      <p:ext uri="{BB962C8B-B14F-4D97-AF65-F5344CB8AC3E}">
        <p14:creationId xmlns:p14="http://schemas.microsoft.com/office/powerpoint/2010/main" val="4153661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E1392AC2-FDEA-4E84-9A07-6E2D77A9A98A}"/>
              </a:ext>
            </a:extLst>
          </p:cNvPr>
          <p:cNvSpPr txBox="1"/>
          <p:nvPr/>
        </p:nvSpPr>
        <p:spPr>
          <a:xfrm>
            <a:off x="4540102" y="164680"/>
            <a:ext cx="4035104" cy="369332"/>
          </a:xfrm>
          <a:prstGeom prst="rect">
            <a:avLst/>
          </a:prstGeom>
          <a:noFill/>
        </p:spPr>
        <p:txBody>
          <a:bodyPr wrap="square" rtlCol="0">
            <a:spAutoFit/>
          </a:bodyPr>
          <a:lstStyle/>
          <a:p>
            <a:r>
              <a:rPr lang="en-US" dirty="0"/>
              <a:t>Oil value chain</a:t>
            </a:r>
          </a:p>
        </p:txBody>
      </p:sp>
      <p:pic>
        <p:nvPicPr>
          <p:cNvPr id="2054" name="Picture 6" descr="Related image">
            <a:extLst>
              <a:ext uri="{FF2B5EF4-FFF2-40B4-BE49-F238E27FC236}">
                <a16:creationId xmlns:a16="http://schemas.microsoft.com/office/drawing/2014/main" xmlns="" id="{57DB31AF-9EA0-450A-8BEB-9921BDC2BD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0959" y="765544"/>
            <a:ext cx="7668222"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7266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F87820-ACEB-4FE8-9FEB-8E28FD7ED78E}"/>
              </a:ext>
            </a:extLst>
          </p:cNvPr>
          <p:cNvSpPr>
            <a:spLocks noGrp="1"/>
          </p:cNvSpPr>
          <p:nvPr>
            <p:ph type="title"/>
          </p:nvPr>
        </p:nvSpPr>
        <p:spPr>
          <a:xfrm>
            <a:off x="368301" y="0"/>
            <a:ext cx="9046633" cy="478172"/>
          </a:xfrm>
        </p:spPr>
        <p:txBody>
          <a:bodyPr/>
          <a:lstStyle/>
          <a:p>
            <a:endParaRPr lang="en-US" dirty="0"/>
          </a:p>
        </p:txBody>
      </p:sp>
      <p:pic>
        <p:nvPicPr>
          <p:cNvPr id="4102" name="Picture 6" descr="Image result for ai applications">
            <a:extLst>
              <a:ext uri="{FF2B5EF4-FFF2-40B4-BE49-F238E27FC236}">
                <a16:creationId xmlns:a16="http://schemas.microsoft.com/office/drawing/2014/main" xmlns="" id="{780A9976-DF6B-482E-A3D6-6E6A6E9457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4787" y="1143569"/>
            <a:ext cx="5388916" cy="477067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ai applications">
            <a:extLst>
              <a:ext uri="{FF2B5EF4-FFF2-40B4-BE49-F238E27FC236}">
                <a16:creationId xmlns:a16="http://schemas.microsoft.com/office/drawing/2014/main" xmlns="" id="{E58126EF-605C-4D13-AA1D-A837156D1C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27458"/>
            <a:ext cx="6795520" cy="4770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921129"/>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endParaRPr lang="en-US" dirty="0">
              <a:solidFill>
                <a:srgbClr val="FFFFFF"/>
              </a:solidFill>
            </a:endParaRPr>
          </a:p>
        </p:txBody>
      </p:sp>
      <p:sp>
        <p:nvSpPr>
          <p:cNvPr id="3" name="Content Placeholder 2"/>
          <p:cNvSpPr>
            <a:spLocks noGrp="1"/>
          </p:cNvSpPr>
          <p:nvPr>
            <p:ph type="body" idx="1"/>
          </p:nvPr>
        </p:nvSpPr>
        <p:spPr>
          <a:xfrm>
            <a:off x="6090574" y="801866"/>
            <a:ext cx="5306084" cy="5230634"/>
          </a:xfrm>
        </p:spPr>
        <p:txBody>
          <a:bodyPr anchor="ctr">
            <a:normAutofit/>
          </a:bodyPr>
          <a:lstStyle/>
          <a:p>
            <a:endParaRPr sz="2400">
              <a:solidFill>
                <a:srgbClr val="000000"/>
              </a:solidFill>
            </a:endParaRPr>
          </a:p>
        </p:txBody>
      </p:sp>
    </p:spTree>
    <p:extLst>
      <p:ext uri="{BB962C8B-B14F-4D97-AF65-F5344CB8AC3E}">
        <p14:creationId xmlns:p14="http://schemas.microsoft.com/office/powerpoint/2010/main" val="16893044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23962611-DFD5-4092-AAFD-559E3DFCE2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xmlns="" id="{2270F1FA-0425-408F-9861-80BF5AFB276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smtClean="0">
                <a:solidFill>
                  <a:srgbClr val="FFFFFF"/>
                </a:solidFill>
                <a:latin typeface="+mj-lt"/>
                <a:ea typeface="+mj-ea"/>
                <a:cs typeface="+mj-cs"/>
              </a:rPr>
              <a:t>Data is the new OIL</a:t>
            </a:r>
            <a:endParaRPr lang="en-US" sz="6000" kern="1200" dirty="0">
              <a:solidFill>
                <a:srgbClr val="FFFFFF"/>
              </a:solidFill>
              <a:latin typeface="+mj-lt"/>
              <a:ea typeface="+mj-ea"/>
              <a:cs typeface="+mj-cs"/>
            </a:endParaRPr>
          </a:p>
        </p:txBody>
      </p:sp>
      <p:sp>
        <p:nvSpPr>
          <p:cNvPr id="3" name="Content Placeholder 2"/>
          <p:cNvSpPr>
            <a:spLocks noGrp="1"/>
          </p:cNvSpPr>
          <p:nvPr>
            <p:ph idx="1"/>
          </p:nvPr>
        </p:nvSpPr>
        <p:spPr>
          <a:xfrm>
            <a:off x="3045368" y="4074718"/>
            <a:ext cx="6105194" cy="682079"/>
          </a:xfrm>
        </p:spPr>
        <p:txBody>
          <a:bodyPr vert="horz" lIns="91440" tIns="45720" rIns="91440" bIns="45720" rtlCol="0">
            <a:normAutofit/>
          </a:bodyPr>
          <a:lstStyle/>
          <a:p>
            <a:pPr marL="0" indent="0" algn="ctr">
              <a:buNone/>
            </a:pPr>
            <a:endParaRPr lang="en-US" sz="2000" kern="1200" dirty="0">
              <a:solidFill>
                <a:srgbClr val="FFFFFF"/>
              </a:solidFill>
              <a:latin typeface="+mn-lt"/>
              <a:ea typeface="+mn-ea"/>
              <a:cs typeface="+mn-cs"/>
            </a:endParaRPr>
          </a:p>
        </p:txBody>
      </p:sp>
    </p:spTree>
    <p:extLst>
      <p:ext uri="{BB962C8B-B14F-4D97-AF65-F5344CB8AC3E}">
        <p14:creationId xmlns:p14="http://schemas.microsoft.com/office/powerpoint/2010/main" val="19326410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EE33AA3E-B5E0-4092-850A-202F4A6FBA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5776" y="1320821"/>
            <a:ext cx="7178465" cy="5164101"/>
          </a:xfrm>
          <a:prstGeom prst="rect">
            <a:avLst/>
          </a:prstGeom>
        </p:spPr>
      </p:pic>
    </p:spTree>
    <p:extLst>
      <p:ext uri="{BB962C8B-B14F-4D97-AF65-F5344CB8AC3E}">
        <p14:creationId xmlns:p14="http://schemas.microsoft.com/office/powerpoint/2010/main" val="2546743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sz="4100" dirty="0" smtClean="0">
                <a:solidFill>
                  <a:srgbClr val="FFFFFF"/>
                </a:solidFill>
              </a:rPr>
              <a:t>Source</a:t>
            </a:r>
            <a:endParaRPr lang="en-US" sz="4100" dirty="0">
              <a:solidFill>
                <a:srgbClr val="FFFFFF"/>
              </a:solidFill>
            </a:endParaRPr>
          </a:p>
        </p:txBody>
      </p:sp>
    </p:spTree>
    <p:extLst>
      <p:ext uri="{BB962C8B-B14F-4D97-AF65-F5344CB8AC3E}">
        <p14:creationId xmlns:p14="http://schemas.microsoft.com/office/powerpoint/2010/main" val="2122204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descr="Image result for data sources">
            <a:extLst>
              <a:ext uri="{FF2B5EF4-FFF2-40B4-BE49-F238E27FC236}">
                <a16:creationId xmlns:a16="http://schemas.microsoft.com/office/drawing/2014/main" xmlns="" id="{F4B35B52-8F98-4700-B03E-204C9E1E2D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561"/>
            <a:ext cx="12192000" cy="667543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data sources">
            <a:extLst>
              <a:ext uri="{FF2B5EF4-FFF2-40B4-BE49-F238E27FC236}">
                <a16:creationId xmlns:a16="http://schemas.microsoft.com/office/drawing/2014/main" xmlns="" id="{9FACDAE5-AD29-4C41-AEB2-3C1F53B816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229" y="5545192"/>
            <a:ext cx="3975490" cy="1428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5775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43CE0C-EE17-4616-B669-AC3B09F56175}"/>
              </a:ext>
            </a:extLst>
          </p:cNvPr>
          <p:cNvSpPr>
            <a:spLocks noGrp="1"/>
          </p:cNvSpPr>
          <p:nvPr>
            <p:ph type="title"/>
          </p:nvPr>
        </p:nvSpPr>
        <p:spPr>
          <a:xfrm>
            <a:off x="125136" y="121845"/>
            <a:ext cx="10515600" cy="456996"/>
          </a:xfrm>
        </p:spPr>
        <p:txBody>
          <a:bodyPr>
            <a:normAutofit fontScale="90000"/>
          </a:bodyPr>
          <a:lstStyle/>
          <a:p>
            <a:r>
              <a:rPr lang="en-US" dirty="0"/>
              <a:t>Data looks like:</a:t>
            </a:r>
          </a:p>
        </p:txBody>
      </p:sp>
      <p:pic>
        <p:nvPicPr>
          <p:cNvPr id="9220" name="Picture 4" descr="Related image">
            <a:extLst>
              <a:ext uri="{FF2B5EF4-FFF2-40B4-BE49-F238E27FC236}">
                <a16:creationId xmlns:a16="http://schemas.microsoft.com/office/drawing/2014/main" xmlns="" id="{36CE82C9-F538-40FC-ACA0-7912081736D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225" y="952456"/>
            <a:ext cx="2188821" cy="144774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Image result for json data">
            <a:extLst>
              <a:ext uri="{FF2B5EF4-FFF2-40B4-BE49-F238E27FC236}">
                <a16:creationId xmlns:a16="http://schemas.microsoft.com/office/drawing/2014/main" xmlns="" id="{71F46533-5205-49A0-AF1F-B01A38E25D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996" y="1001318"/>
            <a:ext cx="1508575" cy="1447745"/>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Image result for sql table">
            <a:extLst>
              <a:ext uri="{FF2B5EF4-FFF2-40B4-BE49-F238E27FC236}">
                <a16:creationId xmlns:a16="http://schemas.microsoft.com/office/drawing/2014/main" xmlns="" id="{ABD1355F-4CAE-4ED8-A676-9BBDE3E818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762" y="2688997"/>
            <a:ext cx="2422975" cy="1632884"/>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Image result for image data">
            <a:extLst>
              <a:ext uri="{FF2B5EF4-FFF2-40B4-BE49-F238E27FC236}">
                <a16:creationId xmlns:a16="http://schemas.microsoft.com/office/drawing/2014/main" xmlns="" id="{A6996884-30E2-45B7-8CC5-FACC96BE6D3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31986" y="776760"/>
            <a:ext cx="2870284" cy="1799133"/>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descr="Image result for log data">
            <a:extLst>
              <a:ext uri="{FF2B5EF4-FFF2-40B4-BE49-F238E27FC236}">
                <a16:creationId xmlns:a16="http://schemas.microsoft.com/office/drawing/2014/main" xmlns="" id="{871F8D32-0E76-4A57-B504-FBECD4C9BC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3362" y="776760"/>
            <a:ext cx="2987617" cy="1481113"/>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descr="Image result for iot  data">
            <a:extLst>
              <a:ext uri="{FF2B5EF4-FFF2-40B4-BE49-F238E27FC236}">
                <a16:creationId xmlns:a16="http://schemas.microsoft.com/office/drawing/2014/main" xmlns="" id="{478ADF34-CE89-4BFC-B8F6-25FDAD9203E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31986" y="2642623"/>
            <a:ext cx="2960014" cy="2133600"/>
          </a:xfrm>
          <a:prstGeom prst="rect">
            <a:avLst/>
          </a:prstGeom>
          <a:noFill/>
          <a:extLst>
            <a:ext uri="{909E8E84-426E-40DD-AFC4-6F175D3DCCD1}">
              <a14:hiddenFill xmlns:a14="http://schemas.microsoft.com/office/drawing/2010/main">
                <a:solidFill>
                  <a:srgbClr val="FFFFFF"/>
                </a:solidFill>
              </a14:hiddenFill>
            </a:ext>
          </a:extLst>
        </p:spPr>
      </p:pic>
      <p:pic>
        <p:nvPicPr>
          <p:cNvPr id="9234" name="Picture 18" descr="Related image">
            <a:extLst>
              <a:ext uri="{FF2B5EF4-FFF2-40B4-BE49-F238E27FC236}">
                <a16:creationId xmlns:a16="http://schemas.microsoft.com/office/drawing/2014/main" xmlns="" id="{C27566C3-830D-49B7-8506-4F852B54DBD0}"/>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b="65713"/>
          <a:stretch/>
        </p:blipFill>
        <p:spPr bwMode="auto">
          <a:xfrm>
            <a:off x="5417812" y="4909971"/>
            <a:ext cx="3247038" cy="1760445"/>
          </a:xfrm>
          <a:prstGeom prst="rect">
            <a:avLst/>
          </a:prstGeom>
          <a:noFill/>
          <a:extLst>
            <a:ext uri="{909E8E84-426E-40DD-AFC4-6F175D3DCCD1}">
              <a14:hiddenFill xmlns:a14="http://schemas.microsoft.com/office/drawing/2010/main">
                <a:solidFill>
                  <a:srgbClr val="FFFFFF"/>
                </a:solidFill>
              </a14:hiddenFill>
            </a:ext>
          </a:extLst>
        </p:spPr>
      </p:pic>
      <p:pic>
        <p:nvPicPr>
          <p:cNvPr id="9236" name="Picture 20" descr="Image result for voice  data">
            <a:extLst>
              <a:ext uri="{FF2B5EF4-FFF2-40B4-BE49-F238E27FC236}">
                <a16:creationId xmlns:a16="http://schemas.microsoft.com/office/drawing/2014/main" xmlns="" id="{C4E918FF-6DFA-40E3-9596-7D2F5718E1C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49783" y="5375661"/>
            <a:ext cx="2348917" cy="1059765"/>
          </a:xfrm>
          <a:prstGeom prst="rect">
            <a:avLst/>
          </a:prstGeom>
          <a:noFill/>
          <a:extLst>
            <a:ext uri="{909E8E84-426E-40DD-AFC4-6F175D3DCCD1}">
              <a14:hiddenFill xmlns:a14="http://schemas.microsoft.com/office/drawing/2010/main">
                <a:solidFill>
                  <a:srgbClr val="FFFFFF"/>
                </a:solidFill>
              </a14:hiddenFill>
            </a:ext>
          </a:extLst>
        </p:spPr>
      </p:pic>
      <p:pic>
        <p:nvPicPr>
          <p:cNvPr id="9238" name="Picture 22" descr="Image result for image   cnn data">
            <a:extLst>
              <a:ext uri="{FF2B5EF4-FFF2-40B4-BE49-F238E27FC236}">
                <a16:creationId xmlns:a16="http://schemas.microsoft.com/office/drawing/2014/main" xmlns="" id="{A3A43C54-8A7F-47CE-8026-31EA7C297333}"/>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9915" y="4976949"/>
            <a:ext cx="2590756" cy="1759206"/>
          </a:xfrm>
          <a:prstGeom prst="rect">
            <a:avLst/>
          </a:prstGeom>
          <a:noFill/>
          <a:extLst>
            <a:ext uri="{909E8E84-426E-40DD-AFC4-6F175D3DCCD1}">
              <a14:hiddenFill xmlns:a14="http://schemas.microsoft.com/office/drawing/2010/main">
                <a:solidFill>
                  <a:srgbClr val="FFFFFF"/>
                </a:solidFill>
              </a14:hiddenFill>
            </a:ext>
          </a:extLst>
        </p:spPr>
      </p:pic>
      <p:pic>
        <p:nvPicPr>
          <p:cNvPr id="9240" name="Picture 24" descr="Image result for numeric data data">
            <a:extLst>
              <a:ext uri="{FF2B5EF4-FFF2-40B4-BE49-F238E27FC236}">
                <a16:creationId xmlns:a16="http://schemas.microsoft.com/office/drawing/2014/main" xmlns="" id="{E31AAC26-8282-4173-810D-FA34DD086E5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22084" y="2670751"/>
            <a:ext cx="2791644" cy="1941624"/>
          </a:xfrm>
          <a:prstGeom prst="rect">
            <a:avLst/>
          </a:prstGeom>
          <a:noFill/>
          <a:extLst>
            <a:ext uri="{909E8E84-426E-40DD-AFC4-6F175D3DCCD1}">
              <a14:hiddenFill xmlns:a14="http://schemas.microsoft.com/office/drawing/2010/main">
                <a:solidFill>
                  <a:srgbClr val="FFFFFF"/>
                </a:solidFill>
              </a14:hiddenFill>
            </a:ext>
          </a:extLst>
        </p:spPr>
      </p:pic>
      <p:pic>
        <p:nvPicPr>
          <p:cNvPr id="9242" name="Picture 26" descr="Image result for xml data">
            <a:extLst>
              <a:ext uri="{FF2B5EF4-FFF2-40B4-BE49-F238E27FC236}">
                <a16:creationId xmlns:a16="http://schemas.microsoft.com/office/drawing/2014/main" xmlns="" id="{5D955F87-458C-4DCB-9729-9D53623823E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07855" y="2534627"/>
            <a:ext cx="2074930" cy="1941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795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B854194-185D-494D-905C-7C7CB2E30F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B4F5FA0D-0104-4987-8241-EFF7C85B88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xmlns="" id="{2897127E-6CEF-446C-BE87-93B7C46E49D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sz="4100" dirty="0" smtClean="0">
                <a:solidFill>
                  <a:srgbClr val="FFFFFF"/>
                </a:solidFill>
              </a:rPr>
              <a:t>Process</a:t>
            </a:r>
            <a:endParaRPr lang="en-US" sz="4100" dirty="0">
              <a:solidFill>
                <a:srgbClr val="FFFFFF"/>
              </a:solidFill>
            </a:endParaRPr>
          </a:p>
        </p:txBody>
      </p:sp>
    </p:spTree>
    <p:extLst>
      <p:ext uri="{BB962C8B-B14F-4D97-AF65-F5344CB8AC3E}">
        <p14:creationId xmlns:p14="http://schemas.microsoft.com/office/powerpoint/2010/main" val="3015011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oil value">
            <a:extLst>
              <a:ext uri="{FF2B5EF4-FFF2-40B4-BE49-F238E27FC236}">
                <a16:creationId xmlns:a16="http://schemas.microsoft.com/office/drawing/2014/main" xmlns="" id="{501D95A0-5932-403C-8F0F-EBCEB4E6DA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280" y="1035596"/>
            <a:ext cx="10122685" cy="517381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xmlns="" id="{E1392AC2-FDEA-4E84-9A07-6E2D77A9A98A}"/>
              </a:ext>
            </a:extLst>
          </p:cNvPr>
          <p:cNvSpPr txBox="1"/>
          <p:nvPr/>
        </p:nvSpPr>
        <p:spPr>
          <a:xfrm>
            <a:off x="6400799" y="164680"/>
            <a:ext cx="4035104" cy="369332"/>
          </a:xfrm>
          <a:prstGeom prst="rect">
            <a:avLst/>
          </a:prstGeom>
          <a:noFill/>
        </p:spPr>
        <p:txBody>
          <a:bodyPr wrap="square" rtlCol="0">
            <a:spAutoFit/>
          </a:bodyPr>
          <a:lstStyle/>
          <a:p>
            <a:r>
              <a:rPr lang="en-US" dirty="0"/>
              <a:t>Oil value chain</a:t>
            </a:r>
          </a:p>
        </p:txBody>
      </p:sp>
    </p:spTree>
    <p:extLst>
      <p:ext uri="{BB962C8B-B14F-4D97-AF65-F5344CB8AC3E}">
        <p14:creationId xmlns:p14="http://schemas.microsoft.com/office/powerpoint/2010/main" val="8532045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Image result for text data">
            <a:extLst>
              <a:ext uri="{FF2B5EF4-FFF2-40B4-BE49-F238E27FC236}">
                <a16:creationId xmlns:a16="http://schemas.microsoft.com/office/drawing/2014/main" xmlns="" id="{C3B20000-E9B2-4ABC-9D91-564E5F6640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7302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620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Web748B</Template>
  <TotalTime>285</TotalTime>
  <Words>172</Words>
  <Application>Microsoft Office PowerPoint</Application>
  <PresentationFormat>Widescreen</PresentationFormat>
  <Paragraphs>20</Paragraphs>
  <Slides>14</Slides>
  <Notes>2</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Calibri</vt:lpstr>
      <vt:lpstr>Calibri Light</vt:lpstr>
      <vt:lpstr>Segoe UI</vt:lpstr>
      <vt:lpstr>Segoe UI Light</vt:lpstr>
      <vt:lpstr>Segoe UI Semibold</vt:lpstr>
      <vt:lpstr>Segoe UI Semilight</vt:lpstr>
      <vt:lpstr>Office Theme</vt:lpstr>
      <vt:lpstr>QuickStarter Theme</vt:lpstr>
      <vt:lpstr>PATH TO AI</vt:lpstr>
      <vt:lpstr>Data is the new OIL</vt:lpstr>
      <vt:lpstr>PowerPoint Presentation</vt:lpstr>
      <vt:lpstr>Source</vt:lpstr>
      <vt:lpstr>PowerPoint Presentation</vt:lpstr>
      <vt:lpstr>Data looks like:</vt:lpstr>
      <vt:lpstr>Process</vt:lpstr>
      <vt:lpstr>PowerPoint Presentation</vt:lpstr>
      <vt:lpstr>PowerPoint Presentation</vt:lpstr>
      <vt:lpstr>PowerPoint Presentation</vt:lpstr>
      <vt:lpstr>Products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 TO AI</dc:title>
  <dc:creator>Pal, Ashish (SHS TE DC IND AT IS EUN)</dc:creator>
  <cp:keywords>C_Unrestricted</cp:keywords>
  <cp:lastModifiedBy>Ashish's Lenovo</cp:lastModifiedBy>
  <cp:revision>138</cp:revision>
  <dcterms:created xsi:type="dcterms:W3CDTF">2019-12-12T06:34:25Z</dcterms:created>
  <dcterms:modified xsi:type="dcterms:W3CDTF">2020-01-13T16:45:45Z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onfidentiality">
    <vt:lpwstr>Unrestricted</vt:lpwstr>
  </property>
  <property fmtid="{D5CDD505-2E9C-101B-9397-08002B2CF9AE}" pid="3" name="sodocoClasLang">
    <vt:lpwstr>Unrestricted</vt:lpwstr>
  </property>
  <property fmtid="{D5CDD505-2E9C-101B-9397-08002B2CF9AE}" pid="4" name="sodocoClasLangId">
    <vt:i4>0</vt:i4>
  </property>
  <property fmtid="{D5CDD505-2E9C-101B-9397-08002B2CF9AE}" pid="5" name="sodocoClasId">
    <vt:i4>0</vt:i4>
  </property>
</Properties>
</file>