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69" r:id="rId4"/>
    <p:sldId id="263" r:id="rId5"/>
    <p:sldId id="655" r:id="rId6"/>
    <p:sldId id="653" r:id="rId7"/>
    <p:sldId id="656" r:id="rId8"/>
    <p:sldId id="657" r:id="rId9"/>
    <p:sldId id="658" r:id="rId10"/>
    <p:sldId id="659" r:id="rId11"/>
    <p:sldId id="660" r:id="rId12"/>
    <p:sldId id="661" r:id="rId13"/>
    <p:sldId id="662" r:id="rId14"/>
    <p:sldId id="663"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90" d="100"/>
          <a:sy n="90" d="100"/>
        </p:scale>
        <p:origin x="84"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727449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72744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Technicism</a:t>
            </a:r>
          </a:p>
          <a:p>
            <a:pPr marL="171450" indent="-171450">
              <a:buFont typeface="Arial" panose="020B0604020202020204" pitchFamily="34" charset="0"/>
              <a:buChar char="•"/>
            </a:pPr>
            <a:r>
              <a:rPr lang="en-US" dirty="0"/>
              <a:t>Optimism</a:t>
            </a:r>
          </a:p>
          <a:p>
            <a:pPr marL="171450" indent="-171450">
              <a:buFont typeface="Arial" panose="020B0604020202020204" pitchFamily="34" charset="0"/>
              <a:buChar char="•"/>
            </a:pPr>
            <a:r>
              <a:rPr lang="en-US" dirty="0"/>
              <a:t>Skepticism and critics</a:t>
            </a:r>
          </a:p>
          <a:p>
            <a:pPr marL="171450" indent="-171450">
              <a:buFont typeface="Arial" panose="020B0604020202020204" pitchFamily="34" charset="0"/>
              <a:buChar char="•"/>
            </a:pPr>
            <a:r>
              <a:rPr lang="en-US" dirty="0"/>
              <a:t>Appropriate technology</a:t>
            </a:r>
          </a:p>
          <a:p>
            <a:pPr marL="171450" indent="-171450">
              <a:buFont typeface="Arial" panose="020B0604020202020204" pitchFamily="34" charset="0"/>
              <a:buChar char="•"/>
            </a:pPr>
            <a:r>
              <a:rPr lang="en-US" dirty="0"/>
              <a:t>Optimism and skepticism in the 21st century</a:t>
            </a:r>
          </a:p>
          <a:p>
            <a:pPr marL="171450" indent="-171450">
              <a:buFont typeface="Arial" panose="020B0604020202020204" pitchFamily="34" charset="0"/>
              <a:buChar char="•"/>
            </a:pPr>
            <a:r>
              <a:rPr lang="en-US" dirty="0"/>
              <a:t>Complex technological systems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25900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able">
    <p:bg>
      <p:bgPr>
        <a:solidFill>
          <a:srgbClr val="FFFFFF"/>
        </a:solidFill>
        <a:effectLst/>
      </p:bgPr>
    </p:bg>
    <p:spTree>
      <p:nvGrpSpPr>
        <p:cNvPr id="1" name=""/>
        <p:cNvGrpSpPr/>
        <p:nvPr/>
      </p:nvGrpSpPr>
      <p:grpSpPr>
        <a:xfrm>
          <a:off x="0" y="0"/>
          <a:ext cx="0" cy="0"/>
          <a:chOff x="0" y="0"/>
          <a:chExt cx="0" cy="0"/>
        </a:xfrm>
      </p:grpSpPr>
      <p:sp>
        <p:nvSpPr>
          <p:cNvPr id="363" name="Shape 363"/>
          <p:cNvSpPr>
            <a:spLocks noGrp="1"/>
          </p:cNvSpPr>
          <p:nvPr>
            <p:ph type="title"/>
          </p:nvPr>
        </p:nvSpPr>
        <p:spPr>
          <a:xfrm>
            <a:off x="368301" y="0"/>
            <a:ext cx="9046633" cy="1340768"/>
          </a:xfrm>
          <a:prstGeom prst="rect">
            <a:avLst/>
          </a:prstGeom>
        </p:spPr>
        <p:txBody>
          <a:bodyPr lIns="0" tIns="0" rIns="0" bIns="0" anchor="b"/>
          <a:lstStyle>
            <a:lvl1pPr algn="l">
              <a:lnSpc>
                <a:spcPct val="95000"/>
              </a:lnSpc>
              <a:defRPr sz="3200" b="1">
                <a:solidFill>
                  <a:srgbClr val="FF9900"/>
                </a:solidFill>
                <a:latin typeface="+mn-lt"/>
                <a:ea typeface="+mn-ea"/>
                <a:cs typeface="+mn-cs"/>
                <a:sym typeface="Arial"/>
              </a:defRPr>
            </a:lvl1pPr>
          </a:lstStyle>
          <a:p>
            <a:r>
              <a:t>Title Text</a:t>
            </a:r>
          </a:p>
        </p:txBody>
      </p:sp>
      <p:sp>
        <p:nvSpPr>
          <p:cNvPr id="364" name="Shape 364"/>
          <p:cNvSpPr>
            <a:spLocks noGrp="1"/>
          </p:cNvSpPr>
          <p:nvPr>
            <p:ph type="sldNum" sz="quarter" idx="2"/>
          </p:nvPr>
        </p:nvSpPr>
        <p:spPr>
          <a:xfrm>
            <a:off x="11487185" y="6557354"/>
            <a:ext cx="323819" cy="224446"/>
          </a:xfrm>
          <a:prstGeom prst="rect">
            <a:avLst/>
          </a:prstGeom>
        </p:spPr>
        <p:txBody>
          <a:bodyPr lIns="44450" tIns="44450" rIns="44450" bIns="44450" anchor="b"/>
          <a:lstStyle>
            <a:lvl1pPr>
              <a:defRPr sz="1000">
                <a:solidFill>
                  <a:srgbClr val="000000"/>
                </a:solidFill>
              </a:defRPr>
            </a:lvl1pPr>
          </a:lstStyle>
          <a:p>
            <a:fld id="{86CB4B4D-7CA3-9044-876B-883B54F8677D}" type="slidenum">
              <a:t>‹#›</a:t>
            </a:fld>
            <a:endParaRPr dirty="0"/>
          </a:p>
        </p:txBody>
      </p:sp>
    </p:spTree>
    <p:extLst>
      <p:ext uri="{BB962C8B-B14F-4D97-AF65-F5344CB8AC3E}">
        <p14:creationId xmlns:p14="http://schemas.microsoft.com/office/powerpoint/2010/main" val="81832660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6" name="Footer Placeholder 5">
            <a:extLst>
              <a:ext uri="{FF2B5EF4-FFF2-40B4-BE49-F238E27FC236}">
                <a16:creationId xmlns=""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8" name="Footer Placeholder 7">
            <a:extLst>
              <a:ext uri="{FF2B5EF4-FFF2-40B4-BE49-F238E27FC236}">
                <a16:creationId xmlns=""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4" name="Footer Placeholder 3">
            <a:extLst>
              <a:ext uri="{FF2B5EF4-FFF2-40B4-BE49-F238E27FC236}">
                <a16:creationId xmlns=""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3" name="Footer Placeholder 2">
            <a:extLst>
              <a:ext uri="{FF2B5EF4-FFF2-40B4-BE49-F238E27FC236}">
                <a16:creationId xmlns=""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6" name="Footer Placeholder 5">
            <a:extLst>
              <a:ext uri="{FF2B5EF4-FFF2-40B4-BE49-F238E27FC236}">
                <a16:creationId xmlns=""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6" name="Footer Placeholder 5">
            <a:extLst>
              <a:ext uri="{FF2B5EF4-FFF2-40B4-BE49-F238E27FC236}">
                <a16:creationId xmlns=""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1/13/2020</a:t>
            </a:fld>
            <a:endParaRPr lang="en-US"/>
          </a:p>
        </p:txBody>
      </p:sp>
      <p:sp>
        <p:nvSpPr>
          <p:cNvPr id="5" name="Footer Placeholder 4">
            <a:extLst>
              <a:ext uri="{FF2B5EF4-FFF2-40B4-BE49-F238E27FC236}">
                <a16:creationId xmlns=""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23092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Technology is the sum of techniques, skills, methods, and processes used in the production of goods or services or in the accomplishment of objectives, such as scientific investigation. Technology can be the knowledge of techniques, processes, and the like, or it can be embedded in machines to allow for operation without detailed knowledge of their workings. Systems applying technology by taking an input, changing it according to the system's use, and then producing an outcome are referred to as technology systems or technological systems.</a:t>
            </a:r>
          </a:p>
        </p:txBody>
      </p:sp>
      <p:pic>
        <p:nvPicPr>
          <p:cNvPr id="1026" name="Picture 2" descr="Image result for artificial intelligence">
            <a:extLst>
              <a:ext uri="{FF2B5EF4-FFF2-40B4-BE49-F238E27FC236}">
                <a16:creationId xmlns="" xmlns:a16="http://schemas.microsoft.com/office/drawing/2014/main" id="{920AF76B-3D7D-433A-B821-904D6BD09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lstStyle/>
          <a:p>
            <a:pPr algn="ctr"/>
            <a:r>
              <a:rPr lang="en-US" dirty="0">
                <a:latin typeface="Segoe UI Light" panose="020B0702040204020203" pitchFamily="34" charset="0"/>
                <a:ea typeface="Segoe UI Light" panose="020B0702040204020203" pitchFamily="34" charset="0"/>
                <a:cs typeface="Segoe UI" panose="020B0502040204020203" pitchFamily="34" charset="0"/>
              </a:rPr>
              <a:t>PATH TO AI</a:t>
            </a:r>
          </a:p>
        </p:txBody>
      </p:sp>
      <p:sp>
        <p:nvSpPr>
          <p:cNvPr id="20" name="Text 2"/>
          <p:cNvSpPr/>
          <p:nvPr/>
        </p:nvSpPr>
        <p:spPr>
          <a:xfrm>
            <a:off x="838200" y="1461299"/>
            <a:ext cx="10462846" cy="375359"/>
          </a:xfrm>
          <a:prstGeom prst="rect">
            <a:avLst/>
          </a:prstGeom>
        </p:spPr>
        <p:txBody>
          <a:bodyPr wrap="square">
            <a:spAutoFit/>
          </a:bodyPr>
          <a:lstStyle/>
          <a:p>
            <a:pPr>
              <a:lnSpc>
                <a:spcPct val="150000"/>
              </a:lnSpc>
            </a:pPr>
            <a:endPar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endParaRPr>
          </a:p>
        </p:txBody>
      </p:sp>
      <p:sp>
        <p:nvSpPr>
          <p:cNvPr id="22" name="Footer Placeholder 2"/>
          <p:cNvSpPr>
            <a:spLocks noGrp="1"/>
          </p:cNvSpPr>
          <p:nvPr>
            <p:ph type="ftr" sz="quarter" idx="11"/>
          </p:nvPr>
        </p:nvSpPr>
        <p:spPr>
          <a:xfrm>
            <a:off x="0" y="6398603"/>
            <a:ext cx="5779169" cy="365125"/>
          </a:xfrm>
        </p:spPr>
        <p:txBody>
          <a:bodyPr/>
          <a:lstStyle/>
          <a:p>
            <a:pPr algn="l"/>
            <a:r>
              <a:rPr lang="en-US" dirty="0">
                <a:solidFill>
                  <a:schemeClr val="accent6">
                    <a:lumMod val="60000"/>
                    <a:lumOff val="40000"/>
                  </a:schemeClr>
                </a:solidFill>
                <a:latin typeface="Segoe UI" panose="020B0502040204020203" pitchFamily="34" charset="0"/>
                <a:cs typeface="Segoe UI" panose="020B0502040204020203" pitchFamily="34" charset="0"/>
              </a:rPr>
              <a:t>www.pathtoai.com</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3748667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8" descr="Image result for amazon walk in store">
            <a:extLst>
              <a:ext uri="{FF2B5EF4-FFF2-40B4-BE49-F238E27FC236}">
                <a16:creationId xmlns="" xmlns:a16="http://schemas.microsoft.com/office/drawing/2014/main" id="{304E77EF-28E2-4386-8346-A29D274F0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90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90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mazon Echo - Artificial Intelligence Applications - Edureka">
            <a:extLst>
              <a:ext uri="{FF2B5EF4-FFF2-40B4-BE49-F238E27FC236}">
                <a16:creationId xmlns="" xmlns:a16="http://schemas.microsoft.com/office/drawing/2014/main" id="{7D601A3F-5156-4AD9-B540-17875846C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22" y="-744278"/>
            <a:ext cx="11610755" cy="774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436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4" descr="Image result for self drive cars">
            <a:extLst>
              <a:ext uri="{FF2B5EF4-FFF2-40B4-BE49-F238E27FC236}">
                <a16:creationId xmlns="" xmlns:a16="http://schemas.microsoft.com/office/drawing/2014/main" id="{76017BC0-ABE1-49E2-97A3-7BEC8631E6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8240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692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0" descr="Related image">
            <a:extLst>
              <a:ext uri="{FF2B5EF4-FFF2-40B4-BE49-F238E27FC236}">
                <a16:creationId xmlns="" xmlns:a16="http://schemas.microsoft.com/office/drawing/2014/main" id="{708F1F9D-F173-45FC-9EA3-C00DA14FCE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349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endParaRPr lang="en-US" dirty="0">
              <a:solidFill>
                <a:srgbClr val="FFFFFF"/>
              </a:solidFill>
            </a:endParaRPr>
          </a:p>
        </p:txBody>
      </p:sp>
      <p:sp>
        <p:nvSpPr>
          <p:cNvPr id="3" name="Content Placeholder 2"/>
          <p:cNvSpPr>
            <a:spLocks noGrp="1"/>
          </p:cNvSpPr>
          <p:nvPr>
            <p:ph type="body" idx="1"/>
          </p:nvPr>
        </p:nvSpPr>
        <p:spPr>
          <a:xfrm>
            <a:off x="6090574" y="801866"/>
            <a:ext cx="5306084" cy="5230634"/>
          </a:xfrm>
        </p:spPr>
        <p:txBody>
          <a:bodyPr anchor="ctr">
            <a:normAutofit/>
          </a:bodyPr>
          <a:lstStyle/>
          <a:p>
            <a:endParaRPr sz="2400" dirty="0">
              <a:solidFill>
                <a:srgbClr val="000000"/>
              </a:solidFill>
            </a:endParaRPr>
          </a:p>
        </p:txBody>
      </p:sp>
    </p:spTree>
    <p:extLst>
      <p:ext uri="{BB962C8B-B14F-4D97-AF65-F5344CB8AC3E}">
        <p14:creationId xmlns:p14="http://schemas.microsoft.com/office/powerpoint/2010/main" val="1689304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s://media.licdn.com/mpr/mpr/AAEAAQAAAAAAAAdJAAAAJDZmNDQyOGVhLTA5ODMtNDYxNy04ZDZlLTBhYTc4NzlhMjAwOQ.png">
            <a:extLst>
              <a:ext uri="{FF2B5EF4-FFF2-40B4-BE49-F238E27FC236}">
                <a16:creationId xmlns="" xmlns:a16="http://schemas.microsoft.com/office/drawing/2014/main" id="{E4ED5ACD-5FB2-455C-8377-ABBF3008E1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113" y="254493"/>
            <a:ext cx="11201774" cy="6349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288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smtClean="0">
                <a:solidFill>
                  <a:srgbClr val="FFFFFF"/>
                </a:solidFill>
                <a:latin typeface="+mj-lt"/>
                <a:ea typeface="+mj-ea"/>
                <a:cs typeface="+mj-cs"/>
              </a:rPr>
              <a:t>Industry 4.0</a:t>
            </a:r>
            <a:endParaRPr lang="en-US" sz="6000" kern="1200" dirty="0">
              <a:solidFill>
                <a:srgbClr val="FFFFFF"/>
              </a:solidFill>
              <a:latin typeface="+mj-lt"/>
              <a:ea typeface="+mj-ea"/>
              <a:cs typeface="+mj-cs"/>
            </a:endParaRPr>
          </a:p>
        </p:txBody>
      </p:sp>
      <p:sp>
        <p:nvSpPr>
          <p:cNvPr id="3" name="Content Placeholder 2"/>
          <p:cNvSpPr>
            <a:spLocks noGrp="1"/>
          </p:cNvSpPr>
          <p:nvPr>
            <p:ph idx="1"/>
          </p:nvPr>
        </p:nvSpPr>
        <p:spPr>
          <a:xfrm>
            <a:off x="3045368" y="4074718"/>
            <a:ext cx="6105194" cy="682079"/>
          </a:xfrm>
        </p:spPr>
        <p:txBody>
          <a:bodyPr vert="horz" lIns="91440" tIns="45720" rIns="91440" bIns="45720" rtlCol="0">
            <a:normAutofit/>
          </a:bodyPr>
          <a:lstStyle/>
          <a:p>
            <a:pPr marL="0" indent="0" algn="ctr">
              <a:buNone/>
            </a:pPr>
            <a:endParaRPr lang="en-US" sz="2000" kern="1200" dirty="0">
              <a:solidFill>
                <a:srgbClr val="FFFFFF"/>
              </a:solidFill>
              <a:latin typeface="+mn-lt"/>
              <a:ea typeface="+mn-ea"/>
              <a:cs typeface="+mn-cs"/>
            </a:endParaRPr>
          </a:p>
        </p:txBody>
      </p:sp>
    </p:spTree>
    <p:extLst>
      <p:ext uri="{BB962C8B-B14F-4D97-AF65-F5344CB8AC3E}">
        <p14:creationId xmlns:p14="http://schemas.microsoft.com/office/powerpoint/2010/main" val="1932641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descr="Google Assistant - Artificial Intelligence Applications - Edureka">
            <a:extLst>
              <a:ext uri="{FF2B5EF4-FFF2-40B4-BE49-F238E27FC236}">
                <a16:creationId xmlns="" xmlns:a16="http://schemas.microsoft.com/office/drawing/2014/main" id="{3F6740E3-3A2C-488C-939A-5F8FA72CEEA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12192001" cy="686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457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89D363-F643-4158-90B4-21759EE1DE30}"/>
              </a:ext>
            </a:extLst>
          </p:cNvPr>
          <p:cNvSpPr>
            <a:spLocks noGrp="1"/>
          </p:cNvSpPr>
          <p:nvPr>
            <p:ph type="title"/>
          </p:nvPr>
        </p:nvSpPr>
        <p:spPr/>
        <p:txBody>
          <a:bodyPr/>
          <a:lstStyle/>
          <a:p>
            <a:endParaRPr lang="en-US" dirty="0"/>
          </a:p>
        </p:txBody>
      </p:sp>
      <p:pic>
        <p:nvPicPr>
          <p:cNvPr id="3" name="Picture 6" descr="Waymo - Artificial Intelligence Applications - Edureka">
            <a:extLst>
              <a:ext uri="{FF2B5EF4-FFF2-40B4-BE49-F238E27FC236}">
                <a16:creationId xmlns="" xmlns:a16="http://schemas.microsoft.com/office/drawing/2014/main" id="{6BF165C6-BE20-4F1B-BAD4-25BE791328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88" y="0"/>
            <a:ext cx="12206088" cy="6852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16290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Mars Rover - Artificial Intelligence Applications - Edureka">
            <a:extLst>
              <a:ext uri="{FF2B5EF4-FFF2-40B4-BE49-F238E27FC236}">
                <a16:creationId xmlns="" xmlns:a16="http://schemas.microsoft.com/office/drawing/2014/main" id="{6BE45B9B-39B2-4DBF-B974-520B3406E8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482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240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0" descr="Related image">
            <a:extLst>
              <a:ext uri="{FF2B5EF4-FFF2-40B4-BE49-F238E27FC236}">
                <a16:creationId xmlns="" xmlns:a16="http://schemas.microsoft.com/office/drawing/2014/main" id="{2C484C79-784E-407A-8050-769301BB3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445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459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4" descr="Artificial Intelligence Applications - AI in Agriculture">
            <a:extLst>
              <a:ext uri="{FF2B5EF4-FFF2-40B4-BE49-F238E27FC236}">
                <a16:creationId xmlns="" xmlns:a16="http://schemas.microsoft.com/office/drawing/2014/main" id="{30B9DAC7-6046-472E-8708-1B9C3041CC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1"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298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 descr="F.E.A.R. - Artificial Intelligence Applications - Edureka">
            <a:extLst>
              <a:ext uri="{FF2B5EF4-FFF2-40B4-BE49-F238E27FC236}">
                <a16:creationId xmlns="" xmlns:a16="http://schemas.microsoft.com/office/drawing/2014/main" id="{AF80FFFD-6EA9-4055-9064-F3D21628E6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6349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260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Web748B</Template>
  <TotalTime>295</TotalTime>
  <Words>156</Words>
  <Application>Microsoft Office PowerPoint</Application>
  <PresentationFormat>Widescreen</PresentationFormat>
  <Paragraphs>14</Paragraphs>
  <Slides>14</Slides>
  <Notes>2</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Calibri Light</vt:lpstr>
      <vt:lpstr>Segoe UI</vt:lpstr>
      <vt:lpstr>Segoe UI Light</vt:lpstr>
      <vt:lpstr>Segoe UI Semibold</vt:lpstr>
      <vt:lpstr>Segoe UI Semilight</vt:lpstr>
      <vt:lpstr>Office Theme</vt:lpstr>
      <vt:lpstr>QuickStarter Theme</vt:lpstr>
      <vt:lpstr>PATH TO AI</vt:lpstr>
      <vt:lpstr>PowerPoint Presentation</vt:lpstr>
      <vt:lpstr>Industry 4.0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TO AI</dc:title>
  <dc:creator>Pal, Ashish (SHS TE DC IND AT IS EUN)</dc:creator>
  <cp:keywords>C_Unrestricted</cp:keywords>
  <cp:lastModifiedBy>Ashish's Lenovo</cp:lastModifiedBy>
  <cp:revision>154</cp:revision>
  <dcterms:created xsi:type="dcterms:W3CDTF">2019-12-12T06:34:25Z</dcterms:created>
  <dcterms:modified xsi:type="dcterms:W3CDTF">2020-01-13T16:32:41Z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y fmtid="{D5CDD505-2E9C-101B-9397-08002B2CF9AE}" pid="3" name="sodocoClasLang">
    <vt:lpwstr>Unrestricted</vt:lpwstr>
  </property>
  <property fmtid="{D5CDD505-2E9C-101B-9397-08002B2CF9AE}" pid="4" name="sodocoClasLangId">
    <vt:i4>0</vt:i4>
  </property>
  <property fmtid="{D5CDD505-2E9C-101B-9397-08002B2CF9AE}" pid="5" name="sodocoClasId">
    <vt:i4>0</vt:i4>
  </property>
</Properties>
</file>