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269-E3B0-93B3-A768-10F842DE2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A1069-AFE9-6C54-8D31-D9942364F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089C6-17AA-B52E-E0E0-B09446C0F199}"/>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C1F3A3BB-81CB-A643-15D7-9853E9094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C2D30-6703-8485-1B9B-D8345F9E04E4}"/>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189263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765D-5A6D-4AB3-05FC-AD8458A5D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1084A-FB9B-C149-3FE0-FB5E6DE49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C7EE9-A900-7327-AA9B-CF5DE39BCB1C}"/>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B2568E69-1907-B8CC-1A80-3DD4E6156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A8AE5-BBC9-6BEE-0624-7ED7B4BA8498}"/>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225644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D8EC-E65C-A6EA-3F05-3B0C95D79F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370E4-DFDF-19B0-451A-709F8E6A4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5851E-01D1-FB6B-DE3E-7DE88E3E320D}"/>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9980EBCA-429C-810C-29F1-88894C48A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ED77E-6946-7FF6-5853-7FA77014E0F2}"/>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10274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B295-0FDD-A626-3242-E6D7E35C5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76EED-7751-8E85-1039-B3A1A5F18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F332B-CD03-7C5B-000E-EBB103BBC03E}"/>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603D68B2-F188-5F3D-0B5E-A969AA84D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7BDDF-B23B-6202-084B-C273A85B9552}"/>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13492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2731-1154-EE7F-9D25-ECF95A6B5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875FB5-7F10-D983-E710-7FE6E7571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E6449-19EA-6B47-0616-59307E0B4583}"/>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CE931F31-DCC3-6E7C-B918-EC9374C0F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9FD84-B64F-FD7B-3B05-F14F46475EB7}"/>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325034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13F1-8BC8-D90A-3732-69D281BDE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DC96D-16DA-69E1-C99E-27BC3BBBA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BD666-BDD5-827B-A0FC-8A9AC0612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B466D-8634-6DA4-CDB5-15A294B2527B}"/>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6" name="Footer Placeholder 5">
            <a:extLst>
              <a:ext uri="{FF2B5EF4-FFF2-40B4-BE49-F238E27FC236}">
                <a16:creationId xmlns:a16="http://schemas.microsoft.com/office/drawing/2014/main" id="{1715F53F-4E97-F354-6195-51FD147C4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04A94-DA44-187F-1F90-D3F0A0AB3728}"/>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40268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F986-DA0B-1D52-DCA1-26837C348B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2C95E-6025-B625-DE98-037CCB9B1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4FA78-BB50-CC85-2F05-F4442EA99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5B274-918C-62C5-9B2C-6072B5968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0E55-150D-6989-4008-FE02F9ACF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4DA4B1-5AEC-F08E-36F1-2E98C70A2CD5}"/>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8" name="Footer Placeholder 7">
            <a:extLst>
              <a:ext uri="{FF2B5EF4-FFF2-40B4-BE49-F238E27FC236}">
                <a16:creationId xmlns:a16="http://schemas.microsoft.com/office/drawing/2014/main" id="{593D3A2D-1387-0B61-1D07-82223F5AB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B97FA-2DFF-1E39-A3F5-FD8FB939449B}"/>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338992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1023-9587-CEB7-CAD6-083A5AB169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AE531E-8C4A-7AC0-5101-A76D150EC57D}"/>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4" name="Footer Placeholder 3">
            <a:extLst>
              <a:ext uri="{FF2B5EF4-FFF2-40B4-BE49-F238E27FC236}">
                <a16:creationId xmlns:a16="http://schemas.microsoft.com/office/drawing/2014/main" id="{EC2D5262-ADFB-98C0-CA65-553B493ED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EC8F8-5EB0-96E3-04B6-C0EA0D63973D}"/>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9295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4D04FE-5159-7359-6C99-C44CD1B38B99}"/>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3" name="Footer Placeholder 2">
            <a:extLst>
              <a:ext uri="{FF2B5EF4-FFF2-40B4-BE49-F238E27FC236}">
                <a16:creationId xmlns:a16="http://schemas.microsoft.com/office/drawing/2014/main" id="{AFF3C1CD-6A08-FA8C-C6A8-3D2018DD3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2618D-145C-D84E-A8F3-2C9D2642F01A}"/>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408214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E532-2139-1BF9-9E77-9F4215EF5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926D5D-EB43-709D-71D8-1AA4CA1F8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3B97C5-BD70-67DD-B62D-1DF1560DD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D35A-4FA5-AA48-A719-117F3EBEDBB0}"/>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6" name="Footer Placeholder 5">
            <a:extLst>
              <a:ext uri="{FF2B5EF4-FFF2-40B4-BE49-F238E27FC236}">
                <a16:creationId xmlns:a16="http://schemas.microsoft.com/office/drawing/2014/main" id="{939DB82F-3362-8F61-E3B3-143879179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E591E-F960-96A5-C94C-8FB58D3C6A4F}"/>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399284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2084-0B39-BC41-82DF-DCFE8F60F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5B01D6-19F9-3BA5-DB2F-F21098E3F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FB9783-0BC0-C75B-6488-F4AE4E2B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38A66-D884-2D0A-E3B1-C0062C56039D}"/>
              </a:ext>
            </a:extLst>
          </p:cNvPr>
          <p:cNvSpPr>
            <a:spLocks noGrp="1"/>
          </p:cNvSpPr>
          <p:nvPr>
            <p:ph type="dt" sz="half" idx="10"/>
          </p:nvPr>
        </p:nvSpPr>
        <p:spPr/>
        <p:txBody>
          <a:bodyPr/>
          <a:lstStyle/>
          <a:p>
            <a:fld id="{676EB91B-1BD0-4401-ABD8-355D7FF6EC54}" type="datetimeFigureOut">
              <a:rPr lang="en-US" smtClean="0"/>
              <a:t>4/26/2024</a:t>
            </a:fld>
            <a:endParaRPr lang="en-US"/>
          </a:p>
        </p:txBody>
      </p:sp>
      <p:sp>
        <p:nvSpPr>
          <p:cNvPr id="6" name="Footer Placeholder 5">
            <a:extLst>
              <a:ext uri="{FF2B5EF4-FFF2-40B4-BE49-F238E27FC236}">
                <a16:creationId xmlns:a16="http://schemas.microsoft.com/office/drawing/2014/main" id="{97111878-874C-82DA-420C-742ED3E94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111F6-A857-0A8A-02C7-E8DD5C81B97E}"/>
              </a:ext>
            </a:extLst>
          </p:cNvPr>
          <p:cNvSpPr>
            <a:spLocks noGrp="1"/>
          </p:cNvSpPr>
          <p:nvPr>
            <p:ph type="sldNum" sz="quarter" idx="12"/>
          </p:nvPr>
        </p:nvSpPr>
        <p:spPr/>
        <p:txBody>
          <a:bodyPr/>
          <a:lstStyle/>
          <a:p>
            <a:fld id="{9EDA8E89-9AE2-4271-B2F1-647AECCA71DE}" type="slidenum">
              <a:rPr lang="en-US" smtClean="0"/>
              <a:t>‹#›</a:t>
            </a:fld>
            <a:endParaRPr lang="en-US"/>
          </a:p>
        </p:txBody>
      </p:sp>
    </p:spTree>
    <p:extLst>
      <p:ext uri="{BB962C8B-B14F-4D97-AF65-F5344CB8AC3E}">
        <p14:creationId xmlns:p14="http://schemas.microsoft.com/office/powerpoint/2010/main" val="383956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09BE6-E07A-F1B3-4D3F-D2CB105A5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D7F57-7A4D-9F0C-D228-FB5D5391B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364A-03AC-107E-5A87-A07DFC815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EB91B-1BD0-4401-ABD8-355D7FF6EC54}" type="datetimeFigureOut">
              <a:rPr lang="en-US" smtClean="0"/>
              <a:t>4/26/2024</a:t>
            </a:fld>
            <a:endParaRPr lang="en-US"/>
          </a:p>
        </p:txBody>
      </p:sp>
      <p:sp>
        <p:nvSpPr>
          <p:cNvPr id="5" name="Footer Placeholder 4">
            <a:extLst>
              <a:ext uri="{FF2B5EF4-FFF2-40B4-BE49-F238E27FC236}">
                <a16:creationId xmlns:a16="http://schemas.microsoft.com/office/drawing/2014/main" id="{D22A56CC-C9BE-8F21-8A06-65E0344E1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0F545-FBDB-1026-05B3-900E23BEC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8E89-9AE2-4271-B2F1-647AECCA71DE}" type="slidenum">
              <a:rPr lang="en-US" smtClean="0"/>
              <a:t>‹#›</a:t>
            </a:fld>
            <a:endParaRPr lang="en-US"/>
          </a:p>
        </p:txBody>
      </p:sp>
    </p:spTree>
    <p:extLst>
      <p:ext uri="{BB962C8B-B14F-4D97-AF65-F5344CB8AC3E}">
        <p14:creationId xmlns:p14="http://schemas.microsoft.com/office/powerpoint/2010/main" val="1516264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F7D82-B6CA-8EB1-B904-438F4ABDA1FC}"/>
              </a:ext>
            </a:extLst>
          </p:cNvPr>
          <p:cNvSpPr>
            <a:spLocks noGrp="1"/>
          </p:cNvSpPr>
          <p:nvPr>
            <p:ph type="title"/>
          </p:nvPr>
        </p:nvSpPr>
        <p:spPr>
          <a:xfrm>
            <a:off x="1008184" y="174032"/>
            <a:ext cx="10175631" cy="1111843"/>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Data Science Job Salaries</a:t>
            </a:r>
          </a:p>
        </p:txBody>
      </p:sp>
      <p:sp>
        <p:nvSpPr>
          <p:cNvPr id="9" name="Content Placeholder 8">
            <a:extLst>
              <a:ext uri="{FF2B5EF4-FFF2-40B4-BE49-F238E27FC236}">
                <a16:creationId xmlns:a16="http://schemas.microsoft.com/office/drawing/2014/main" id="{BAEB0F00-402A-8DDC-AC84-F764AA20F053}"/>
              </a:ext>
            </a:extLst>
          </p:cNvPr>
          <p:cNvSpPr>
            <a:spLocks noGrp="1"/>
          </p:cNvSpPr>
          <p:nvPr>
            <p:ph idx="1"/>
          </p:nvPr>
        </p:nvSpPr>
        <p:spPr>
          <a:xfrm>
            <a:off x="1008184" y="1459907"/>
            <a:ext cx="2635348" cy="767904"/>
          </a:xfrm>
        </p:spPr>
        <p:txBody>
          <a:bodyPr anchor="ctr">
            <a:normAutofit/>
          </a:bodyPr>
          <a:lstStyle/>
          <a:p>
            <a:pPr marL="0" indent="0" algn="ctr">
              <a:buNone/>
            </a:pPr>
            <a:r>
              <a:rPr lang="en-US" sz="2000" dirty="0">
                <a:latin typeface="Times New Roman" panose="02020603050405020304" pitchFamily="18" charset="0"/>
                <a:cs typeface="Times New Roman" panose="02020603050405020304" pitchFamily="18" charset="0"/>
              </a:rPr>
              <a:t>Preview of the dataset</a:t>
            </a:r>
          </a:p>
        </p:txBody>
      </p:sp>
      <p:pic>
        <p:nvPicPr>
          <p:cNvPr id="5" name="Content Placeholder 4" descr="A screenshot of a computer&#10;&#10;Description automatically generated">
            <a:extLst>
              <a:ext uri="{FF2B5EF4-FFF2-40B4-BE49-F238E27FC236}">
                <a16:creationId xmlns:a16="http://schemas.microsoft.com/office/drawing/2014/main" id="{685DAC61-EDDD-9826-A9ED-5D3D2EF63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02" y="2141950"/>
            <a:ext cx="4669838" cy="3296419"/>
          </a:xfrm>
          <a:prstGeom prst="rect">
            <a:avLst/>
          </a:prstGeom>
        </p:spPr>
      </p:pic>
      <p:graphicFrame>
        <p:nvGraphicFramePr>
          <p:cNvPr id="8" name="Table 7">
            <a:extLst>
              <a:ext uri="{FF2B5EF4-FFF2-40B4-BE49-F238E27FC236}">
                <a16:creationId xmlns:a16="http://schemas.microsoft.com/office/drawing/2014/main" id="{76764C2F-064E-4180-246D-411165EFE1EE}"/>
              </a:ext>
            </a:extLst>
          </p:cNvPr>
          <p:cNvGraphicFramePr>
            <a:graphicFrameLocks noGrp="1"/>
          </p:cNvGraphicFramePr>
          <p:nvPr>
            <p:extLst>
              <p:ext uri="{D42A27DB-BD31-4B8C-83A1-F6EECF244321}">
                <p14:modId xmlns:p14="http://schemas.microsoft.com/office/powerpoint/2010/main" val="145056786"/>
              </p:ext>
            </p:extLst>
          </p:nvPr>
        </p:nvGraphicFramePr>
        <p:xfrm>
          <a:off x="5888383" y="1712668"/>
          <a:ext cx="5773530" cy="4488860"/>
        </p:xfrm>
        <a:graphic>
          <a:graphicData uri="http://schemas.openxmlformats.org/drawingml/2006/table">
            <a:tbl>
              <a:tblPr firstRow="1" bandRow="1">
                <a:tableStyleId>{93296810-A885-4BE3-A3E7-6D5BEEA58F35}</a:tableStyleId>
              </a:tblPr>
              <a:tblGrid>
                <a:gridCol w="1175026">
                  <a:extLst>
                    <a:ext uri="{9D8B030D-6E8A-4147-A177-3AD203B41FA5}">
                      <a16:colId xmlns:a16="http://schemas.microsoft.com/office/drawing/2014/main" val="2252989485"/>
                    </a:ext>
                  </a:extLst>
                </a:gridCol>
                <a:gridCol w="4598504">
                  <a:extLst>
                    <a:ext uri="{9D8B030D-6E8A-4147-A177-3AD203B41FA5}">
                      <a16:colId xmlns:a16="http://schemas.microsoft.com/office/drawing/2014/main" val="3197352050"/>
                    </a:ext>
                  </a:extLst>
                </a:gridCol>
              </a:tblGrid>
              <a:tr h="262645">
                <a:tc>
                  <a:txBody>
                    <a:bodyPr/>
                    <a:lstStyle/>
                    <a:p>
                      <a:pPr algn="l" fontAlgn="b"/>
                      <a:r>
                        <a:rPr lang="en-US" sz="1200" b="0" u="none" strike="noStrike" dirty="0">
                          <a:solidFill>
                            <a:srgbClr val="000000"/>
                          </a:solidFill>
                          <a:effectLst/>
                        </a:rPr>
                        <a:t>Column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dirty="0">
                          <a:solidFill>
                            <a:srgbClr val="000000"/>
                          </a:solidFill>
                          <a:effectLst/>
                        </a:rPr>
                        <a:t>Description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475027521"/>
                  </a:ext>
                </a:extLst>
              </a:tr>
              <a:tr h="262645">
                <a:tc>
                  <a:txBody>
                    <a:bodyPr/>
                    <a:lstStyle/>
                    <a:p>
                      <a:pPr algn="l" fontAlgn="b"/>
                      <a:r>
                        <a:rPr lang="en-US" sz="1200" b="0" u="none" strike="noStrike">
                          <a:solidFill>
                            <a:srgbClr val="000000"/>
                          </a:solidFill>
                          <a:effectLst/>
                        </a:rPr>
                        <a:t>work_year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dirty="0">
                          <a:solidFill>
                            <a:srgbClr val="000000"/>
                          </a:solidFill>
                          <a:effectLst/>
                        </a:rPr>
                        <a:t>The year the salary was paid.</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93845942"/>
                  </a:ext>
                </a:extLst>
              </a:tr>
              <a:tr h="362936">
                <a:tc>
                  <a:txBody>
                    <a:bodyPr/>
                    <a:lstStyle/>
                    <a:p>
                      <a:pPr algn="l" fontAlgn="b"/>
                      <a:r>
                        <a:rPr lang="en-US" sz="1200" b="0" u="none" strike="noStrike">
                          <a:solidFill>
                            <a:srgbClr val="000000"/>
                          </a:solidFill>
                          <a:effectLst/>
                        </a:rPr>
                        <a:t>experience_level</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dirty="0">
                          <a:solidFill>
                            <a:srgbClr val="000000"/>
                          </a:solidFill>
                          <a:effectLst/>
                        </a:rPr>
                        <a:t>The experience level in the job during the year with the following possible values: EN Entry-level / Junior MI Mid-level / Intermediate SE Senior-level / Expert EX Executive-level / Director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14190506"/>
                  </a:ext>
                </a:extLst>
              </a:tr>
              <a:tr h="262645">
                <a:tc>
                  <a:txBody>
                    <a:bodyPr/>
                    <a:lstStyle/>
                    <a:p>
                      <a:pPr algn="l" fontAlgn="b"/>
                      <a:r>
                        <a:rPr lang="en-US" sz="1200" b="0" u="none" strike="noStrike">
                          <a:solidFill>
                            <a:srgbClr val="000000"/>
                          </a:solidFill>
                          <a:effectLst/>
                        </a:rPr>
                        <a:t>employment_type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type of employement for the role: PT Part-time FT Full-time CT Contract FL Freelance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36618948"/>
                  </a:ext>
                </a:extLst>
              </a:tr>
              <a:tr h="262645">
                <a:tc>
                  <a:txBody>
                    <a:bodyPr/>
                    <a:lstStyle/>
                    <a:p>
                      <a:pPr algn="l" fontAlgn="b"/>
                      <a:r>
                        <a:rPr lang="en-US" sz="1200" b="0" u="none" strike="noStrike">
                          <a:solidFill>
                            <a:srgbClr val="000000"/>
                          </a:solidFill>
                          <a:effectLst/>
                        </a:rPr>
                        <a:t>job_title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role worked in during the year.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38381008"/>
                  </a:ext>
                </a:extLst>
              </a:tr>
              <a:tr h="262645">
                <a:tc>
                  <a:txBody>
                    <a:bodyPr/>
                    <a:lstStyle/>
                    <a:p>
                      <a:pPr algn="l" fontAlgn="b"/>
                      <a:r>
                        <a:rPr lang="en-US" sz="1200" b="0" u="none" strike="noStrike">
                          <a:solidFill>
                            <a:srgbClr val="000000"/>
                          </a:solidFill>
                          <a:effectLst/>
                        </a:rPr>
                        <a:t>salary</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total gross salary amount paid.</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892931022"/>
                  </a:ext>
                </a:extLst>
              </a:tr>
              <a:tr h="262645">
                <a:tc>
                  <a:txBody>
                    <a:bodyPr/>
                    <a:lstStyle/>
                    <a:p>
                      <a:pPr algn="l" fontAlgn="b"/>
                      <a:r>
                        <a:rPr lang="en-US" sz="1200" b="0" u="none" strike="noStrike">
                          <a:solidFill>
                            <a:srgbClr val="000000"/>
                          </a:solidFill>
                          <a:effectLst/>
                        </a:rPr>
                        <a:t>salary_currency</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currency of the salary paid as an ISO 4217 currency code.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10875331"/>
                  </a:ext>
                </a:extLst>
              </a:tr>
              <a:tr h="262645">
                <a:tc>
                  <a:txBody>
                    <a:bodyPr/>
                    <a:lstStyle/>
                    <a:p>
                      <a:pPr algn="l" fontAlgn="b"/>
                      <a:r>
                        <a:rPr lang="en-US" sz="1200" b="0" u="none" strike="noStrike">
                          <a:solidFill>
                            <a:srgbClr val="000000"/>
                          </a:solidFill>
                          <a:effectLst/>
                        </a:rPr>
                        <a:t>salary_in_usd</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salary in USD (FX rate divided by avg. USD rate for the respective year via fxdata.foorilla.com).</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68212997"/>
                  </a:ext>
                </a:extLst>
              </a:tr>
              <a:tr h="262645">
                <a:tc>
                  <a:txBody>
                    <a:bodyPr/>
                    <a:lstStyle/>
                    <a:p>
                      <a:pPr algn="l" fontAlgn="b"/>
                      <a:r>
                        <a:rPr lang="en-US" sz="1200" b="0" u="none" strike="noStrike">
                          <a:solidFill>
                            <a:srgbClr val="000000"/>
                          </a:solidFill>
                          <a:effectLst/>
                        </a:rPr>
                        <a:t>employee_residence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Employee's primary country of residence in during the work year as an ISO 3166 country code.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91938892"/>
                  </a:ext>
                </a:extLst>
              </a:tr>
              <a:tr h="362936">
                <a:tc>
                  <a:txBody>
                    <a:bodyPr/>
                    <a:lstStyle/>
                    <a:p>
                      <a:pPr algn="l" fontAlgn="b"/>
                      <a:r>
                        <a:rPr lang="en-US" sz="1200" b="0" u="none" strike="noStrike">
                          <a:solidFill>
                            <a:srgbClr val="000000"/>
                          </a:solidFill>
                          <a:effectLst/>
                        </a:rPr>
                        <a:t>remote_ratio</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overall amount of work done remotely, possible values are as follows: 0 No remote work (less than 20%) 50 Partially remote 100 Fully remote (more than 80%)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13629768"/>
                  </a:ext>
                </a:extLst>
              </a:tr>
              <a:tr h="262645">
                <a:tc>
                  <a:txBody>
                    <a:bodyPr/>
                    <a:lstStyle/>
                    <a:p>
                      <a:pPr algn="l" fontAlgn="b"/>
                      <a:r>
                        <a:rPr lang="en-US" sz="1200" b="0" u="none" strike="noStrike">
                          <a:solidFill>
                            <a:srgbClr val="000000"/>
                          </a:solidFill>
                          <a:effectLst/>
                        </a:rPr>
                        <a:t>company_location</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a:solidFill>
                            <a:srgbClr val="000000"/>
                          </a:solidFill>
                          <a:effectLst/>
                        </a:rPr>
                        <a:t>The country of the employer's main office or contracting branch as an ISO 3166 country code.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412351889"/>
                  </a:ext>
                </a:extLst>
              </a:tr>
              <a:tr h="362936">
                <a:tc>
                  <a:txBody>
                    <a:bodyPr/>
                    <a:lstStyle/>
                    <a:p>
                      <a:pPr algn="l" fontAlgn="b"/>
                      <a:r>
                        <a:rPr lang="en-US" sz="1200" b="0" u="none" strike="noStrike">
                          <a:solidFill>
                            <a:srgbClr val="000000"/>
                          </a:solidFill>
                          <a:effectLst/>
                        </a:rPr>
                        <a:t>company_size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200" b="0" u="none" strike="noStrike" dirty="0">
                          <a:solidFill>
                            <a:srgbClr val="000000"/>
                          </a:solidFill>
                          <a:effectLst/>
                        </a:rPr>
                        <a:t>The average number of people that worked for the company during the year: S less than 50 employees (small) M 50 to 250 employees (medium) L more than 250 employees (large)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29660167"/>
                  </a:ext>
                </a:extLst>
              </a:tr>
            </a:tbl>
          </a:graphicData>
        </a:graphic>
      </p:graphicFrame>
    </p:spTree>
    <p:extLst>
      <p:ext uri="{BB962C8B-B14F-4D97-AF65-F5344CB8AC3E}">
        <p14:creationId xmlns:p14="http://schemas.microsoft.com/office/powerpoint/2010/main" val="243072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9BC7-44E5-56F5-B378-29595126D8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&amp; Aim</a:t>
            </a:r>
          </a:p>
        </p:txBody>
      </p:sp>
      <p:sp>
        <p:nvSpPr>
          <p:cNvPr id="3" name="Content Placeholder 2">
            <a:extLst>
              <a:ext uri="{FF2B5EF4-FFF2-40B4-BE49-F238E27FC236}">
                <a16:creationId xmlns:a16="http://schemas.microsoft.com/office/drawing/2014/main" id="{23FC885E-F28E-C1AC-5337-6ACE7BFCD07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Problem Statement : To identify factors influencing data science salaries and predict salary ranges based on various features such as work year, experience level, employment type, remote ratio, company size, and location.</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Aim: aim to achieve a comprehensive understanding of the factors that impact data science salaries. This includes exploring the relationship between different features and salary levels, identifying trends in salary distribution, and providing insights to decision makers in the data science domain.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29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DB4-88C4-2D5E-F8D5-4FFB6E5CD3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Science Job Salaries Dashboard</a:t>
            </a:r>
          </a:p>
        </p:txBody>
      </p:sp>
      <p:pic>
        <p:nvPicPr>
          <p:cNvPr id="5" name="Content Placeholder 4" descr="A screenshot of a computer&#10;&#10;Description automatically generated">
            <a:extLst>
              <a:ext uri="{FF2B5EF4-FFF2-40B4-BE49-F238E27FC236}">
                <a16:creationId xmlns:a16="http://schemas.microsoft.com/office/drawing/2014/main" id="{0BA33EDC-04CC-8C58-1479-8128FCD6A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536" y="1394980"/>
            <a:ext cx="10515600" cy="5116540"/>
          </a:xfrm>
        </p:spPr>
      </p:pic>
    </p:spTree>
    <p:extLst>
      <p:ext uri="{BB962C8B-B14F-4D97-AF65-F5344CB8AC3E}">
        <p14:creationId xmlns:p14="http://schemas.microsoft.com/office/powerpoint/2010/main" val="1395081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349</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Data Science Job Salaries</vt:lpstr>
      <vt:lpstr>Problem Statement &amp; Aim</vt:lpstr>
      <vt:lpstr>Data Science Job Salaries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Salaries</dc:title>
  <dc:creator>ishini.wijesinghe2000@gmail.com</dc:creator>
  <cp:lastModifiedBy>pathum basnayaka</cp:lastModifiedBy>
  <cp:revision>4</cp:revision>
  <dcterms:created xsi:type="dcterms:W3CDTF">2024-02-19T01:47:21Z</dcterms:created>
  <dcterms:modified xsi:type="dcterms:W3CDTF">2024-04-26T14:52:56Z</dcterms:modified>
</cp:coreProperties>
</file>