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2"/>
  </p:notesMasterIdLst>
  <p:handoutMasterIdLst>
    <p:handoutMasterId r:id="rId23"/>
  </p:handoutMasterIdLst>
  <p:sldIdLst>
    <p:sldId id="329" r:id="rId5"/>
    <p:sldId id="315" r:id="rId6"/>
    <p:sldId id="333" r:id="rId7"/>
    <p:sldId id="335" r:id="rId8"/>
    <p:sldId id="317" r:id="rId9"/>
    <p:sldId id="316" r:id="rId10"/>
    <p:sldId id="324" r:id="rId11"/>
    <p:sldId id="325" r:id="rId12"/>
    <p:sldId id="331" r:id="rId13"/>
    <p:sldId id="319" r:id="rId14"/>
    <p:sldId id="334" r:id="rId15"/>
    <p:sldId id="320" r:id="rId16"/>
    <p:sldId id="321" r:id="rId17"/>
    <p:sldId id="326" r:id="rId18"/>
    <p:sldId id="327" r:id="rId19"/>
    <p:sldId id="332" r:id="rId20"/>
    <p:sldId id="32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89575" autoAdjust="0"/>
  </p:normalViewPr>
  <p:slideViewPr>
    <p:cSldViewPr snapToGrid="0" snapToObjects="1">
      <p:cViewPr varScale="1">
        <p:scale>
          <a:sx n="151" d="100"/>
          <a:sy n="151" d="100"/>
        </p:scale>
        <p:origin x="928" y="184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NA’s in gender</a:t>
            </a:r>
          </a:p>
          <a:p>
            <a:r>
              <a:rPr lang="en-US" dirty="0"/>
              <a:t>Country plot –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/>
              <a:t>highest (after India) is </a:t>
            </a:r>
            <a:r>
              <a:rPr lang="en-US" dirty="0"/>
              <a:t>less </a:t>
            </a:r>
            <a:r>
              <a:rPr lang="en-US"/>
              <a:t>than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807"/>
          <a:stretch/>
        </p:blipFill>
        <p:spPr>
          <a:xfrm>
            <a:off x="271420" y="-576087"/>
            <a:ext cx="657379" cy="1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230"/>
          <a:stretch/>
        </p:blipFill>
        <p:spPr>
          <a:xfrm>
            <a:off x="268657" y="-447294"/>
            <a:ext cx="657379" cy="11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548"/>
          <a:stretch/>
        </p:blipFill>
        <p:spPr>
          <a:xfrm>
            <a:off x="268657" y="-447294"/>
            <a:ext cx="657379" cy="12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669"/>
          <a:stretch/>
        </p:blipFill>
        <p:spPr>
          <a:xfrm>
            <a:off x="268657" y="-447294"/>
            <a:ext cx="657379" cy="1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252"/>
          <a:stretch/>
        </p:blipFill>
        <p:spPr>
          <a:xfrm>
            <a:off x="271420" y="-576087"/>
            <a:ext cx="657379" cy="1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Graduate Students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098318-849D-274D-BF5F-838586C7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S670 – Final Project Presentation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813DA81-6AFA-1541-A665-5CE4EA30D2F2}"/>
              </a:ext>
            </a:extLst>
          </p:cNvPr>
          <p:cNvSpPr txBox="1">
            <a:spLocks/>
          </p:cNvSpPr>
          <p:nvPr/>
        </p:nvSpPr>
        <p:spPr>
          <a:xfrm>
            <a:off x="530694" y="3952954"/>
            <a:ext cx="7734222" cy="25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800" b="0" kern="1200" spc="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By: Ankit Mathur &amp; Nitesh Jaswal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2F53BD8-00D0-CB46-A667-2202A80CD492}"/>
              </a:ext>
            </a:extLst>
          </p:cNvPr>
          <p:cNvSpPr txBox="1">
            <a:spLocks/>
          </p:cNvSpPr>
          <p:nvPr/>
        </p:nvSpPr>
        <p:spPr>
          <a:xfrm>
            <a:off x="536771" y="4275618"/>
            <a:ext cx="7734222" cy="25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800" b="0" kern="1200" spc="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April 16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2</a:t>
            </a:r>
          </a:p>
        </p:txBody>
      </p:sp>
    </p:spTree>
    <p:extLst>
      <p:ext uri="{BB962C8B-B14F-4D97-AF65-F5344CB8AC3E}">
        <p14:creationId xmlns:p14="http://schemas.microsoft.com/office/powerpoint/2010/main" val="348610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241455-746C-D748-8714-5319089614A7}"/>
              </a:ext>
            </a:extLst>
          </p:cNvPr>
          <p:cNvSpPr txBox="1">
            <a:spLocks/>
          </p:cNvSpPr>
          <p:nvPr/>
        </p:nvSpPr>
        <p:spPr>
          <a:xfrm>
            <a:off x="1168400" y="1979028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/>
              <a:t>Let your slides breathe—it lets the audience listen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2" y="962981"/>
            <a:ext cx="4166937" cy="484819"/>
          </a:xfrm>
        </p:spPr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8E1B6B-CB89-E24C-9D95-F38C8BCC1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962981"/>
            <a:ext cx="3164980" cy="3217539"/>
          </a:xfrm>
        </p:spPr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672833B-104B-004A-B7B2-08702BC5C46C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CFC3E-0968-5D45-A0EE-0E9A8597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F5086D-E62F-E149-8D99-E883699C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380-12AB-0C4E-9F5B-135CD6EAF1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2262-3E02-D946-87D0-8BBF9911D1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2531A-9880-E34C-9056-DFE57FFA952E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A4AC-F283-184A-A620-F2B735137F29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E6BFB-D0BC-E64E-971B-1485BA90AABC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55571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BCCE4F-B910-DD40-B492-E7B0B50DA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CCC116-BDC7-DC4F-94A5-50407FA278E5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F2709E8-B0BC-5A4A-B98A-105CDB27C65C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bg1"/>
                </a:solidFill>
              </a:rPr>
              <a:t>Photo caption can be entered here to the desired length. Tell people about the historical significance of the image or point out relevant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93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759840"/>
            <a:ext cx="8460472" cy="1797169"/>
          </a:xfrm>
        </p:spPr>
        <p:txBody>
          <a:bodyPr/>
          <a:lstStyle/>
          <a:p>
            <a:r>
              <a:rPr lang="en-US" sz="2800" dirty="0"/>
              <a:t>How does the experience of STEM graduate students affect their choice of staying back in the United States after graduation?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0" y="2759840"/>
            <a:ext cx="7703469" cy="1354959"/>
          </a:xfrm>
        </p:spPr>
        <p:txBody>
          <a:bodyPr/>
          <a:lstStyle/>
          <a:p>
            <a:r>
              <a:rPr lang="en-US" dirty="0"/>
              <a:t>Profiling of participating students</a:t>
            </a:r>
          </a:p>
        </p:txBody>
      </p:sp>
    </p:spTree>
    <p:extLst>
      <p:ext uri="{BB962C8B-B14F-4D97-AF65-F5344CB8AC3E}">
        <p14:creationId xmlns:p14="http://schemas.microsoft.com/office/powerpoint/2010/main" val="1764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829A717-1A61-084D-AB41-F0375938A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6"/>
          <a:stretch/>
        </p:blipFill>
        <p:spPr>
          <a:xfrm>
            <a:off x="517996" y="753533"/>
            <a:ext cx="3613738" cy="2113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19BB8B-652D-684A-B522-766B0E4EC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5"/>
          <a:stretch/>
        </p:blipFill>
        <p:spPr>
          <a:xfrm>
            <a:off x="4722814" y="753533"/>
            <a:ext cx="3613738" cy="2126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A7AB00-C24D-C94D-ABDD-6047E3638A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37"/>
          <a:stretch/>
        </p:blipFill>
        <p:spPr>
          <a:xfrm>
            <a:off x="475861" y="2941391"/>
            <a:ext cx="3655874" cy="21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8400" y="1979028"/>
            <a:ext cx="7366018" cy="2810633"/>
          </a:xfrm>
        </p:spPr>
        <p:txBody>
          <a:bodyPr/>
          <a:lstStyle/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 dirty="0"/>
              <a:t>Let your slides breathe—it lets the audience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16FC4-BDF6-AE41-A2F8-B6C617EC0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332" y="962981"/>
            <a:ext cx="3097247" cy="3217539"/>
          </a:xfrm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8F6B4B-DCF9-424D-98F1-08169A9C508C}"/>
              </a:ext>
            </a:extLst>
          </p:cNvPr>
          <p:cNvSpPr txBox="1">
            <a:spLocks/>
          </p:cNvSpPr>
          <p:nvPr/>
        </p:nvSpPr>
        <p:spPr>
          <a:xfrm>
            <a:off x="1090862" y="962981"/>
            <a:ext cx="4166937" cy="484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0466BA-A8B9-BE45-B36D-76682E2B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8E12EB7-87AA-2B4B-9CF6-D411FB141B4F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7C24DC-0F8A-B743-B739-E410A766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744BF-6EA8-AB49-B7D5-1AAAEC98784F}"/>
              </a:ext>
            </a:extLst>
          </p:cNvPr>
          <p:cNvSpPr txBox="1"/>
          <p:nvPr/>
        </p:nvSpPr>
        <p:spPr>
          <a:xfrm>
            <a:off x="-1479395" y="326359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</a:t>
            </a:r>
            <a:r>
              <a:rPr lang="en-US"/>
              <a:t>Add relevant historical context or content if it is appropriate.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71D689-2A42-C644-95AE-13F03C4EE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2351E0E-8A83-2541-B390-E004A90F8C4D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84C7BC-D6D0-534E-8712-105AA91C45DE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tx1"/>
                </a:solidFill>
              </a:rPr>
              <a:t>Photo caption can be entered here to the desired length. Tell people about the historical significance of the image or point out relevant pieces </a:t>
            </a:r>
            <a:r>
              <a:rPr lang="en-US" sz="1000" b="0">
                <a:solidFill>
                  <a:schemeClr val="tx1"/>
                </a:solidFill>
              </a:rPr>
              <a:t>of information.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8116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78</TotalTime>
  <Words>579</Words>
  <Application>Microsoft Macintosh PowerPoint</Application>
  <PresentationFormat>On-screen Show (16:9)</PresentationFormat>
  <Paragraphs>62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Main</vt:lpstr>
      <vt:lpstr>STEM Graduate Students</vt:lpstr>
      <vt:lpstr>How does the experience of STEM graduate students affect their choice of staying back in the United States after graduation?</vt:lpstr>
      <vt:lpstr>Profiling of participating students</vt:lpstr>
      <vt:lpstr>PowerPoint Presentation</vt:lpstr>
      <vt:lpstr>Click to add engaging text</vt:lpstr>
      <vt:lpstr>PowerPoint Presentation</vt:lpstr>
      <vt:lpstr>PowerPoint Presentation</vt:lpstr>
      <vt:lpstr>Click to edit timeline title style</vt:lpstr>
      <vt:lpstr>PowerPoint Presentation</vt:lpstr>
      <vt:lpstr>Section heading option 1</vt:lpstr>
      <vt:lpstr>Section heading option 2</vt:lpstr>
      <vt:lpstr>Click to add engaging text</vt:lpstr>
      <vt:lpstr>Click to add headline</vt:lpstr>
      <vt:lpstr>PowerPoint Presentation</vt:lpstr>
      <vt:lpstr>Click to edit timeline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Bicentennial-focused presentation</dc:title>
  <dc:creator>Mathur, Ankit</dc:creator>
  <cp:lastModifiedBy>Mathur, Ankit</cp:lastModifiedBy>
  <cp:revision>16</cp:revision>
  <cp:lastPrinted>2018-12-18T15:00:20Z</cp:lastPrinted>
  <dcterms:created xsi:type="dcterms:W3CDTF">2019-04-13T01:35:35Z</dcterms:created>
  <dcterms:modified xsi:type="dcterms:W3CDTF">2019-04-13T02:54:18Z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