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62" r:id="rId5"/>
    <p:sldId id="263" r:id="rId6"/>
    <p:sldId id="259" r:id="rId7"/>
    <p:sldId id="260" r:id="rId8"/>
    <p:sldId id="261" r:id="rId9"/>
    <p:sldId id="266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7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6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BAAB-9591-FF49-B975-5654E62D4CD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AF41-D06F-9744-A986-B0630ED3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cisco.com/pages/editpage.a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 Chassis/Server Discovery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Swapnil Wagh</a:t>
            </a:r>
          </a:p>
        </p:txBody>
      </p:sp>
    </p:spTree>
    <p:extLst>
      <p:ext uri="{BB962C8B-B14F-4D97-AF65-F5344CB8AC3E}">
        <p14:creationId xmlns:p14="http://schemas.microsoft.com/office/powerpoint/2010/main" val="384295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3682"/>
          </a:xfrm>
        </p:spPr>
        <p:txBody>
          <a:bodyPr/>
          <a:lstStyle/>
          <a:p>
            <a:r>
              <a:rPr lang="en-US" dirty="0"/>
              <a:t>Shallow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320"/>
            <a:ext cx="8229600" cy="500784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Typically done after a re-acknowledge/reload of the server.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Since the h/w </a:t>
            </a:r>
            <a:r>
              <a:rPr lang="en-US" sz="1800" dirty="0" err="1"/>
              <a:t>config</a:t>
            </a:r>
            <a:r>
              <a:rPr lang="en-US" sz="1800" dirty="0"/>
              <a:t> like adapter, memory, storage etc. is unchanged, no need to initiate a full discovery.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No-shut the HIFs and proceed with service profile association. 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Once discovery is complete, SP association can go through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If shallow discovery and a SP was associated before a reboot, UCSM knows which SP is to be associated after the discovery is complete.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For deep discovery, the most common case is fresh installation of the blade. User creates an SP.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SP contains :-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Boot order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Creation of </a:t>
            </a:r>
            <a:r>
              <a:rPr lang="en-US" sz="1800" dirty="0" err="1"/>
              <a:t>vNIC</a:t>
            </a:r>
            <a:r>
              <a:rPr lang="en-US" sz="1800" dirty="0"/>
              <a:t>, </a:t>
            </a:r>
            <a:r>
              <a:rPr lang="en-US" sz="1800" dirty="0" err="1"/>
              <a:t>vHBA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mac, </a:t>
            </a:r>
            <a:r>
              <a:rPr lang="en-US" sz="1800" dirty="0" err="1"/>
              <a:t>wwnn</a:t>
            </a:r>
            <a:r>
              <a:rPr lang="en-US" sz="1800" dirty="0"/>
              <a:t>, </a:t>
            </a:r>
            <a:r>
              <a:rPr lang="en-US" sz="1800" dirty="0" err="1"/>
              <a:t>qos</a:t>
            </a:r>
            <a:r>
              <a:rPr lang="en-US" sz="1800" dirty="0"/>
              <a:t>, vlan </a:t>
            </a:r>
            <a:r>
              <a:rPr lang="en-US" sz="1800" dirty="0" err="1"/>
              <a:t>config</a:t>
            </a:r>
            <a:r>
              <a:rPr lang="en-US" sz="1800" dirty="0"/>
              <a:t> on them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56960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2636"/>
          </a:xfrm>
        </p:spPr>
        <p:txBody>
          <a:bodyPr/>
          <a:lstStyle/>
          <a:p>
            <a:r>
              <a:rPr lang="en-US" dirty="0"/>
              <a:t>Rack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524"/>
            <a:ext cx="8229600" cy="51840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Challenges:-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No fixed ports for BMC and Adapter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Rack-mount servers can be directly connected to the switch or through a FEX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UCSM High availability is a must for both management and data planes. Rack-mount server connectivity should follow UCS Fabric-A/Fabric-B model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How to support cisco adapters vs. third-party adapters ?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How to maintain security, i.e. user might connect a malicious server sending bursts on vlan 4044, that can hog the switch CPU.</a:t>
            </a:r>
          </a:p>
          <a:p>
            <a:pPr lvl="1"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173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Rack Server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1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Discovery Policy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Automatic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User-acknowledged</a:t>
            </a:r>
          </a:p>
          <a:p>
            <a:pPr>
              <a:lnSpc>
                <a:spcPct val="140000"/>
              </a:lnSpc>
            </a:pPr>
            <a:r>
              <a:rPr lang="en-US" dirty="0"/>
              <a:t>Supported Modes:-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Dedicated Mode [Default Mode]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UCSM Managed Mode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On transition from Dedicated to UCSM Managed, all user configuration lost.</a:t>
            </a:r>
          </a:p>
          <a:p>
            <a:pPr>
              <a:lnSpc>
                <a:spcPct val="140000"/>
              </a:lnSpc>
            </a:pPr>
            <a:r>
              <a:rPr lang="en-US" dirty="0"/>
              <a:t>UCSM Managed Mode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Dual Wire 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Single Wire</a:t>
            </a:r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3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2113"/>
          </a:xfrm>
        </p:spPr>
        <p:txBody>
          <a:bodyPr>
            <a:normAutofit/>
          </a:bodyPr>
          <a:lstStyle/>
          <a:p>
            <a:r>
              <a:rPr lang="en-US" dirty="0"/>
              <a:t>Dual Wire vs. Single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207"/>
            <a:ext cx="8229600" cy="49794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Dual Wire</a:t>
            </a:r>
          </a:p>
          <a:p>
            <a:pPr lvl="1"/>
            <a:r>
              <a:rPr lang="en-US" dirty="0"/>
              <a:t>Adapter ports and BMC ports separately connected.</a:t>
            </a:r>
          </a:p>
          <a:p>
            <a:pPr lvl="1"/>
            <a:r>
              <a:rPr lang="en-US" dirty="0"/>
              <a:t>Adapter ports can be connected to switch/</a:t>
            </a:r>
            <a:r>
              <a:rPr lang="en-US" dirty="0" err="1"/>
              <a:t>fex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BMC ports only to </a:t>
            </a:r>
            <a:r>
              <a:rPr lang="en-US" dirty="0" err="1"/>
              <a:t>fex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1G LOM ports for BMC.</a:t>
            </a:r>
          </a:p>
          <a:p>
            <a:pPr lvl="1"/>
            <a:r>
              <a:rPr lang="en-US" dirty="0"/>
              <a:t>BMC is in “shared LOM” mode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Single Wire</a:t>
            </a:r>
          </a:p>
          <a:p>
            <a:pPr lvl="1"/>
            <a:r>
              <a:rPr lang="en-US" dirty="0"/>
              <a:t>Same port for BMC and adapter</a:t>
            </a:r>
          </a:p>
          <a:p>
            <a:pPr lvl="1"/>
            <a:r>
              <a:rPr lang="en-US" dirty="0"/>
              <a:t>Not supported on 3</a:t>
            </a:r>
            <a:r>
              <a:rPr lang="en-US" baseline="30000" dirty="0"/>
              <a:t>rd</a:t>
            </a:r>
            <a:r>
              <a:rPr lang="en-US" dirty="0"/>
              <a:t> party adapters</a:t>
            </a:r>
          </a:p>
          <a:p>
            <a:pPr lvl="1"/>
            <a:r>
              <a:rPr lang="en-US" dirty="0"/>
              <a:t>All single wire adapters also support dual wire management</a:t>
            </a:r>
          </a:p>
          <a:p>
            <a:pPr lvl="1"/>
            <a:r>
              <a:rPr lang="en-US" dirty="0"/>
              <a:t>Connectivity through </a:t>
            </a:r>
            <a:r>
              <a:rPr lang="en-US" dirty="0" err="1"/>
              <a:t>fex</a:t>
            </a:r>
            <a:r>
              <a:rPr lang="en-US" dirty="0"/>
              <a:t> and switch(</a:t>
            </a:r>
            <a:r>
              <a:rPr lang="en-US" dirty="0" err="1"/>
              <a:t>elcap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BMC is in “auto”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4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Security required on the ports to prevent unwanted traffic from flowing.</a:t>
            </a:r>
          </a:p>
          <a:p>
            <a:pPr>
              <a:lnSpc>
                <a:spcPct val="140000"/>
              </a:lnSpc>
            </a:pPr>
            <a:r>
              <a:rPr lang="en-US" dirty="0"/>
              <a:t>Concept of port-states introduced to allow limited traffic </a:t>
            </a:r>
            <a:r>
              <a:rPr lang="en-US" dirty="0" err="1"/>
              <a:t>w.r.t</a:t>
            </a:r>
            <a:r>
              <a:rPr lang="en-US" dirty="0"/>
              <a:t>. discovery to flow.</a:t>
            </a:r>
          </a:p>
          <a:p>
            <a:pPr>
              <a:lnSpc>
                <a:spcPct val="140000"/>
              </a:lnSpc>
            </a:pPr>
            <a:r>
              <a:rPr lang="en-US" dirty="0"/>
              <a:t>Port states maintained by UCSM and not NXOS.</a:t>
            </a:r>
          </a:p>
          <a:p>
            <a:pPr>
              <a:lnSpc>
                <a:spcPct val="140000"/>
              </a:lnSpc>
            </a:pPr>
            <a:r>
              <a:rPr lang="en-US" dirty="0"/>
              <a:t>Start state is "</a:t>
            </a:r>
            <a:r>
              <a:rPr lang="en-US" dirty="0" err="1"/>
              <a:t>unconfigured</a:t>
            </a:r>
            <a:r>
              <a:rPr lang="en-US" dirty="0"/>
              <a:t>". Admin shut with no configuration. Default state.</a:t>
            </a:r>
          </a:p>
          <a:p>
            <a:pPr>
              <a:lnSpc>
                <a:spcPct val="140000"/>
              </a:lnSpc>
            </a:pPr>
            <a:r>
              <a:rPr lang="en-US" dirty="0"/>
              <a:t>When user configures server port, port state moved to "untrusted". Only </a:t>
            </a:r>
            <a:r>
              <a:rPr lang="en-US" dirty="0" err="1"/>
              <a:t>sdp</a:t>
            </a:r>
            <a:r>
              <a:rPr lang="en-US" dirty="0"/>
              <a:t>, </a:t>
            </a:r>
            <a:r>
              <a:rPr lang="en-US" dirty="0" err="1"/>
              <a:t>dhcp</a:t>
            </a:r>
            <a:r>
              <a:rPr lang="en-US" dirty="0"/>
              <a:t>, </a:t>
            </a:r>
            <a:r>
              <a:rPr lang="en-US" dirty="0" err="1"/>
              <a:t>lldp</a:t>
            </a:r>
            <a:r>
              <a:rPr lang="en-US" dirty="0"/>
              <a:t> traffic on vlan 4044 allowed.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Control Plane </a:t>
            </a:r>
            <a:r>
              <a:rPr lang="en-US" dirty="0" err="1"/>
              <a:t>Policer</a:t>
            </a:r>
            <a:r>
              <a:rPr lang="en-US" dirty="0"/>
              <a:t> configured with low value to prevent </a:t>
            </a:r>
            <a:r>
              <a:rPr lang="en-US" dirty="0" err="1"/>
              <a:t>cpu</a:t>
            </a:r>
            <a:r>
              <a:rPr lang="en-US" dirty="0"/>
              <a:t> hog.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Drop everything else.</a:t>
            </a:r>
          </a:p>
          <a:p>
            <a:pPr>
              <a:lnSpc>
                <a:spcPct val="140000"/>
              </a:lnSpc>
            </a:pPr>
            <a:r>
              <a:rPr lang="en-US" dirty="0"/>
              <a:t>When discovery is complete, move to "trusted" state. To detect physical connectivity changes, use </a:t>
            </a:r>
            <a:r>
              <a:rPr lang="en-US" dirty="0" err="1"/>
              <a:t>lldp</a:t>
            </a:r>
            <a:r>
              <a:rPr lang="en-US" dirty="0"/>
              <a:t> peer information.</a:t>
            </a:r>
          </a:p>
          <a:p>
            <a:pPr>
              <a:lnSpc>
                <a:spcPct val="140000"/>
              </a:lnSpc>
            </a:pPr>
            <a:r>
              <a:rPr lang="en-US" dirty="0"/>
              <a:t>If any change, move to "untrusted" state and trigger a deep discovery. </a:t>
            </a:r>
          </a:p>
        </p:txBody>
      </p:sp>
    </p:spTree>
    <p:extLst>
      <p:ext uri="{BB962C8B-B14F-4D97-AF65-F5344CB8AC3E}">
        <p14:creationId xmlns:p14="http://schemas.microsoft.com/office/powerpoint/2010/main" val="211513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045"/>
          </a:xfrm>
        </p:spPr>
        <p:txBody>
          <a:bodyPr>
            <a:normAutofit fontScale="90000"/>
          </a:bodyPr>
          <a:lstStyle/>
          <a:p>
            <a:r>
              <a:rPr lang="en-US" dirty="0"/>
              <a:t>Rack Server Discovery – Dual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798"/>
            <a:ext cx="8229600" cy="55536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Configure baseboard ports as server ports. VLAN 4044 allowed on the switch/HIF ports for SAM to communicate with BMC.  Port moves from “</a:t>
            </a:r>
            <a:r>
              <a:rPr lang="en-US" sz="1600" dirty="0" err="1"/>
              <a:t>unconfigured</a:t>
            </a:r>
            <a:r>
              <a:rPr lang="en-US" sz="1600" dirty="0"/>
              <a:t>” to “untrusted”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Make 4044 as the native vlan as BMC sends untagged packets.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If </a:t>
            </a:r>
            <a:r>
              <a:rPr lang="en-US" sz="1600" dirty="0" err="1"/>
              <a:t>fex</a:t>
            </a:r>
            <a:r>
              <a:rPr lang="en-US" sz="1600" dirty="0"/>
              <a:t> is present, once HIFs are online, configure FEX HIFs to allow vlan 4044 only natively.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Once the LOM port up is detected, BMC will start sending DHCP requests to the DHCP server running on SAM.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        The request includes :-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Vendor info, serial no.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BMC mode 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Interface Info (LOM/Adapter)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Cookie for authentication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Switch on receiving this info, will redirect the packet to </a:t>
            </a:r>
            <a:r>
              <a:rPr lang="en-US" sz="1600" dirty="0" err="1"/>
              <a:t>muxif</a:t>
            </a:r>
            <a:r>
              <a:rPr lang="en-US" sz="1600" dirty="0"/>
              <a:t>. </a:t>
            </a:r>
            <a:r>
              <a:rPr lang="en-US" sz="1600" dirty="0" err="1"/>
              <a:t>Muxif</a:t>
            </a:r>
            <a:r>
              <a:rPr lang="en-US" sz="1600" dirty="0"/>
              <a:t> on validating the DHCP request, inserts option82 in the packet. Option 82 used for if-index. </a:t>
            </a:r>
            <a:r>
              <a:rPr lang="en-US" sz="1600" dirty="0" err="1"/>
              <a:t>Muxif</a:t>
            </a:r>
            <a:r>
              <a:rPr lang="en-US" sz="1600" dirty="0"/>
              <a:t> sends packet to the UCSM.</a:t>
            </a:r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64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1"/>
            <a:ext cx="8229600" cy="881591"/>
          </a:xfrm>
        </p:spPr>
        <p:txBody>
          <a:bodyPr>
            <a:normAutofit/>
          </a:bodyPr>
          <a:lstStyle/>
          <a:p>
            <a:r>
              <a:rPr lang="en-US" sz="3200" dirty="0"/>
              <a:t>Rack Server Discovery – Dual Wire(contd.)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7660"/>
            <a:ext cx="8229600" cy="552525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UCSM will also compute a </a:t>
            </a:r>
            <a:r>
              <a:rPr lang="en-US" sz="1800" dirty="0" err="1"/>
              <a:t>server_id</a:t>
            </a:r>
            <a:r>
              <a:rPr lang="en-US" sz="1800" dirty="0"/>
              <a:t>. UCSM replies with a valid lease and cookie.  IP assigned from the 127.99 scratchpad n/w. Lease duration very small.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BMC will verify this cookie and move from direct managed to UCSM managed mode.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start services required for discovery like </a:t>
            </a:r>
            <a:r>
              <a:rPr lang="en-US" sz="1400" dirty="0" err="1"/>
              <a:t>mcserver</a:t>
            </a:r>
            <a:r>
              <a:rPr lang="en-US" sz="1400" dirty="0"/>
              <a:t> etc.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issue a DHCP request on vlan 4044.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UCSM will reply with an IP based on the </a:t>
            </a:r>
            <a:r>
              <a:rPr lang="en-US" sz="1800" dirty="0" err="1"/>
              <a:t>server_id</a:t>
            </a:r>
            <a:r>
              <a:rPr lang="en-US" sz="1800" dirty="0"/>
              <a:t> as follows :-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"127.5/6.225.0  | </a:t>
            </a:r>
            <a:r>
              <a:rPr lang="en-US" sz="1800" dirty="0" err="1"/>
              <a:t>server_id</a:t>
            </a:r>
            <a:r>
              <a:rPr lang="en-US" sz="1800" dirty="0"/>
              <a:t> ”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UCSM will start communicating with BMC using </a:t>
            </a:r>
            <a:r>
              <a:rPr lang="en-US" sz="1800" dirty="0" err="1"/>
              <a:t>mctools</a:t>
            </a:r>
            <a:r>
              <a:rPr lang="en-US" sz="1800" dirty="0"/>
              <a:t> </a:t>
            </a:r>
            <a:r>
              <a:rPr lang="en-US" sz="1800" dirty="0" err="1"/>
              <a:t>api</a:t>
            </a:r>
            <a:r>
              <a:rPr lang="en-US" sz="1800" dirty="0"/>
              <a:t> for BMC inventory. </a:t>
            </a:r>
          </a:p>
          <a:p>
            <a:pPr lvl="1">
              <a:lnSpc>
                <a:spcPct val="110000"/>
              </a:lnSpc>
            </a:pPr>
            <a:r>
              <a:rPr lang="en-US" sz="1800" dirty="0" err="1"/>
              <a:t>vmedia</a:t>
            </a:r>
            <a:r>
              <a:rPr lang="en-US" sz="1800" dirty="0"/>
              <a:t> setup and PNUOS boot will happen next similar to blade server      </a:t>
            </a:r>
            <a:r>
              <a:rPr lang="en-US" sz="1800" dirty="0" err="1"/>
              <a:t>discovery.This</a:t>
            </a:r>
            <a:r>
              <a:rPr lang="en-US" sz="1800" dirty="0"/>
              <a:t> will give a complete inventory to UCSM. for e.g. firmware version, memory info etc.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HostAgent</a:t>
            </a:r>
            <a:r>
              <a:rPr lang="en-US" sz="1800" dirty="0"/>
              <a:t> sends a </a:t>
            </a:r>
            <a:r>
              <a:rPr lang="en-US" sz="1800" dirty="0" err="1"/>
              <a:t>dhcp</a:t>
            </a:r>
            <a:r>
              <a:rPr lang="en-US" sz="1800" dirty="0"/>
              <a:t> request on the adapter ports. Switch inserts option 82 again to identify adapter port.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Now, (</a:t>
            </a:r>
            <a:r>
              <a:rPr lang="en-US" sz="1800" dirty="0" err="1"/>
              <a:t>bmc</a:t>
            </a:r>
            <a:r>
              <a:rPr lang="en-US" sz="1800" dirty="0"/>
              <a:t> port and adapter port) can be tied to a single rack server.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Ports move to “trusted” state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completes Rack Server discovery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All ACLs and </a:t>
            </a:r>
            <a:r>
              <a:rPr lang="en-US" sz="1800" dirty="0" err="1"/>
              <a:t>policer</a:t>
            </a:r>
            <a:r>
              <a:rPr lang="en-US" sz="1800" dirty="0"/>
              <a:t> </a:t>
            </a:r>
            <a:r>
              <a:rPr lang="en-US" sz="1800" dirty="0" err="1"/>
              <a:t>config</a:t>
            </a:r>
            <a:r>
              <a:rPr lang="en-US" sz="1800" dirty="0"/>
              <a:t> is removed.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548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Rack Server Discover – Single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1800" dirty="0"/>
              <a:t>Once adapter port up is detected, BMC sends DHCP request with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[Interface = Sideband(i.e. BMC interface connected to Adapter)] </a:t>
            </a:r>
            <a:r>
              <a:rPr lang="en-US" sz="1800" dirty="0"/>
              <a:t>set.</a:t>
            </a:r>
          </a:p>
          <a:p>
            <a:pPr>
              <a:lnSpc>
                <a:spcPct val="140000"/>
              </a:lnSpc>
            </a:pPr>
            <a:r>
              <a:rPr lang="en-US" sz="1800" dirty="0"/>
              <a:t>UCSM replies with an IP from 127.99 n/w and a short lease period. </a:t>
            </a:r>
          </a:p>
          <a:p>
            <a:pPr>
              <a:lnSpc>
                <a:spcPct val="140000"/>
              </a:lnSpc>
            </a:pPr>
            <a:r>
              <a:rPr lang="en-US" sz="1800">
                <a:solidFill>
                  <a:srgbClr val="E46C0A"/>
                </a:solidFill>
              </a:rPr>
              <a:t>UCSM </a:t>
            </a:r>
            <a:r>
              <a:rPr lang="en-US" sz="1800" dirty="0">
                <a:solidFill>
                  <a:srgbClr val="E46C0A"/>
                </a:solidFill>
              </a:rPr>
              <a:t>also sends the port-profile in the </a:t>
            </a:r>
            <a:r>
              <a:rPr lang="en-US" sz="1800" dirty="0" err="1">
                <a:solidFill>
                  <a:srgbClr val="E46C0A"/>
                </a:solidFill>
              </a:rPr>
              <a:t>dhcp</a:t>
            </a:r>
            <a:r>
              <a:rPr lang="en-US" sz="1800" dirty="0">
                <a:solidFill>
                  <a:srgbClr val="E46C0A"/>
                </a:solidFill>
              </a:rPr>
              <a:t> response.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solidFill>
                  <a:srgbClr val="E46C0A"/>
                </a:solidFill>
              </a:rPr>
              <a:t>UCSM moves interface to vntag mode.</a:t>
            </a:r>
          </a:p>
          <a:p>
            <a:pPr>
              <a:lnSpc>
                <a:spcPct val="140000"/>
              </a:lnSpc>
            </a:pPr>
            <a:r>
              <a:rPr lang="en-US" sz="1800" dirty="0"/>
              <a:t>BMC moves to UCSM Managed mode. BMC moves the </a:t>
            </a:r>
            <a:r>
              <a:rPr lang="en-US" sz="1800" dirty="0" err="1"/>
              <a:t>nic</a:t>
            </a:r>
            <a:r>
              <a:rPr lang="en-US" sz="1800" dirty="0"/>
              <a:t> to </a:t>
            </a:r>
            <a:r>
              <a:rPr lang="en-US" sz="1800" dirty="0" err="1"/>
              <a:t>niv</a:t>
            </a:r>
            <a:r>
              <a:rPr lang="en-US" sz="1800" dirty="0"/>
              <a:t> mode, and provides port-profile received.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solidFill>
                  <a:srgbClr val="E46C0A"/>
                </a:solidFill>
              </a:rPr>
              <a:t>Adapter creates </a:t>
            </a:r>
            <a:r>
              <a:rPr lang="en-US" sz="1800" dirty="0" err="1">
                <a:solidFill>
                  <a:srgbClr val="E46C0A"/>
                </a:solidFill>
              </a:rPr>
              <a:t>mgmt</a:t>
            </a:r>
            <a:r>
              <a:rPr lang="en-US" sz="1800" dirty="0">
                <a:solidFill>
                  <a:srgbClr val="E46C0A"/>
                </a:solidFill>
              </a:rPr>
              <a:t> </a:t>
            </a:r>
            <a:r>
              <a:rPr lang="en-US" sz="1800" dirty="0" err="1">
                <a:solidFill>
                  <a:srgbClr val="E46C0A"/>
                </a:solidFill>
              </a:rPr>
              <a:t>vnic</a:t>
            </a:r>
            <a:r>
              <a:rPr lang="en-US" sz="1800" dirty="0">
                <a:solidFill>
                  <a:srgbClr val="E46C0A"/>
                </a:solidFill>
              </a:rPr>
              <a:t> with this port-profile.</a:t>
            </a:r>
          </a:p>
          <a:p>
            <a:pPr>
              <a:lnSpc>
                <a:spcPct val="140000"/>
              </a:lnSpc>
            </a:pPr>
            <a:r>
              <a:rPr lang="en-US" sz="1800" dirty="0">
                <a:solidFill>
                  <a:srgbClr val="E46C0A"/>
                </a:solidFill>
              </a:rPr>
              <a:t>BMC sends new </a:t>
            </a:r>
            <a:r>
              <a:rPr lang="en-US" sz="1800" dirty="0" err="1">
                <a:solidFill>
                  <a:srgbClr val="E46C0A"/>
                </a:solidFill>
              </a:rPr>
              <a:t>dhcp</a:t>
            </a:r>
            <a:r>
              <a:rPr lang="en-US" sz="1800" dirty="0">
                <a:solidFill>
                  <a:srgbClr val="E46C0A"/>
                </a:solidFill>
              </a:rPr>
              <a:t> request on vlan 4044, using this </a:t>
            </a:r>
            <a:r>
              <a:rPr lang="en-US" sz="1800" dirty="0" err="1">
                <a:solidFill>
                  <a:srgbClr val="E46C0A"/>
                </a:solidFill>
              </a:rPr>
              <a:t>mgmt</a:t>
            </a:r>
            <a:r>
              <a:rPr lang="en-US" sz="1800" dirty="0">
                <a:solidFill>
                  <a:srgbClr val="E46C0A"/>
                </a:solidFill>
              </a:rPr>
              <a:t> </a:t>
            </a:r>
            <a:r>
              <a:rPr lang="en-US" sz="1800" dirty="0" err="1">
                <a:solidFill>
                  <a:srgbClr val="E46C0A"/>
                </a:solidFill>
              </a:rPr>
              <a:t>vnic</a:t>
            </a:r>
            <a:r>
              <a:rPr lang="en-US" sz="1800" dirty="0">
                <a:solidFill>
                  <a:srgbClr val="E46C0A"/>
                </a:solidFill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sz="1800" dirty="0"/>
              <a:t>Switch replies with IP “127.5.225.0 | </a:t>
            </a:r>
            <a:r>
              <a:rPr lang="en-US" sz="1800" dirty="0" err="1"/>
              <a:t>server_id</a:t>
            </a:r>
            <a:r>
              <a:rPr lang="en-US" sz="1800" dirty="0"/>
              <a:t>”</a:t>
            </a:r>
          </a:p>
          <a:p>
            <a:pPr>
              <a:lnSpc>
                <a:spcPct val="140000"/>
              </a:lnSpc>
            </a:pPr>
            <a:r>
              <a:rPr lang="en-US" sz="1800" dirty="0"/>
              <a:t>Rest of the discovery process is the same and completed by </a:t>
            </a:r>
            <a:r>
              <a:rPr lang="en-US" sz="1800" dirty="0" err="1"/>
              <a:t>mctools</a:t>
            </a:r>
            <a:r>
              <a:rPr lang="en-US" sz="1800" dirty="0"/>
              <a:t>.</a:t>
            </a:r>
          </a:p>
          <a:p>
            <a:pPr>
              <a:lnSpc>
                <a:spcPct val="140000"/>
              </a:lnSpc>
            </a:pPr>
            <a:r>
              <a:rPr lang="en-US" sz="1800" dirty="0"/>
              <a:t>Service profile association can go through now.</a:t>
            </a:r>
          </a:p>
          <a:p>
            <a:pPr>
              <a:lnSpc>
                <a:spcPct val="14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443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Typical Information retrieved by PNUOS</a:t>
            </a:r>
          </a:p>
          <a:p>
            <a:pPr lvl="1"/>
            <a:r>
              <a:rPr lang="en-US" sz="2000" dirty="0"/>
              <a:t>BIOS: Vendor, Version</a:t>
            </a:r>
          </a:p>
          <a:p>
            <a:pPr lvl="1"/>
            <a:r>
              <a:rPr lang="en-US" sz="2000" dirty="0"/>
              <a:t>Processor: Socket, Vendor, Model, Speed, Stepping, Arch, Core count, Threads</a:t>
            </a:r>
          </a:p>
          <a:p>
            <a:pPr lvl="1"/>
            <a:r>
              <a:rPr lang="en-US" sz="2000" dirty="0"/>
              <a:t>Memory: </a:t>
            </a:r>
            <a:r>
              <a:rPr lang="en-US" sz="2000" dirty="0" err="1"/>
              <a:t>MemSize</a:t>
            </a:r>
            <a:r>
              <a:rPr lang="en-US" sz="2000" dirty="0"/>
              <a:t>, Vendor, Model, Serial, Type, Locator, Bank, </a:t>
            </a:r>
            <a:r>
              <a:rPr lang="en-US" sz="2000" dirty="0" err="1"/>
              <a:t>FormFactor</a:t>
            </a:r>
            <a:r>
              <a:rPr lang="en-US" sz="2000" dirty="0"/>
              <a:t>, Set, Speed, Latency, Width </a:t>
            </a:r>
          </a:p>
          <a:p>
            <a:pPr lvl="1"/>
            <a:r>
              <a:rPr lang="en-US" sz="2000" dirty="0"/>
              <a:t>NIC: </a:t>
            </a:r>
            <a:r>
              <a:rPr lang="en-US" sz="2000" dirty="0" err="1"/>
              <a:t>SlotId</a:t>
            </a:r>
            <a:r>
              <a:rPr lang="en-US" sz="2000" dirty="0"/>
              <a:t>, </a:t>
            </a:r>
            <a:r>
              <a:rPr lang="en-US" sz="2000" dirty="0" err="1"/>
              <a:t>NicDevice</a:t>
            </a:r>
            <a:r>
              <a:rPr lang="en-US" sz="2000" dirty="0"/>
              <a:t>, PCI vendor/device/</a:t>
            </a:r>
            <a:r>
              <a:rPr lang="en-US" sz="2000" dirty="0" err="1"/>
              <a:t>addr</a:t>
            </a:r>
            <a:r>
              <a:rPr lang="en-US" sz="2000" dirty="0"/>
              <a:t>, </a:t>
            </a:r>
            <a:r>
              <a:rPr lang="en-US" sz="2000" dirty="0" err="1"/>
              <a:t>PortId</a:t>
            </a:r>
            <a:r>
              <a:rPr lang="en-US" sz="2000" dirty="0"/>
              <a:t>, </a:t>
            </a:r>
            <a:r>
              <a:rPr lang="en-US" sz="2000" dirty="0" err="1"/>
              <a:t>MacAddr,EthName</a:t>
            </a:r>
            <a:endParaRPr lang="en-US" sz="2000" dirty="0"/>
          </a:p>
          <a:p>
            <a:pPr lvl="1"/>
            <a:r>
              <a:rPr lang="en-US" sz="2000" dirty="0"/>
              <a:t>HBA: </a:t>
            </a:r>
            <a:r>
              <a:rPr lang="en-US" sz="2000" dirty="0" err="1"/>
              <a:t>SlotId</a:t>
            </a:r>
            <a:r>
              <a:rPr lang="en-US" sz="2000" dirty="0"/>
              <a:t>, Id, Vendor, Model, SN, </a:t>
            </a:r>
            <a:r>
              <a:rPr lang="en-US" sz="2000" dirty="0" err="1"/>
              <a:t>PCIaddr</a:t>
            </a:r>
            <a:r>
              <a:rPr lang="en-US" sz="2000" dirty="0"/>
              <a:t>, </a:t>
            </a:r>
            <a:r>
              <a:rPr lang="en-US" sz="2000" dirty="0" err="1"/>
              <a:t>PortId</a:t>
            </a:r>
            <a:r>
              <a:rPr lang="en-US" sz="2000" dirty="0"/>
              <a:t>, </a:t>
            </a:r>
            <a:r>
              <a:rPr lang="en-US" sz="2000" dirty="0" err="1"/>
              <a:t>wwpn</a:t>
            </a:r>
            <a:r>
              <a:rPr lang="en-US" sz="2000" dirty="0"/>
              <a:t>, </a:t>
            </a:r>
            <a:r>
              <a:rPr lang="en-US" sz="2000" dirty="0" err="1"/>
              <a:t>wwnn</a:t>
            </a:r>
            <a:r>
              <a:rPr lang="en-US" sz="2000" dirty="0"/>
              <a:t>, </a:t>
            </a:r>
            <a:r>
              <a:rPr lang="en-US" sz="2000" dirty="0" err="1"/>
              <a:t>bootwwnn</a:t>
            </a:r>
            <a:r>
              <a:rPr lang="en-US" sz="2000" dirty="0"/>
              <a:t>, </a:t>
            </a:r>
            <a:r>
              <a:rPr lang="en-US" sz="2000" dirty="0" err="1"/>
              <a:t>bootLun</a:t>
            </a:r>
            <a:r>
              <a:rPr lang="en-US" sz="2000" dirty="0"/>
              <a:t>, </a:t>
            </a:r>
            <a:r>
              <a:rPr lang="en-US" sz="2000" dirty="0" err="1"/>
              <a:t>bootLoaderVersion</a:t>
            </a:r>
            <a:r>
              <a:rPr lang="en-US" sz="2000" dirty="0"/>
              <a:t>, </a:t>
            </a:r>
            <a:r>
              <a:rPr lang="en-US" sz="2000" dirty="0" err="1"/>
              <a:t>runningVersion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6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Chassis Discovery</a:t>
            </a:r>
          </a:p>
          <a:p>
            <a:r>
              <a:rPr lang="en-US" dirty="0"/>
              <a:t>Blade Server Discovery</a:t>
            </a:r>
          </a:p>
          <a:p>
            <a:pPr lvl="1"/>
            <a:r>
              <a:rPr lang="en-US" dirty="0"/>
              <a:t>Deep Discovery</a:t>
            </a:r>
          </a:p>
          <a:p>
            <a:pPr lvl="1"/>
            <a:r>
              <a:rPr lang="en-US" dirty="0"/>
              <a:t>Shallow Discovery</a:t>
            </a:r>
          </a:p>
          <a:p>
            <a:pPr lvl="1"/>
            <a:r>
              <a:rPr lang="en-US" dirty="0"/>
              <a:t>Service Profile Association</a:t>
            </a:r>
          </a:p>
          <a:p>
            <a:r>
              <a:rPr lang="en-US" dirty="0"/>
              <a:t>Rack Server Discovery</a:t>
            </a:r>
          </a:p>
          <a:p>
            <a:pPr lvl="1"/>
            <a:r>
              <a:rPr lang="en-US" dirty="0"/>
              <a:t>Dual Wire Management</a:t>
            </a:r>
          </a:p>
          <a:p>
            <a:pPr lvl="1"/>
            <a:r>
              <a:rPr lang="en-US" dirty="0"/>
              <a:t>Single Wire Management</a:t>
            </a:r>
          </a:p>
        </p:txBody>
      </p:sp>
    </p:spTree>
    <p:extLst>
      <p:ext uri="{BB962C8B-B14F-4D97-AF65-F5344CB8AC3E}">
        <p14:creationId xmlns:p14="http://schemas.microsoft.com/office/powerpoint/2010/main" val="27160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9"/>
            <a:ext cx="8229600" cy="815249"/>
          </a:xfrm>
        </p:spPr>
        <p:txBody>
          <a:bodyPr/>
          <a:lstStyle/>
          <a:p>
            <a:r>
              <a:rPr lang="en-US" dirty="0"/>
              <a:t>Typical Deployment</a:t>
            </a:r>
          </a:p>
        </p:txBody>
      </p:sp>
      <p:pic>
        <p:nvPicPr>
          <p:cNvPr id="5" name="Content Placeholder 4" descr="Arch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" y="842963"/>
            <a:ext cx="8947150" cy="5895975"/>
          </a:xfrm>
        </p:spPr>
      </p:pic>
    </p:spTree>
    <p:extLst>
      <p:ext uri="{BB962C8B-B14F-4D97-AF65-F5344CB8AC3E}">
        <p14:creationId xmlns:p14="http://schemas.microsoft.com/office/powerpoint/2010/main" val="19759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Flow for Internal </a:t>
            </a:r>
            <a:r>
              <a:rPr lang="en-US" dirty="0" err="1"/>
              <a:t>Vlans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2838" y="1600200"/>
            <a:ext cx="2369382" cy="5335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 (Springfield/Mammoth)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62838" y="2753338"/>
            <a:ext cx="3871289" cy="20063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IOM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8130" y="3116180"/>
            <a:ext cx="1259402" cy="1205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Redwood/Woodside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2513" y="4001945"/>
            <a:ext cx="651038" cy="384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22513" y="2977446"/>
            <a:ext cx="617285" cy="4055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18803" y="5005098"/>
            <a:ext cx="2369872" cy="9711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6773" y="2133792"/>
            <a:ext cx="0" cy="982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83979" y="2158128"/>
            <a:ext cx="0" cy="958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1192" y="2147456"/>
            <a:ext cx="0" cy="968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7439" y="2136784"/>
            <a:ext cx="0" cy="979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160985" y="5005098"/>
            <a:ext cx="2369872" cy="9711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54080" y="5005098"/>
            <a:ext cx="985376" cy="2561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28081" y="5018764"/>
            <a:ext cx="985376" cy="2561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CIMC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85845" y="5029436"/>
            <a:ext cx="985376" cy="2561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45481" y="5029436"/>
            <a:ext cx="985376" cy="2561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CIMC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96773" y="4322100"/>
            <a:ext cx="10184" cy="696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17154" y="4322100"/>
            <a:ext cx="0" cy="696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6862" y="4322100"/>
            <a:ext cx="0" cy="707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30614" y="4322100"/>
            <a:ext cx="0" cy="693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32220" y="4410470"/>
            <a:ext cx="0" cy="618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11915" y="3382979"/>
            <a:ext cx="0" cy="618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778205" y="4183367"/>
            <a:ext cx="5443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778205" y="3228886"/>
            <a:ext cx="5443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973553" y="4183367"/>
            <a:ext cx="2941009" cy="13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14562" y="4183367"/>
            <a:ext cx="0" cy="821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9798" y="5335925"/>
            <a:ext cx="114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. . . . . 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441703" y="4684944"/>
            <a:ext cx="0" cy="344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00637" y="4547515"/>
            <a:ext cx="0" cy="457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02698" y="4302062"/>
            <a:ext cx="0" cy="382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59824" y="4314039"/>
            <a:ext cx="0" cy="233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670498" y="4547515"/>
            <a:ext cx="3230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402699" y="4684944"/>
            <a:ext cx="3039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17863" y="4588896"/>
            <a:ext cx="78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. . 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17154" y="4297982"/>
            <a:ext cx="78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. . 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33606" y="2230416"/>
            <a:ext cx="45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nif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279276" y="4378480"/>
            <a:ext cx="45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hif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730804" y="2969776"/>
            <a:ext cx="45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cif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733782" y="3901232"/>
            <a:ext cx="45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bif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402699" y="2230416"/>
            <a:ext cx="0" cy="885764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611915" y="4410470"/>
            <a:ext cx="0" cy="653525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7753" y="3382979"/>
            <a:ext cx="0" cy="641160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767532" y="4268741"/>
            <a:ext cx="554982" cy="0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555099" y="2230416"/>
            <a:ext cx="0" cy="885764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778205" y="3382979"/>
            <a:ext cx="554982" cy="0"/>
          </a:xfrm>
          <a:prstGeom prst="straightConnector1">
            <a:avLst/>
          </a:prstGeom>
          <a:ln>
            <a:solidFill>
              <a:srgbClr val="9BBB5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68644" y="5063995"/>
            <a:ext cx="554982" cy="0"/>
          </a:xfrm>
          <a:prstGeom prst="straightConnector1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568644" y="5413626"/>
            <a:ext cx="554982" cy="0"/>
          </a:xfrm>
          <a:prstGeom prst="straightConnector1">
            <a:avLst/>
          </a:prstGeom>
          <a:ln>
            <a:solidFill>
              <a:srgbClr val="9BBB5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605202" y="2201392"/>
            <a:ext cx="0" cy="885764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05202" y="4314039"/>
            <a:ext cx="0" cy="691059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68644" y="5691094"/>
            <a:ext cx="554982" cy="0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248728" y="5505724"/>
            <a:ext cx="98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4043/4047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41033" y="4932428"/>
            <a:ext cx="98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4044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44011" y="5244908"/>
            <a:ext cx="98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4042</a:t>
            </a:r>
          </a:p>
        </p:txBody>
      </p:sp>
    </p:spTree>
    <p:extLst>
      <p:ext uri="{BB962C8B-B14F-4D97-AF65-F5344CB8AC3E}">
        <p14:creationId xmlns:p14="http://schemas.microsoft.com/office/powerpoint/2010/main" val="304310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70"/>
            <a:ext cx="8229600" cy="1143000"/>
          </a:xfrm>
        </p:spPr>
        <p:txBody>
          <a:bodyPr/>
          <a:lstStyle/>
          <a:p>
            <a:r>
              <a:rPr lang="en-US" dirty="0"/>
              <a:t>Internal Networks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558"/>
            <a:ext cx="8229600" cy="513316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6400" dirty="0"/>
              <a:t>IP addressing scheme: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/>
              <a:t>CMC: </a:t>
            </a:r>
          </a:p>
          <a:p>
            <a:pPr>
              <a:lnSpc>
                <a:spcPct val="170000"/>
              </a:lnSpc>
            </a:pPr>
            <a:r>
              <a:rPr lang="en-US" sz="6400" dirty="0"/>
              <a:t>127.15.1.&lt;chassis&gt;		</a:t>
            </a:r>
          </a:p>
          <a:p>
            <a:pPr>
              <a:lnSpc>
                <a:spcPct val="170000"/>
              </a:lnSpc>
            </a:pPr>
            <a:r>
              <a:rPr lang="en-US" sz="6400" dirty="0"/>
              <a:t>127.5/6.&lt;chassis&gt;.254	[</a:t>
            </a:r>
            <a:r>
              <a:rPr lang="en-US" sz="6400" dirty="0" err="1"/>
              <a:t>vlan</a:t>
            </a:r>
            <a:r>
              <a:rPr lang="en-US" sz="6400" dirty="0"/>
              <a:t> 4044]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/>
              <a:t>CIMC: </a:t>
            </a:r>
          </a:p>
          <a:p>
            <a:pPr>
              <a:lnSpc>
                <a:spcPct val="170000"/>
              </a:lnSpc>
            </a:pPr>
            <a:r>
              <a:rPr lang="en-US" sz="6400" dirty="0"/>
              <a:t>127.5/6.&lt;chassis&gt;.&lt;</a:t>
            </a:r>
            <a:r>
              <a:rPr lang="en-US" sz="6400" dirty="0" err="1"/>
              <a:t>slot_no</a:t>
            </a:r>
            <a:r>
              <a:rPr lang="en-US" sz="6400" dirty="0"/>
              <a:t>&gt;	[</a:t>
            </a:r>
            <a:r>
              <a:rPr lang="en-US" sz="6400" dirty="0" err="1"/>
              <a:t>vlan</a:t>
            </a:r>
            <a:r>
              <a:rPr lang="en-US" sz="6400" dirty="0"/>
              <a:t> 4044]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/>
              <a:t>Adapter: </a:t>
            </a:r>
          </a:p>
          <a:p>
            <a:pPr>
              <a:lnSpc>
                <a:spcPct val="170000"/>
              </a:lnSpc>
            </a:pPr>
            <a:r>
              <a:rPr lang="en-US" sz="6400" dirty="0"/>
              <a:t>127.7/8.&lt;chassis&gt;.&lt;</a:t>
            </a:r>
            <a:r>
              <a:rPr lang="en-US" sz="6400" dirty="0" err="1"/>
              <a:t>device_no</a:t>
            </a:r>
            <a:r>
              <a:rPr lang="en-US" sz="6400" dirty="0"/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/>
              <a:t>KVM </a:t>
            </a:r>
            <a:r>
              <a:rPr lang="en-US" sz="6400" dirty="0" err="1"/>
              <a:t>Ips</a:t>
            </a:r>
            <a:r>
              <a:rPr lang="en-US" sz="6400" dirty="0"/>
              <a:t> and </a:t>
            </a:r>
            <a:r>
              <a:rPr lang="en-US" sz="6400" dirty="0" err="1"/>
              <a:t>Iptables</a:t>
            </a:r>
            <a:r>
              <a:rPr lang="en-US" sz="6400" dirty="0"/>
              <a:t> rules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/>
              <a:t>- Apart from this there is 127.3/4.0.&lt;</a:t>
            </a:r>
            <a:r>
              <a:rPr lang="en-US" sz="6400" dirty="0" err="1"/>
              <a:t>device_id</a:t>
            </a:r>
            <a:r>
              <a:rPr lang="en-US" sz="6400" dirty="0"/>
              <a:t>&gt; network which provides connectivity between CMC and CIMC over </a:t>
            </a:r>
            <a:r>
              <a:rPr lang="en-US" sz="6400" dirty="0" err="1"/>
              <a:t>vlan</a:t>
            </a:r>
            <a:r>
              <a:rPr lang="en-US" sz="6400" dirty="0"/>
              <a:t> 1.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/>
              <a:t>- 127.12.0.1 and 127.12.0.2 (Fixed bond0 IPs)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/>
              <a:t>- 127.11.0.1 and 127.11.0.2 (Fixed IP for communication between peer CMC over p2p serial link)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6818"/>
          </a:xfrm>
        </p:spPr>
        <p:txBody>
          <a:bodyPr/>
          <a:lstStyle/>
          <a:p>
            <a:r>
              <a:rPr lang="en-US" dirty="0"/>
              <a:t>Chassis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798"/>
            <a:ext cx="8229600" cy="499836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“Server Port” Configuration by User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internal </a:t>
            </a:r>
            <a:r>
              <a:rPr lang="en-US" dirty="0" err="1"/>
              <a:t>vlans</a:t>
            </a:r>
            <a:r>
              <a:rPr lang="en-US" dirty="0"/>
              <a:t> allowed to prevent any other traffic forwarding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 IOM, if connected, </a:t>
            </a:r>
            <a:r>
              <a:rPr lang="en-US" dirty="0" err="1"/>
              <a:t>satctrl</a:t>
            </a:r>
            <a:r>
              <a:rPr lang="en-US" dirty="0"/>
              <a:t> will start sending out </a:t>
            </a:r>
            <a:r>
              <a:rPr lang="en-US" dirty="0" err="1"/>
              <a:t>sdp</a:t>
            </a:r>
            <a:r>
              <a:rPr lang="en-US" dirty="0"/>
              <a:t> packets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Satmgr</a:t>
            </a:r>
            <a:r>
              <a:rPr lang="en-US" dirty="0"/>
              <a:t> will receive the </a:t>
            </a:r>
            <a:r>
              <a:rPr lang="en-US" dirty="0" err="1"/>
              <a:t>sdp</a:t>
            </a:r>
            <a:r>
              <a:rPr lang="en-US" dirty="0"/>
              <a:t> packets and identify that an IOM is connected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800" dirty="0"/>
              <a:t>SAM processes register for MTS_OPC_SAT_DISCOVERED notification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If_index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Chassis Serial Number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Vendor Details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*Code and </a:t>
            </a:r>
            <a:r>
              <a:rPr lang="en-US" dirty="0" err="1"/>
              <a:t>PortAG</a:t>
            </a:r>
            <a:r>
              <a:rPr lang="en-US" dirty="0"/>
              <a:t> logs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61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Numbered list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5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4067"/>
          </a:xfrm>
        </p:spPr>
        <p:txBody>
          <a:bodyPr>
            <a:normAutofit fontScale="90000"/>
          </a:bodyPr>
          <a:lstStyle/>
          <a:p>
            <a:r>
              <a:rPr lang="en-US" dirty="0"/>
              <a:t>Chassis Discovery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570"/>
            <a:ext cx="8229600" cy="5244776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Depending upon #links connected, #SAT_DISCOVERED messages are sent. </a:t>
            </a:r>
          </a:p>
          <a:p>
            <a:r>
              <a:rPr lang="en-US" sz="2400" dirty="0"/>
              <a:t>Helps in identifying  #links between switch and IOM.</a:t>
            </a:r>
          </a:p>
          <a:p>
            <a:r>
              <a:rPr lang="en-US" sz="2400" dirty="0"/>
              <a:t>NIF Port vs. Port-channel decision taken based on Chassis Discovery Policy and #min. links required for bring up.</a:t>
            </a:r>
          </a:p>
          <a:p>
            <a:r>
              <a:rPr lang="en-US" sz="2400" dirty="0"/>
              <a:t>UCSM assigns chassis-id and stores above info along with chassis serial. </a:t>
            </a:r>
          </a:p>
          <a:p>
            <a:pPr lvl="1"/>
            <a:r>
              <a:rPr lang="en-US" sz="2000" dirty="0"/>
              <a:t>Chassis-id assigned on FCFS basis.</a:t>
            </a:r>
          </a:p>
          <a:p>
            <a:pPr lvl="1"/>
            <a:r>
              <a:rPr lang="en-US" sz="2000" dirty="0"/>
              <a:t>Chassis id translates to </a:t>
            </a:r>
            <a:r>
              <a:rPr lang="en-US" sz="2000" dirty="0" err="1"/>
              <a:t>fex</a:t>
            </a:r>
            <a:r>
              <a:rPr lang="en-US" sz="2000" dirty="0"/>
              <a:t>-id being configured</a:t>
            </a:r>
          </a:p>
          <a:p>
            <a:pPr marL="457200" lvl="1" indent="0">
              <a:buNone/>
            </a:pPr>
            <a:r>
              <a:rPr lang="en-US" sz="2000" dirty="0"/>
              <a:t>      i.e. "</a:t>
            </a:r>
            <a:r>
              <a:rPr lang="en-US" sz="2000" dirty="0" err="1"/>
              <a:t>switchport</a:t>
            </a:r>
            <a:r>
              <a:rPr lang="en-US" sz="2000" dirty="0"/>
              <a:t> mode </a:t>
            </a:r>
            <a:r>
              <a:rPr lang="en-US" sz="2000" dirty="0" err="1"/>
              <a:t>fex</a:t>
            </a:r>
            <a:r>
              <a:rPr lang="en-US" sz="2000" dirty="0"/>
              <a:t>-fabric ; </a:t>
            </a:r>
            <a:r>
              <a:rPr lang="en-US" sz="2000" dirty="0" err="1"/>
              <a:t>fex</a:t>
            </a:r>
            <a:r>
              <a:rPr lang="en-US" sz="2000" dirty="0"/>
              <a:t> associate &lt;chassis-id&gt;”</a:t>
            </a:r>
          </a:p>
          <a:p>
            <a:pPr lvl="1"/>
            <a:r>
              <a:rPr lang="en-US" sz="2000" dirty="0" err="1"/>
              <a:t>Satmgr</a:t>
            </a:r>
            <a:r>
              <a:rPr lang="en-US" sz="2000" dirty="0"/>
              <a:t> and </a:t>
            </a:r>
            <a:r>
              <a:rPr lang="en-US" sz="2000" dirty="0" err="1"/>
              <a:t>Satctrl</a:t>
            </a:r>
            <a:r>
              <a:rPr lang="en-US" sz="2000" dirty="0"/>
              <a:t> will exchange the cluster-id, chassis-id. </a:t>
            </a:r>
          </a:p>
          <a:p>
            <a:pPr lvl="1"/>
            <a:r>
              <a:rPr lang="en-US" sz="2000" dirty="0" err="1"/>
              <a:t>Satctrl</a:t>
            </a:r>
            <a:r>
              <a:rPr lang="en-US" sz="2000" dirty="0"/>
              <a:t> exchanges this info with CMC using </a:t>
            </a:r>
            <a:r>
              <a:rPr lang="en-US" sz="2000" dirty="0" err="1"/>
              <a:t>dmclient</a:t>
            </a:r>
            <a:r>
              <a:rPr lang="en-US" sz="2000" dirty="0"/>
              <a:t> </a:t>
            </a:r>
            <a:r>
              <a:rPr lang="en-US" sz="2000" dirty="0" err="1"/>
              <a:t>api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Process followed on both IOMs.</a:t>
            </a:r>
          </a:p>
          <a:p>
            <a:r>
              <a:rPr lang="en-US" sz="2400" dirty="0"/>
              <a:t>CMC on both IOMs will exchange this information to verify their in-sync status. </a:t>
            </a:r>
          </a:p>
          <a:p>
            <a:pPr marL="0" indent="0">
              <a:buNone/>
            </a:pPr>
            <a:r>
              <a:rPr lang="en-US" sz="2400" dirty="0"/>
              <a:t>      i.e. Make sure they are being managed by same UCS cluster.</a:t>
            </a:r>
          </a:p>
          <a:p>
            <a:r>
              <a:rPr lang="en-US" sz="2400" dirty="0"/>
              <a:t>Once this information is verified, SAT_ONLINE happens. </a:t>
            </a:r>
          </a:p>
          <a:p>
            <a:r>
              <a:rPr lang="en-US" sz="2400" dirty="0"/>
              <a:t>CMC can setup IP addresses dependent on chassis-id.</a:t>
            </a:r>
          </a:p>
        </p:txBody>
      </p:sp>
    </p:spTree>
    <p:extLst>
      <p:ext uri="{BB962C8B-B14F-4D97-AF65-F5344CB8AC3E}">
        <p14:creationId xmlns:p14="http://schemas.microsoft.com/office/powerpoint/2010/main" val="281396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4659"/>
          </a:xfrm>
        </p:spPr>
        <p:txBody>
          <a:bodyPr>
            <a:normAutofit fontScale="90000"/>
          </a:bodyPr>
          <a:lstStyle/>
          <a:p>
            <a:r>
              <a:rPr lang="en-US" dirty="0"/>
              <a:t>Chassis Discovery 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65706"/>
            <a:ext cx="8229600" cy="49604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UCSM[</a:t>
            </a:r>
            <a:r>
              <a:rPr lang="en-US" sz="2400" dirty="0" err="1"/>
              <a:t>BladeAG</a:t>
            </a:r>
            <a:r>
              <a:rPr lang="en-US" sz="2400" dirty="0"/>
              <a:t>] and CMC exchange Chassis inventory information using </a:t>
            </a:r>
            <a:r>
              <a:rPr lang="en-US" sz="2400" dirty="0" err="1"/>
              <a:t>mctools</a:t>
            </a:r>
            <a:r>
              <a:rPr lang="en-US" sz="2400" dirty="0"/>
              <a:t> </a:t>
            </a:r>
            <a:r>
              <a:rPr lang="en-US" sz="2400" dirty="0" err="1"/>
              <a:t>api</a:t>
            </a:r>
            <a:r>
              <a:rPr lang="en-US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400" dirty="0" err="1"/>
              <a:t>mcclient</a:t>
            </a:r>
            <a:r>
              <a:rPr lang="en-US" sz="2400" dirty="0"/>
              <a:t> --</a:t>
            </a:r>
            <a:r>
              <a:rPr lang="en-US" sz="2400" dirty="0" err="1"/>
              <a:t>frus</a:t>
            </a:r>
            <a:r>
              <a:rPr lang="en-US" sz="2400" dirty="0"/>
              <a:t> --</a:t>
            </a:r>
            <a:r>
              <a:rPr lang="en-US" sz="2400" dirty="0" err="1"/>
              <a:t>ip</a:t>
            </a:r>
            <a:r>
              <a:rPr lang="en-US" sz="2400" dirty="0"/>
              <a:t> 127.5.&lt;chassis-id&gt;.254 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blade present info from the slot sensor status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Chassis Discovery once all chassis inventory collection is done.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If any blades present, Blade discovery can start now.</a:t>
            </a:r>
          </a:p>
        </p:txBody>
      </p:sp>
    </p:spTree>
    <p:extLst>
      <p:ext uri="{BB962C8B-B14F-4D97-AF65-F5344CB8AC3E}">
        <p14:creationId xmlns:p14="http://schemas.microsoft.com/office/powerpoint/2010/main" val="25328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4204"/>
          </a:xfrm>
        </p:spPr>
        <p:txBody>
          <a:bodyPr/>
          <a:lstStyle/>
          <a:p>
            <a:r>
              <a:rPr lang="en-US" dirty="0"/>
              <a:t>Deep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842"/>
            <a:ext cx="8229600" cy="50173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Blade presence detected. BMC FRU inventory done.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Verify current h/w </a:t>
            </a:r>
            <a:r>
              <a:rPr lang="en-US" sz="1800" dirty="0" err="1"/>
              <a:t>config</a:t>
            </a:r>
            <a:r>
              <a:rPr lang="en-US" sz="1800" dirty="0"/>
              <a:t> is a valid </a:t>
            </a:r>
            <a:r>
              <a:rPr lang="en-US" sz="1800" dirty="0" err="1"/>
              <a:t>config</a:t>
            </a:r>
            <a:r>
              <a:rPr lang="en-US" sz="1800" dirty="0"/>
              <a:t> to boot the blade.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Blade Power on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Enable HIF ports.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Change boot-order to boot from </a:t>
            </a:r>
            <a:r>
              <a:rPr lang="en-US" sz="1800" dirty="0" err="1"/>
              <a:t>vmedia</a:t>
            </a:r>
            <a:r>
              <a:rPr lang="en-US" sz="1800" dirty="0"/>
              <a:t>. Mount PNUOS as </a:t>
            </a:r>
            <a:r>
              <a:rPr lang="en-US" sz="1800" dirty="0" err="1"/>
              <a:t>vmedia</a:t>
            </a:r>
            <a:r>
              <a:rPr lang="en-US" sz="1800" dirty="0"/>
              <a:t> on the blade host processor.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PNUOS [Processing Node Utility OS] is a small </a:t>
            </a:r>
            <a:r>
              <a:rPr lang="en-US" sz="1800" dirty="0" err="1"/>
              <a:t>debian</a:t>
            </a:r>
            <a:r>
              <a:rPr lang="en-US" sz="1800" dirty="0"/>
              <a:t> </a:t>
            </a:r>
            <a:r>
              <a:rPr lang="en-US" sz="1800" dirty="0" err="1"/>
              <a:t>linux</a:t>
            </a:r>
            <a:r>
              <a:rPr lang="en-US" sz="1800" dirty="0"/>
              <a:t> with all the utilities from the vendors for detailed identification of the h/w components and some UCSM binaries.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Once PNUOS boots, </a:t>
            </a:r>
            <a:r>
              <a:rPr lang="en-US" sz="1800" dirty="0" err="1"/>
              <a:t>HostAgent</a:t>
            </a:r>
            <a:r>
              <a:rPr lang="en-US" sz="1800" dirty="0"/>
              <a:t> on the host handshakes with </a:t>
            </a:r>
            <a:r>
              <a:rPr lang="en-US" sz="1800" dirty="0" err="1"/>
              <a:t>HostAgentAG</a:t>
            </a:r>
            <a:r>
              <a:rPr lang="en-US" sz="1800" dirty="0"/>
              <a:t> on FI.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PNUOS helps in getting detailed inventory. Communicated to UCSM.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Cleanup</a:t>
            </a:r>
          </a:p>
          <a:p>
            <a:pPr lvl="1">
              <a:lnSpc>
                <a:spcPct val="110000"/>
              </a:lnSpc>
            </a:pPr>
            <a:r>
              <a:rPr lang="en-US" sz="1800" dirty="0" err="1"/>
              <a:t>Unmount</a:t>
            </a:r>
            <a:r>
              <a:rPr lang="en-US" sz="1800" dirty="0"/>
              <a:t> </a:t>
            </a:r>
            <a:r>
              <a:rPr lang="en-US" sz="1800" dirty="0" err="1"/>
              <a:t>vmedia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Reboot blade</a:t>
            </a:r>
          </a:p>
          <a:p>
            <a:pPr lvl="1">
              <a:lnSpc>
                <a:spcPct val="110000"/>
              </a:lnSpc>
            </a:pPr>
            <a:r>
              <a:rPr lang="en-US" sz="1800" dirty="0" err="1"/>
              <a:t>Unconfigure</a:t>
            </a:r>
            <a:r>
              <a:rPr lang="en-US" sz="1800" dirty="0"/>
              <a:t> HIFs</a:t>
            </a:r>
          </a:p>
        </p:txBody>
      </p:sp>
    </p:spTree>
    <p:extLst>
      <p:ext uri="{BB962C8B-B14F-4D97-AF65-F5344CB8AC3E}">
        <p14:creationId xmlns:p14="http://schemas.microsoft.com/office/powerpoint/2010/main" val="293473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7443</TotalTime>
  <Words>1574</Words>
  <Application>Microsoft Office PowerPoint</Application>
  <PresentationFormat>On-screen Show (4:3)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UCS Chassis/Server Discovery  </vt:lpstr>
      <vt:lpstr>Agenda </vt:lpstr>
      <vt:lpstr>Typical Deployment</vt:lpstr>
      <vt:lpstr>Packet Flow for Internal Vlans</vt:lpstr>
      <vt:lpstr>Internal Networks </vt:lpstr>
      <vt:lpstr>Chassis Discovery</vt:lpstr>
      <vt:lpstr>Chassis Discovery (contd.)</vt:lpstr>
      <vt:lpstr>Chassis Discovery (contd.)</vt:lpstr>
      <vt:lpstr>Deep Discovery</vt:lpstr>
      <vt:lpstr>Shallow Discovery</vt:lpstr>
      <vt:lpstr>Rack Server</vt:lpstr>
      <vt:lpstr>Rack Server Discovery</vt:lpstr>
      <vt:lpstr>Dual Wire vs. Single Wire</vt:lpstr>
      <vt:lpstr>Port Security</vt:lpstr>
      <vt:lpstr>Rack Server Discovery – Dual Wire</vt:lpstr>
      <vt:lpstr>Rack Server Discovery – Dual Wire(contd.)</vt:lpstr>
      <vt:lpstr>Rack Server Discover – Single Wire</vt:lpstr>
      <vt:lpstr>Backup Slides  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 Wagh</dc:creator>
  <cp:lastModifiedBy>Madhaiyan Krishnan -X (madhakri - XORIANT CORPORATION at Cisco)</cp:lastModifiedBy>
  <cp:revision>160</cp:revision>
  <dcterms:created xsi:type="dcterms:W3CDTF">2014-01-27T05:57:05Z</dcterms:created>
  <dcterms:modified xsi:type="dcterms:W3CDTF">2020-03-05T07:31:22Z</dcterms:modified>
</cp:coreProperties>
</file>