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316" r:id="rId3"/>
    <p:sldId id="298" r:id="rId4"/>
    <p:sldId id="300" r:id="rId5"/>
    <p:sldId id="314" r:id="rId6"/>
    <p:sldId id="258" r:id="rId7"/>
    <p:sldId id="301" r:id="rId8"/>
    <p:sldId id="312" r:id="rId9"/>
    <p:sldId id="319" r:id="rId10"/>
    <p:sldId id="315" r:id="rId11"/>
    <p:sldId id="304" r:id="rId12"/>
    <p:sldId id="317" r:id="rId13"/>
    <p:sldId id="305" r:id="rId14"/>
    <p:sldId id="306" r:id="rId15"/>
    <p:sldId id="307" r:id="rId16"/>
    <p:sldId id="318" r:id="rId17"/>
  </p:sldIdLst>
  <p:sldSz cx="9144000" cy="5143500" type="screen16x9"/>
  <p:notesSz cx="6858000" cy="9144000"/>
  <p:embeddedFontLst>
    <p:embeddedFont>
      <p:font typeface="Bahnschrift" panose="020B0502040204020203" pitchFamily="34" charset="0"/>
      <p:regular r:id="rId19"/>
      <p:bold r:id="rId20"/>
    </p:embeddedFont>
    <p:embeddedFont>
      <p:font typeface="Calibri" panose="020F0502020204030204" pitchFamily="34" charset="0"/>
      <p:regular r:id="rId21"/>
      <p:bold r:id="rId22"/>
      <p:italic r:id="rId23"/>
      <p:boldItalic r:id="rId24"/>
    </p:embeddedFont>
    <p:embeddedFont>
      <p:font typeface="Sigmar One" panose="00000500000000000000" pitchFamily="2" charset="0"/>
      <p:regular r:id="rId25"/>
    </p:embeddedFont>
    <p:embeddedFont>
      <p:font typeface="Space Grotesk" panose="020B0604020202020204" charset="0"/>
      <p:regular r:id="rId26"/>
      <p:bold r:id="rId27"/>
    </p:embeddedFont>
    <p:embeddedFont>
      <p:font typeface="Space Grotesk Light" panose="020B0604020202020204" charset="0"/>
      <p:regular r:id="rId28"/>
      <p:bold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709"/>
    <a:srgbClr val="04070C"/>
    <a:srgbClr val="6F98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82" d="100"/>
          <a:sy n="82" d="100"/>
        </p:scale>
        <p:origin x="720" y="4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325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cc8395c55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cc8395c55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62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36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61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5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001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94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1" name="Google Shape;521;p7"/>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5" name="Google Shape;535;p7"/>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541" name="Google Shape;541;p7"/>
          <p:cNvSpPr txBox="1">
            <a:spLocks noGrp="1"/>
          </p:cNvSpPr>
          <p:nvPr>
            <p:ph type="title"/>
          </p:nvPr>
        </p:nvSpPr>
        <p:spPr>
          <a:xfrm>
            <a:off x="855300" y="836000"/>
            <a:ext cx="66990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2" name="Google Shape;542;p7"/>
          <p:cNvSpPr txBox="1">
            <a:spLocks noGrp="1"/>
          </p:cNvSpPr>
          <p:nvPr>
            <p:ph type="body" idx="1"/>
          </p:nvPr>
        </p:nvSpPr>
        <p:spPr>
          <a:xfrm>
            <a:off x="855434"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3" name="Google Shape;543;p7"/>
          <p:cNvSpPr txBox="1">
            <a:spLocks noGrp="1"/>
          </p:cNvSpPr>
          <p:nvPr>
            <p:ph type="body" idx="2"/>
          </p:nvPr>
        </p:nvSpPr>
        <p:spPr>
          <a:xfrm>
            <a:off x="3161403"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4" name="Google Shape;544;p7"/>
          <p:cNvSpPr txBox="1">
            <a:spLocks noGrp="1"/>
          </p:cNvSpPr>
          <p:nvPr>
            <p:ph type="body" idx="3"/>
          </p:nvPr>
        </p:nvSpPr>
        <p:spPr>
          <a:xfrm>
            <a:off x="5467372" y="1553825"/>
            <a:ext cx="2087100" cy="3218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800"/>
              </a:spcBef>
              <a:spcAft>
                <a:spcPts val="0"/>
              </a:spcAft>
              <a:buSzPts val="1600"/>
              <a:buChar char="▻"/>
              <a:defRPr sz="1600"/>
            </a:lvl2pPr>
            <a:lvl3pPr marL="1371600" lvl="2" indent="-330200" rtl="0">
              <a:spcBef>
                <a:spcPts val="800"/>
              </a:spcBef>
              <a:spcAft>
                <a:spcPts val="0"/>
              </a:spcAft>
              <a:buSzPts val="1600"/>
              <a:buChar char="■"/>
              <a:defRPr sz="1600"/>
            </a:lvl3pPr>
            <a:lvl4pPr marL="1828800" lvl="3" indent="-330200" rtl="0">
              <a:spcBef>
                <a:spcPts val="800"/>
              </a:spcBef>
              <a:spcAft>
                <a:spcPts val="0"/>
              </a:spcAft>
              <a:buSzPts val="1600"/>
              <a:buChar char="●"/>
              <a:defRPr sz="1600"/>
            </a:lvl4pPr>
            <a:lvl5pPr marL="2286000" lvl="4" indent="-330200" rtl="0">
              <a:spcBef>
                <a:spcPts val="800"/>
              </a:spcBef>
              <a:spcAft>
                <a:spcPts val="0"/>
              </a:spcAft>
              <a:buSzPts val="1600"/>
              <a:buChar char="○"/>
              <a:defRPr sz="1600"/>
            </a:lvl5pPr>
            <a:lvl6pPr marL="2743200" lvl="5" indent="-330200" rtl="0">
              <a:spcBef>
                <a:spcPts val="800"/>
              </a:spcBef>
              <a:spcAft>
                <a:spcPts val="0"/>
              </a:spcAft>
              <a:buSzPts val="1600"/>
              <a:buChar char="■"/>
              <a:defRPr sz="1600"/>
            </a:lvl6pPr>
            <a:lvl7pPr marL="3200400" lvl="6" indent="-330200" rtl="0">
              <a:spcBef>
                <a:spcPts val="800"/>
              </a:spcBef>
              <a:spcAft>
                <a:spcPts val="0"/>
              </a:spcAft>
              <a:buSzPts val="1600"/>
              <a:buChar char="●"/>
              <a:defRPr sz="1600"/>
            </a:lvl7pPr>
            <a:lvl8pPr marL="3657600" lvl="7" indent="-330200" rtl="0">
              <a:spcBef>
                <a:spcPts val="800"/>
              </a:spcBef>
              <a:spcAft>
                <a:spcPts val="0"/>
              </a:spcAft>
              <a:buSzPts val="1600"/>
              <a:buChar char="○"/>
              <a:defRPr sz="1600"/>
            </a:lvl8pPr>
            <a:lvl9pPr marL="4114800" lvl="8" indent="-330200" rtl="0">
              <a:spcBef>
                <a:spcPts val="800"/>
              </a:spcBef>
              <a:spcAft>
                <a:spcPts val="800"/>
              </a:spcAft>
              <a:buSzPts val="1600"/>
              <a:buChar char="■"/>
              <a:defRPr sz="1600"/>
            </a:lvl9pPr>
          </a:lstStyle>
          <a:p>
            <a:endParaRPr/>
          </a:p>
        </p:txBody>
      </p:sp>
      <p:sp>
        <p:nvSpPr>
          <p:cNvPr id="545" name="Google Shape;545;p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0"/>
        <p:cNvGrpSpPr/>
        <p:nvPr/>
      </p:nvGrpSpPr>
      <p:grpSpPr>
        <a:xfrm>
          <a:off x="0" y="0"/>
          <a:ext cx="0" cy="0"/>
          <a:chOff x="0" y="0"/>
          <a:chExt cx="0" cy="0"/>
        </a:xfrm>
      </p:grpSpPr>
      <p:sp>
        <p:nvSpPr>
          <p:cNvPr id="751" name="Google Shape;751;p11"/>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08" name="Google Shape;808;p11"/>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2" name="Google Shape;822;p11"/>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7" r:id="rId5"/>
    <p:sldLayoutId id="2147483658" r:id="rId6"/>
  </p:sldLayoutIdLst>
  <p:transition spd="med">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Network_packet" TargetMode="External"/><Relationship Id="rId13" Type="http://schemas.openxmlformats.org/officeDocument/2006/relationships/hyperlink" Target="https://en.wikipedia.org/wiki/Linux" TargetMode="External"/><Relationship Id="rId3" Type="http://schemas.openxmlformats.org/officeDocument/2006/relationships/hyperlink" Target="https://en.wikipedia.org/wiki/Network_scanner" TargetMode="External"/><Relationship Id="rId7" Type="http://schemas.openxmlformats.org/officeDocument/2006/relationships/hyperlink" Target="https://en.wikipedia.org/wiki/Computer_network" TargetMode="External"/><Relationship Id="rId12" Type="http://schemas.openxmlformats.org/officeDocument/2006/relationships/hyperlink" Target="https://en.wikipedia.org/wiki/Network_congestion" TargetMode="External"/><Relationship Id="rId2" Type="http://schemas.openxmlformats.org/officeDocument/2006/relationships/notesSlide" Target="../notesSlides/notesSlide9.xml"/><Relationship Id="rId16" Type="http://schemas.openxmlformats.org/officeDocument/2006/relationships/hyperlink" Target="https://en.wikipedia.org/wiki/BSD" TargetMode="External"/><Relationship Id="rId1" Type="http://schemas.openxmlformats.org/officeDocument/2006/relationships/slideLayout" Target="../slideLayouts/slideLayout3.xml"/><Relationship Id="rId6" Type="http://schemas.openxmlformats.org/officeDocument/2006/relationships/hyperlink" Target="https://en.wikipedia.org/wiki/Web_service" TargetMode="External"/><Relationship Id="rId11" Type="http://schemas.openxmlformats.org/officeDocument/2006/relationships/hyperlink" Target="https://en.wikipedia.org/wiki/Network_latency" TargetMode="External"/><Relationship Id="rId5" Type="http://schemas.openxmlformats.org/officeDocument/2006/relationships/hyperlink" Target="https://en.wikipedia.org/wiki/Host_(network)" TargetMode="External"/><Relationship Id="rId15" Type="http://schemas.openxmlformats.org/officeDocument/2006/relationships/hyperlink" Target="https://en.wikipedia.org/wiki/MacOS" TargetMode="External"/><Relationship Id="rId10" Type="http://schemas.openxmlformats.org/officeDocument/2006/relationships/hyperlink" Target="https://en.wikipedia.org/wiki/Scripting_language" TargetMode="External"/><Relationship Id="rId4" Type="http://schemas.openxmlformats.org/officeDocument/2006/relationships/hyperlink" Target="https://en.wikipedia.org/wiki/Gordon_Lyon" TargetMode="External"/><Relationship Id="rId9" Type="http://schemas.openxmlformats.org/officeDocument/2006/relationships/hyperlink" Target="https://en.wikipedia.org/wiki/Operating_system" TargetMode="External"/><Relationship Id="rId14" Type="http://schemas.openxmlformats.org/officeDocument/2006/relationships/hyperlink" Target="https://en.wikipedia.org/wiki/Microsoft_Window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3" name="TextBox 2"/>
          <p:cNvSpPr txBox="1"/>
          <p:nvPr/>
        </p:nvSpPr>
        <p:spPr>
          <a:xfrm>
            <a:off x="1295400" y="317089"/>
            <a:ext cx="7848600" cy="707886"/>
          </a:xfrm>
          <a:prstGeom prst="rect">
            <a:avLst/>
          </a:prstGeom>
          <a:noFill/>
        </p:spPr>
        <p:txBody>
          <a:bodyPr wrap="square" rtlCol="0">
            <a:spAutoFit/>
          </a:bodyPr>
          <a:lstStyle/>
          <a:p>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Acropolis Institute Of Technology And Research</a:t>
            </a:r>
          </a:p>
          <a:p>
            <a:endPar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4" name="TextBox 3"/>
          <p:cNvSpPr txBox="1"/>
          <p:nvPr/>
        </p:nvSpPr>
        <p:spPr>
          <a:xfrm>
            <a:off x="1079715" y="1936371"/>
            <a:ext cx="8191500" cy="707886"/>
          </a:xfrm>
          <a:prstGeom prst="rect">
            <a:avLst/>
          </a:prstGeom>
          <a:noFill/>
        </p:spPr>
        <p:txBody>
          <a:bodyPr wrap="square" rtlCol="0">
            <a:spAutoFit/>
          </a:bodyPr>
          <a:lstStyle/>
          <a:p>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Subject : Evaluation Of Internship (Cyber Security)</a:t>
            </a:r>
          </a:p>
          <a:p>
            <a:endPar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endParaRPr>
          </a:p>
        </p:txBody>
      </p:sp>
      <p:pic>
        <p:nvPicPr>
          <p:cNvPr id="5" name="Picture 4" descr="acro.png"/>
          <p:cNvPicPr>
            <a:picLocks noChangeAspect="1"/>
          </p:cNvPicPr>
          <p:nvPr/>
        </p:nvPicPr>
        <p:blipFill>
          <a:blip r:embed="rId3"/>
          <a:stretch>
            <a:fillRect/>
          </a:stretch>
        </p:blipFill>
        <p:spPr>
          <a:xfrm>
            <a:off x="3888581" y="865982"/>
            <a:ext cx="1290638" cy="909638"/>
          </a:xfrm>
          <a:prstGeom prst="rect">
            <a:avLst/>
          </a:prstGeom>
        </p:spPr>
      </p:pic>
      <p:sp>
        <p:nvSpPr>
          <p:cNvPr id="7" name="TextBox 6"/>
          <p:cNvSpPr txBox="1"/>
          <p:nvPr/>
        </p:nvSpPr>
        <p:spPr>
          <a:xfrm>
            <a:off x="1066800" y="3810748"/>
            <a:ext cx="3810000" cy="1015663"/>
          </a:xfrm>
          <a:prstGeom prst="rect">
            <a:avLst/>
          </a:prstGeom>
          <a:noFill/>
        </p:spPr>
        <p:txBody>
          <a:bodyPr wrap="square" rtlCol="0">
            <a:spAutoFit/>
          </a:bodyPr>
          <a:lstStyle/>
          <a:p>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Submitted to :</a:t>
            </a:r>
          </a:p>
          <a:p>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 Prof. </a:t>
            </a:r>
            <a:r>
              <a:rPr lang="en-US" sz="2000" dirty="0" err="1">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Nidhi</a:t>
            </a:r>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 Nigam</a:t>
            </a:r>
          </a:p>
          <a:p>
            <a:endPar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8" name="TextBox 7"/>
          <p:cNvSpPr txBox="1"/>
          <p:nvPr/>
        </p:nvSpPr>
        <p:spPr>
          <a:xfrm>
            <a:off x="5334000" y="3810748"/>
            <a:ext cx="3657600" cy="1323439"/>
          </a:xfrm>
          <a:prstGeom prst="rect">
            <a:avLst/>
          </a:prstGeom>
          <a:noFill/>
        </p:spPr>
        <p:txBody>
          <a:bodyPr wrap="square" rtlCol="0">
            <a:spAutoFit/>
          </a:bodyPr>
          <a:lstStyle/>
          <a:p>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Submitted by :</a:t>
            </a:r>
          </a:p>
          <a:p>
            <a:r>
              <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Pooja Patidar (0827CI201134)</a:t>
            </a:r>
          </a:p>
          <a:p>
            <a:endParaRPr lang="en-US"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69E09D1-0617-F2E0-6992-444F21475517}"/>
              </a:ext>
            </a:extLst>
          </p:cNvPr>
          <p:cNvSpPr txBox="1"/>
          <p:nvPr/>
        </p:nvSpPr>
        <p:spPr>
          <a:xfrm>
            <a:off x="2133600" y="2782678"/>
            <a:ext cx="5486400" cy="400110"/>
          </a:xfrm>
          <a:prstGeom prst="rect">
            <a:avLst/>
          </a:prstGeom>
          <a:noFill/>
        </p:spPr>
        <p:txBody>
          <a:bodyPr wrap="square" rtlCol="0">
            <a:spAutoFit/>
          </a:bodyPr>
          <a:lstStyle/>
          <a:p>
            <a:r>
              <a:rPr lang="en-IN" sz="2000" dirty="0">
                <a:solidFill>
                  <a:schemeClr val="accent3">
                    <a:lumMod val="10000"/>
                  </a:schemeClr>
                </a:solidFill>
                <a:latin typeface="Verdana" panose="020B0604030504040204" pitchFamily="34" charset="0"/>
                <a:ea typeface="Verdana" panose="020B0604030504040204" pitchFamily="34" charset="0"/>
                <a:cs typeface="Times New Roman" panose="02020603050405020304" pitchFamily="18" charset="0"/>
              </a:rPr>
              <a:t>Cyber security summer training</a:t>
            </a:r>
          </a:p>
        </p:txBody>
      </p:sp>
      <p:sp>
        <p:nvSpPr>
          <p:cNvPr id="9" name="Google Shape;906;p17">
            <a:extLst>
              <a:ext uri="{FF2B5EF4-FFF2-40B4-BE49-F238E27FC236}">
                <a16:creationId xmlns:a16="http://schemas.microsoft.com/office/drawing/2014/main" id="{827C4FE6-1C5B-E1B1-0D7E-AAC26D95A2F5}"/>
              </a:ext>
            </a:extLst>
          </p:cNvPr>
          <p:cNvSpPr txBox="1">
            <a:spLocks/>
          </p:cNvSpPr>
          <p:nvPr/>
        </p:nvSpPr>
        <p:spPr>
          <a:xfrm>
            <a:off x="4297650" y="4705350"/>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1</a:t>
            </a:fld>
            <a:endParaRPr lang="e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3" name="TextBox 2">
            <a:extLst>
              <a:ext uri="{FF2B5EF4-FFF2-40B4-BE49-F238E27FC236}">
                <a16:creationId xmlns:a16="http://schemas.microsoft.com/office/drawing/2014/main" id="{8117027A-091B-624A-FABC-71C3BE0604A2}"/>
              </a:ext>
            </a:extLst>
          </p:cNvPr>
          <p:cNvSpPr txBox="1"/>
          <p:nvPr/>
        </p:nvSpPr>
        <p:spPr>
          <a:xfrm>
            <a:off x="723900" y="1173182"/>
            <a:ext cx="7848600" cy="3970318"/>
          </a:xfrm>
          <a:prstGeom prst="rect">
            <a:avLst/>
          </a:prstGeom>
          <a:noFill/>
        </p:spPr>
        <p:txBody>
          <a:bodyPr wrap="square">
            <a:spAutoFit/>
          </a:bodyPr>
          <a:lstStyle/>
          <a:p>
            <a:pPr algn="l"/>
            <a:r>
              <a:rPr lang="en-US" sz="1800" b="1" i="0" dirty="0">
                <a:solidFill>
                  <a:schemeClr val="bg1"/>
                </a:solidFill>
                <a:effectLst/>
                <a:latin typeface="Verdana" panose="020B0604030504040204" pitchFamily="34" charset="0"/>
                <a:ea typeface="Verdana" panose="020B0604030504040204" pitchFamily="34" charset="0"/>
                <a:cs typeface="Space Grotesk" panose="020B0604020202020204" charset="0"/>
              </a:rPr>
              <a:t>Nmap</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a:t>
            </a:r>
            <a:r>
              <a:rPr lang="en-US" sz="1800" b="1" i="0" dirty="0">
                <a:solidFill>
                  <a:schemeClr val="bg1"/>
                </a:solidFill>
                <a:effectLst/>
                <a:latin typeface="Verdana" panose="020B0604030504040204" pitchFamily="34" charset="0"/>
                <a:ea typeface="Verdana" panose="020B0604030504040204" pitchFamily="34" charset="0"/>
                <a:cs typeface="Space Grotesk" panose="020B0604020202020204" charset="0"/>
              </a:rPr>
              <a:t>Network Mapper</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is a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3" tooltip="Network scanner">
                  <a:extLst>
                    <a:ext uri="{A12FA001-AC4F-418D-AE19-62706E023703}">
                      <ahyp:hlinkClr xmlns:ahyp="http://schemas.microsoft.com/office/drawing/2018/hyperlinkcolor" val="tx"/>
                    </a:ext>
                  </a:extLst>
                </a:hlinkClick>
              </a:rPr>
              <a:t>network scanner</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created by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4" tooltip="Gordon Lyon">
                  <a:extLst>
                    <a:ext uri="{A12FA001-AC4F-418D-AE19-62706E023703}">
                      <ahyp:hlinkClr xmlns:ahyp="http://schemas.microsoft.com/office/drawing/2018/hyperlinkcolor" val="tx"/>
                    </a:ext>
                  </a:extLst>
                </a:hlinkClick>
              </a:rPr>
              <a:t>Gordon Lyon</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.Nmap is used to discover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5" tooltip="Host (network)">
                  <a:extLst>
                    <a:ext uri="{A12FA001-AC4F-418D-AE19-62706E023703}">
                      <ahyp:hlinkClr xmlns:ahyp="http://schemas.microsoft.com/office/drawing/2018/hyperlinkcolor" val="tx"/>
                    </a:ext>
                  </a:extLst>
                </a:hlinkClick>
              </a:rPr>
              <a:t>hosts</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and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6" tooltip="Web service">
                  <a:extLst>
                    <a:ext uri="{A12FA001-AC4F-418D-AE19-62706E023703}">
                      <ahyp:hlinkClr xmlns:ahyp="http://schemas.microsoft.com/office/drawing/2018/hyperlinkcolor" val="tx"/>
                    </a:ext>
                  </a:extLst>
                </a:hlinkClick>
              </a:rPr>
              <a:t>services</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on a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7" tooltip="Computer network">
                  <a:extLst>
                    <a:ext uri="{A12FA001-AC4F-418D-AE19-62706E023703}">
                      <ahyp:hlinkClr xmlns:ahyp="http://schemas.microsoft.com/office/drawing/2018/hyperlinkcolor" val="tx"/>
                    </a:ext>
                  </a:extLst>
                </a:hlinkClick>
              </a:rPr>
              <a:t>computer network</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by sending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8" tooltip="Network packet">
                  <a:extLst>
                    <a:ext uri="{A12FA001-AC4F-418D-AE19-62706E023703}">
                      <ahyp:hlinkClr xmlns:ahyp="http://schemas.microsoft.com/office/drawing/2018/hyperlinkcolor" val="tx"/>
                    </a:ext>
                  </a:extLst>
                </a:hlinkClick>
              </a:rPr>
              <a:t>packets</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and analyzing the responses.</a:t>
            </a:r>
          </a:p>
          <a:p>
            <a:pPr algn="l"/>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Nmap provides a number of features for probing computer networks, including host discovery and service and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9" tooltip="Operating system">
                  <a:extLst>
                    <a:ext uri="{A12FA001-AC4F-418D-AE19-62706E023703}">
                      <ahyp:hlinkClr xmlns:ahyp="http://schemas.microsoft.com/office/drawing/2018/hyperlinkcolor" val="tx"/>
                    </a:ext>
                  </a:extLst>
                </a:hlinkClick>
              </a:rPr>
              <a:t>operating system</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detection. These features are extensible by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0" tooltip="Scripting language">
                  <a:extLst>
                    <a:ext uri="{A12FA001-AC4F-418D-AE19-62706E023703}">
                      <ahyp:hlinkClr xmlns:ahyp="http://schemas.microsoft.com/office/drawing/2018/hyperlinkcolor" val="tx"/>
                    </a:ext>
                  </a:extLst>
                </a:hlinkClick>
              </a:rPr>
              <a:t>scripts</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that provide more advanced service detection, vulnerability detection, and other features. Nmap can adapt to network conditions including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1" tooltip="Network latency">
                  <a:extLst>
                    <a:ext uri="{A12FA001-AC4F-418D-AE19-62706E023703}">
                      <ahyp:hlinkClr xmlns:ahyp="http://schemas.microsoft.com/office/drawing/2018/hyperlinkcolor" val="tx"/>
                    </a:ext>
                  </a:extLst>
                </a:hlinkClick>
              </a:rPr>
              <a:t>latency</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and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2" tooltip="Network congestion">
                  <a:extLst>
                    <a:ext uri="{A12FA001-AC4F-418D-AE19-62706E023703}">
                      <ahyp:hlinkClr xmlns:ahyp="http://schemas.microsoft.com/office/drawing/2018/hyperlinkcolor" val="tx"/>
                    </a:ext>
                  </a:extLst>
                </a:hlinkClick>
              </a:rPr>
              <a:t>congestion</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during a scan.</a:t>
            </a:r>
          </a:p>
          <a:p>
            <a:pPr algn="l"/>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Nmap started as a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3" tooltip="Linux">
                  <a:extLst>
                    <a:ext uri="{A12FA001-AC4F-418D-AE19-62706E023703}">
                      <ahyp:hlinkClr xmlns:ahyp="http://schemas.microsoft.com/office/drawing/2018/hyperlinkcolor" val="tx"/>
                    </a:ext>
                  </a:extLst>
                </a:hlinkClick>
              </a:rPr>
              <a:t>Linux</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utility and was ported to other systems including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4" tooltip="Microsoft Windows">
                  <a:extLst>
                    <a:ext uri="{A12FA001-AC4F-418D-AE19-62706E023703}">
                      <ahyp:hlinkClr xmlns:ahyp="http://schemas.microsoft.com/office/drawing/2018/hyperlinkcolor" val="tx"/>
                    </a:ext>
                  </a:extLst>
                </a:hlinkClick>
              </a:rPr>
              <a:t>Windows</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5" tooltip="MacOS">
                  <a:extLst>
                    <a:ext uri="{A12FA001-AC4F-418D-AE19-62706E023703}">
                      <ahyp:hlinkClr xmlns:ahyp="http://schemas.microsoft.com/office/drawing/2018/hyperlinkcolor" val="tx"/>
                    </a:ext>
                  </a:extLst>
                </a:hlinkClick>
              </a:rPr>
              <a:t>macOS</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and </a:t>
            </a:r>
            <a:r>
              <a:rPr lang="en-US" sz="1800" b="0" i="0" u="none" strike="noStrike" dirty="0">
                <a:solidFill>
                  <a:schemeClr val="bg1"/>
                </a:solidFill>
                <a:effectLst/>
                <a:latin typeface="Verdana" panose="020B0604030504040204" pitchFamily="34" charset="0"/>
                <a:ea typeface="Verdana" panose="020B0604030504040204" pitchFamily="34" charset="0"/>
                <a:cs typeface="Space Grotesk" panose="020B0604020202020204" charset="0"/>
                <a:hlinkClick r:id="rId16" tooltip="BSD">
                  <a:extLst>
                    <a:ext uri="{A12FA001-AC4F-418D-AE19-62706E023703}">
                      <ahyp:hlinkClr xmlns:ahyp="http://schemas.microsoft.com/office/drawing/2018/hyperlinkcolor" val="tx"/>
                    </a:ext>
                  </a:extLst>
                </a:hlinkClick>
              </a:rPr>
              <a:t>BSD</a:t>
            </a:r>
            <a:r>
              <a:rPr lang="en-US" sz="1800" b="0" i="0" dirty="0">
                <a:solidFill>
                  <a:schemeClr val="bg1"/>
                </a:solidFill>
                <a:effectLst/>
                <a:latin typeface="Verdana" panose="020B0604030504040204" pitchFamily="34" charset="0"/>
                <a:ea typeface="Verdana" panose="020B0604030504040204" pitchFamily="34" charset="0"/>
                <a:cs typeface="Space Grotesk" panose="020B0604020202020204" charset="0"/>
              </a:rPr>
              <a:t>. It is most popular on Linux, followed by Windows.</a:t>
            </a:r>
          </a:p>
          <a:p>
            <a:endParaRPr lang="en-IN" sz="1800" dirty="0">
              <a:solidFill>
                <a:schemeClr val="bg1"/>
              </a:solidFill>
              <a:latin typeface="Verdana" panose="020B0604030504040204" pitchFamily="34" charset="0"/>
              <a:ea typeface="Verdana" panose="020B0604030504040204" pitchFamily="34" charset="0"/>
              <a:cs typeface="Space Grotesk" panose="020B0604020202020204" charset="0"/>
            </a:endParaRPr>
          </a:p>
        </p:txBody>
      </p:sp>
      <p:sp>
        <p:nvSpPr>
          <p:cNvPr id="4" name="TextBox 3">
            <a:extLst>
              <a:ext uri="{FF2B5EF4-FFF2-40B4-BE49-F238E27FC236}">
                <a16:creationId xmlns:a16="http://schemas.microsoft.com/office/drawing/2014/main" id="{C25E70BC-56FA-3A72-57EF-889B9708C08F}"/>
              </a:ext>
            </a:extLst>
          </p:cNvPr>
          <p:cNvSpPr txBox="1"/>
          <p:nvPr/>
        </p:nvSpPr>
        <p:spPr>
          <a:xfrm>
            <a:off x="2971800" y="361950"/>
            <a:ext cx="3352800" cy="584775"/>
          </a:xfrm>
          <a:prstGeom prst="rect">
            <a:avLst/>
          </a:prstGeom>
          <a:noFill/>
        </p:spPr>
        <p:txBody>
          <a:bodyPr wrap="square" rtlCol="0">
            <a:spAutoFit/>
          </a:bodyPr>
          <a:lstStyle/>
          <a:p>
            <a:r>
              <a:rPr lang="en-IN" sz="3200" dirty="0">
                <a:solidFill>
                  <a:schemeClr val="bg1"/>
                </a:solidFill>
                <a:latin typeface="Sigmar One" panose="00000500000000000000" pitchFamily="2" charset="0"/>
                <a:cs typeface="Space Grotesk" panose="020B0604020202020204" charset="0"/>
              </a:rPr>
              <a:t>Nmap tool</a:t>
            </a:r>
          </a:p>
        </p:txBody>
      </p:sp>
    </p:spTree>
    <p:extLst>
      <p:ext uri="{BB962C8B-B14F-4D97-AF65-F5344CB8AC3E}">
        <p14:creationId xmlns:p14="http://schemas.microsoft.com/office/powerpoint/2010/main" val="2906616812"/>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r>
              <a:rPr lang="en" dirty="0"/>
              <a:t>11</a:t>
            </a:r>
            <a:endParaRPr dirty="0"/>
          </a:p>
        </p:txBody>
      </p:sp>
      <p:pic>
        <p:nvPicPr>
          <p:cNvPr id="5" name="Picture 4">
            <a:extLst>
              <a:ext uri="{FF2B5EF4-FFF2-40B4-BE49-F238E27FC236}">
                <a16:creationId xmlns:a16="http://schemas.microsoft.com/office/drawing/2014/main" id="{ABF4EE51-7155-B5AD-F96D-16B7BBA5BE93}"/>
              </a:ext>
            </a:extLst>
          </p:cNvPr>
          <p:cNvPicPr>
            <a:picLocks noChangeAspect="1"/>
          </p:cNvPicPr>
          <p:nvPr/>
        </p:nvPicPr>
        <p:blipFill>
          <a:blip r:embed="rId3"/>
          <a:stretch>
            <a:fillRect/>
          </a:stretch>
        </p:blipFill>
        <p:spPr>
          <a:xfrm>
            <a:off x="991305" y="549950"/>
            <a:ext cx="7402818" cy="4150896"/>
          </a:xfrm>
          <a:prstGeom prst="rect">
            <a:avLst/>
          </a:prstGeom>
        </p:spPr>
      </p:pic>
      <p:grpSp>
        <p:nvGrpSpPr>
          <p:cNvPr id="2" name="Google Shape;1178;p34">
            <a:extLst>
              <a:ext uri="{FF2B5EF4-FFF2-40B4-BE49-F238E27FC236}">
                <a16:creationId xmlns:a16="http://schemas.microsoft.com/office/drawing/2014/main" id="{D6FF5829-D73C-F0C9-A281-2DA1FEA2B286}"/>
              </a:ext>
            </a:extLst>
          </p:cNvPr>
          <p:cNvGrpSpPr/>
          <p:nvPr/>
        </p:nvGrpSpPr>
        <p:grpSpPr>
          <a:xfrm>
            <a:off x="0" y="285750"/>
            <a:ext cx="9144000" cy="4572000"/>
            <a:chOff x="1177450" y="241631"/>
            <a:chExt cx="6173152" cy="3616776"/>
          </a:xfrm>
        </p:grpSpPr>
        <p:sp>
          <p:nvSpPr>
            <p:cNvPr id="3" name="Google Shape;1179;p34">
              <a:extLst>
                <a:ext uri="{FF2B5EF4-FFF2-40B4-BE49-F238E27FC236}">
                  <a16:creationId xmlns:a16="http://schemas.microsoft.com/office/drawing/2014/main" id="{DD552CA4-01FB-5891-F1BB-D42664290148}"/>
                </a:ext>
              </a:extLst>
            </p:cNvPr>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2A4B7A"/>
                </a:gs>
                <a:gs pos="100000">
                  <a:srgbClr val="0A1018"/>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180;p34">
              <a:extLst>
                <a:ext uri="{FF2B5EF4-FFF2-40B4-BE49-F238E27FC236}">
                  <a16:creationId xmlns:a16="http://schemas.microsoft.com/office/drawing/2014/main" id="{FC2531E8-913A-1112-8761-CA960671D3C2}"/>
                </a:ext>
              </a:extLst>
            </p:cNvPr>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gradFill>
              <a:gsLst>
                <a:gs pos="0">
                  <a:srgbClr val="2A4B7A"/>
                </a:gs>
                <a:gs pos="100000">
                  <a:srgbClr val="0A1018"/>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181;p34">
              <a:extLst>
                <a:ext uri="{FF2B5EF4-FFF2-40B4-BE49-F238E27FC236}">
                  <a16:creationId xmlns:a16="http://schemas.microsoft.com/office/drawing/2014/main" id="{026AA00D-AA85-58C7-6BAE-E82521BBF548}"/>
                </a:ext>
              </a:extLst>
            </p:cNvPr>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182;p34">
              <a:extLst>
                <a:ext uri="{FF2B5EF4-FFF2-40B4-BE49-F238E27FC236}">
                  <a16:creationId xmlns:a16="http://schemas.microsoft.com/office/drawing/2014/main" id="{30648049-9FBD-C26B-AA1C-1D8DCDD8D44B}"/>
                </a:ext>
              </a:extLst>
            </p:cNvPr>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3" name="TextBox 2">
            <a:extLst>
              <a:ext uri="{FF2B5EF4-FFF2-40B4-BE49-F238E27FC236}">
                <a16:creationId xmlns:a16="http://schemas.microsoft.com/office/drawing/2014/main" id="{8117027A-091B-624A-FABC-71C3BE0604A2}"/>
              </a:ext>
            </a:extLst>
          </p:cNvPr>
          <p:cNvSpPr txBox="1"/>
          <p:nvPr/>
        </p:nvSpPr>
        <p:spPr>
          <a:xfrm>
            <a:off x="685800" y="230149"/>
            <a:ext cx="7848600" cy="4401205"/>
          </a:xfrm>
          <a:prstGeom prst="rect">
            <a:avLst/>
          </a:prstGeom>
          <a:noFill/>
        </p:spPr>
        <p:txBody>
          <a:bodyPr wrap="square">
            <a:spAutoFit/>
          </a:bodyPr>
          <a:lstStyle/>
          <a:p>
            <a:pPr algn="ctr"/>
            <a:r>
              <a:rPr lang="en-IN" sz="3200" dirty="0">
                <a:solidFill>
                  <a:schemeClr val="bg1"/>
                </a:solidFill>
                <a:latin typeface="Sigmar One" panose="00000500000000000000" pitchFamily="2" charset="0"/>
                <a:ea typeface="Verdana" panose="020B0604030504040204" pitchFamily="34" charset="0"/>
                <a:cs typeface="Space Grotesk" panose="020B0604020202020204" charset="0"/>
              </a:rPr>
              <a:t>Steps to reset windows password</a:t>
            </a:r>
          </a:p>
          <a:p>
            <a:endParaRPr lang="en-IN" sz="1800" dirty="0">
              <a:solidFill>
                <a:schemeClr val="bg1"/>
              </a:solidFill>
              <a:latin typeface="Verdana" panose="020B0604030504040204" pitchFamily="34" charset="0"/>
              <a:ea typeface="Verdana" panose="020B0604030504040204" pitchFamily="34" charset="0"/>
              <a:cs typeface="Space Grotesk" panose="020B0604020202020204" charset="0"/>
            </a:endParaRP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STEP 1.</a:t>
            </a: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First start windows server in which you want to reset password.</a:t>
            </a:r>
          </a:p>
          <a:p>
            <a:endParaRPr lang="en-IN" sz="1800" dirty="0">
              <a:solidFill>
                <a:schemeClr val="bg1"/>
              </a:solidFill>
              <a:latin typeface="Verdana" panose="020B0604030504040204" pitchFamily="34" charset="0"/>
              <a:ea typeface="Verdana" panose="020B0604030504040204" pitchFamily="34" charset="0"/>
              <a:cs typeface="Space Grotesk" panose="020B0604020202020204" charset="0"/>
            </a:endParaRPr>
          </a:p>
          <a:p>
            <a:endParaRPr lang="en-IN" sz="1800" dirty="0">
              <a:solidFill>
                <a:schemeClr val="bg1"/>
              </a:solidFill>
              <a:latin typeface="Verdana" panose="020B0604030504040204" pitchFamily="34" charset="0"/>
              <a:ea typeface="Verdana" panose="020B0604030504040204" pitchFamily="34" charset="0"/>
              <a:cs typeface="Space Grotesk" panose="020B0604020202020204" charset="0"/>
            </a:endParaRP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STEP 2.</a:t>
            </a: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Once you enter in to installation mode</a:t>
            </a: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Press key</a:t>
            </a: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SHIFT+F10</a:t>
            </a:r>
          </a:p>
          <a:p>
            <a:endParaRPr lang="en-IN" sz="1800" dirty="0">
              <a:solidFill>
                <a:schemeClr val="bg1"/>
              </a:solidFill>
              <a:latin typeface="Verdana" panose="020B0604030504040204" pitchFamily="34" charset="0"/>
              <a:ea typeface="Verdana" panose="020B0604030504040204" pitchFamily="34" charset="0"/>
              <a:cs typeface="Space Grotesk" panose="020B0604020202020204" charset="0"/>
            </a:endParaRP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STEP 3.</a:t>
            </a:r>
          </a:p>
          <a:p>
            <a:r>
              <a:rPr lang="en-IN" sz="1800" dirty="0">
                <a:solidFill>
                  <a:schemeClr val="bg1"/>
                </a:solidFill>
                <a:latin typeface="Verdana" panose="020B0604030504040204" pitchFamily="34" charset="0"/>
                <a:ea typeface="Verdana" panose="020B0604030504040204" pitchFamily="34" charset="0"/>
                <a:cs typeface="Space Grotesk" panose="020B0604020202020204" charset="0"/>
              </a:rPr>
              <a:t>Now restart machine in normal MODE…</a:t>
            </a:r>
          </a:p>
        </p:txBody>
      </p:sp>
      <p:sp>
        <p:nvSpPr>
          <p:cNvPr id="2" name="Google Shape;1121;p30">
            <a:extLst>
              <a:ext uri="{FF2B5EF4-FFF2-40B4-BE49-F238E27FC236}">
                <a16:creationId xmlns:a16="http://schemas.microsoft.com/office/drawing/2014/main" id="{6F367AE1-D485-28F3-1122-9DD996DB25E0}"/>
              </a:ext>
            </a:extLst>
          </p:cNvPr>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12</a:t>
            </a:r>
            <a:endParaRPr dirty="0"/>
          </a:p>
        </p:txBody>
      </p:sp>
    </p:spTree>
    <p:extLst>
      <p:ext uri="{BB962C8B-B14F-4D97-AF65-F5344CB8AC3E}">
        <p14:creationId xmlns:p14="http://schemas.microsoft.com/office/powerpoint/2010/main" val="132705380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pic>
        <p:nvPicPr>
          <p:cNvPr id="3" name="Picture 2">
            <a:extLst>
              <a:ext uri="{FF2B5EF4-FFF2-40B4-BE49-F238E27FC236}">
                <a16:creationId xmlns:a16="http://schemas.microsoft.com/office/drawing/2014/main" id="{8AC3FE86-6EA6-7754-64BC-5DD31F67E97C}"/>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14</a:t>
            </a:fld>
            <a:endParaRPr/>
          </a:p>
        </p:txBody>
      </p:sp>
      <p:pic>
        <p:nvPicPr>
          <p:cNvPr id="3" name="Picture 2">
            <a:extLst>
              <a:ext uri="{FF2B5EF4-FFF2-40B4-BE49-F238E27FC236}">
                <a16:creationId xmlns:a16="http://schemas.microsoft.com/office/drawing/2014/main" id="{3601E150-834F-CB46-50BA-D05A22C08C0B}"/>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4" name="Google Shape;894;p1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15</a:t>
            </a:fld>
            <a:endParaRPr/>
          </a:p>
        </p:txBody>
      </p:sp>
      <p:pic>
        <p:nvPicPr>
          <p:cNvPr id="7" name="Picture 6">
            <a:extLst>
              <a:ext uri="{FF2B5EF4-FFF2-40B4-BE49-F238E27FC236}">
                <a16:creationId xmlns:a16="http://schemas.microsoft.com/office/drawing/2014/main" id="{5E8675B8-C9EE-24F6-8E58-EF8FAA92AF86}"/>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90" name="Google Shape;1190;p35"/>
          <p:cNvSpPr txBox="1">
            <a:spLocks noGrp="1"/>
          </p:cNvSpPr>
          <p:nvPr>
            <p:ph type="ctrTitle" idx="4294967295"/>
          </p:nvPr>
        </p:nvSpPr>
        <p:spPr>
          <a:xfrm>
            <a:off x="1752600" y="1733550"/>
            <a:ext cx="6248400" cy="121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solidFill>
                  <a:schemeClr val="lt1"/>
                </a:solidFill>
                <a:latin typeface="Sigmar One" panose="00000500000000000000" pitchFamily="2" charset="0"/>
              </a:rPr>
              <a:t>Thank you</a:t>
            </a:r>
            <a:endParaRPr sz="7200" dirty="0">
              <a:solidFill>
                <a:schemeClr val="lt1"/>
              </a:solidFill>
              <a:latin typeface="Sigmar One" panose="00000500000000000000" pitchFamily="2" charset="0"/>
            </a:endParaRPr>
          </a:p>
        </p:txBody>
      </p:sp>
      <p:sp>
        <p:nvSpPr>
          <p:cNvPr id="2" name="Google Shape;1121;p30">
            <a:extLst>
              <a:ext uri="{FF2B5EF4-FFF2-40B4-BE49-F238E27FC236}">
                <a16:creationId xmlns:a16="http://schemas.microsoft.com/office/drawing/2014/main" id="{5576C91C-F40D-61B5-3256-BE7EEF451097}"/>
              </a:ext>
            </a:extLst>
          </p:cNvPr>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16</a:t>
            </a:r>
            <a:endParaRPr dirty="0"/>
          </a:p>
        </p:txBody>
      </p:sp>
    </p:spTree>
    <p:extLst>
      <p:ext uri="{BB962C8B-B14F-4D97-AF65-F5344CB8AC3E}">
        <p14:creationId xmlns:p14="http://schemas.microsoft.com/office/powerpoint/2010/main" val="29747004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2" name="Google Shape;1261;p40">
            <a:extLst>
              <a:ext uri="{FF2B5EF4-FFF2-40B4-BE49-F238E27FC236}">
                <a16:creationId xmlns:a16="http://schemas.microsoft.com/office/drawing/2014/main" id="{CB44CBDC-5CFA-4183-52B5-123EB05B9F71}"/>
              </a:ext>
            </a:extLst>
          </p:cNvPr>
          <p:cNvSpPr txBox="1">
            <a:spLocks/>
          </p:cNvSpPr>
          <p:nvPr/>
        </p:nvSpPr>
        <p:spPr>
          <a:xfrm>
            <a:off x="457200" y="488251"/>
            <a:ext cx="6197298" cy="365119"/>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1pPr>
            <a:lvl2pPr marR="0" lvl="1"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2pPr>
            <a:lvl3pPr marR="0" lvl="2"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3pPr>
            <a:lvl4pPr marR="0" lvl="3"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4pPr>
            <a:lvl5pPr marR="0" lvl="4"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5pPr>
            <a:lvl6pPr marR="0" lvl="5"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6pPr>
            <a:lvl7pPr marR="0" lvl="6"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7pPr>
            <a:lvl8pPr marR="0" lvl="7"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8pPr>
            <a:lvl9pPr marR="0" lvl="8" algn="ctr" rtl="0">
              <a:lnSpc>
                <a:spcPct val="90000"/>
              </a:lnSpc>
              <a:spcBef>
                <a:spcPts val="0"/>
              </a:spcBef>
              <a:spcAft>
                <a:spcPts val="0"/>
              </a:spcAft>
              <a:buClr>
                <a:schemeClr val="dk1"/>
              </a:buClr>
              <a:buSzPts val="4800"/>
              <a:buFont typeface="Space Grotesk Light"/>
              <a:buNone/>
              <a:defRPr sz="4800" b="0" i="0" u="none" strike="noStrike" cap="none">
                <a:solidFill>
                  <a:schemeClr val="dk1"/>
                </a:solidFill>
                <a:latin typeface="Space Grotesk Light"/>
                <a:ea typeface="Space Grotesk Light"/>
                <a:cs typeface="Space Grotesk Light"/>
                <a:sym typeface="Space Grotesk Light"/>
              </a:defRPr>
            </a:lvl9pPr>
          </a:lstStyle>
          <a:p>
            <a:pPr algn="l"/>
            <a:r>
              <a:rPr lang="en-IN" sz="4400" dirty="0">
                <a:latin typeface="Sigmar One" panose="00000500000000000000" pitchFamily="2" charset="0"/>
              </a:rPr>
              <a:t>Content</a:t>
            </a:r>
          </a:p>
        </p:txBody>
      </p:sp>
      <p:sp>
        <p:nvSpPr>
          <p:cNvPr id="3" name="Google Shape;1263;p40">
            <a:extLst>
              <a:ext uri="{FF2B5EF4-FFF2-40B4-BE49-F238E27FC236}">
                <a16:creationId xmlns:a16="http://schemas.microsoft.com/office/drawing/2014/main" id="{0FDF84A2-5AE0-D8D6-2295-83350C5D4AA0}"/>
              </a:ext>
            </a:extLst>
          </p:cNvPr>
          <p:cNvSpPr/>
          <p:nvPr/>
        </p:nvSpPr>
        <p:spPr>
          <a:xfrm>
            <a:off x="63884" y="2371029"/>
            <a:ext cx="9080116" cy="93149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264;p40">
            <a:extLst>
              <a:ext uri="{FF2B5EF4-FFF2-40B4-BE49-F238E27FC236}">
                <a16:creationId xmlns:a16="http://schemas.microsoft.com/office/drawing/2014/main" id="{75AF764E-E41E-EA9E-1B4F-8F488913E15A}"/>
              </a:ext>
            </a:extLst>
          </p:cNvPr>
          <p:cNvSpPr/>
          <p:nvPr/>
        </p:nvSpPr>
        <p:spPr>
          <a:xfrm>
            <a:off x="63884" y="2371029"/>
            <a:ext cx="9080116" cy="931494"/>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 name="Google Shape;1265;p40">
            <a:extLst>
              <a:ext uri="{FF2B5EF4-FFF2-40B4-BE49-F238E27FC236}">
                <a16:creationId xmlns:a16="http://schemas.microsoft.com/office/drawing/2014/main" id="{0AC908EB-C711-A31B-A93D-38730E7DCD7F}"/>
              </a:ext>
            </a:extLst>
          </p:cNvPr>
          <p:cNvGrpSpPr/>
          <p:nvPr/>
        </p:nvGrpSpPr>
        <p:grpSpPr>
          <a:xfrm>
            <a:off x="1789645" y="1703401"/>
            <a:ext cx="470093" cy="436153"/>
            <a:chOff x="1786339" y="1703401"/>
            <a:chExt cx="473400" cy="473400"/>
          </a:xfrm>
        </p:grpSpPr>
        <p:sp>
          <p:nvSpPr>
            <p:cNvPr id="6" name="Google Shape;1266;p40">
              <a:extLst>
                <a:ext uri="{FF2B5EF4-FFF2-40B4-BE49-F238E27FC236}">
                  <a16:creationId xmlns:a16="http://schemas.microsoft.com/office/drawing/2014/main" id="{C5C31740-49D9-C30F-E7FA-9145105FB9CC}"/>
                </a:ext>
              </a:extLst>
            </p:cNvPr>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7" name="Google Shape;1267;p40">
              <a:extLst>
                <a:ext uri="{FF2B5EF4-FFF2-40B4-BE49-F238E27FC236}">
                  <a16:creationId xmlns:a16="http://schemas.microsoft.com/office/drawing/2014/main" id="{D1C764D3-972A-D7CE-A8F7-BD18F4D8A3FC}"/>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1</a:t>
              </a:r>
              <a:endParaRPr sz="600">
                <a:solidFill>
                  <a:schemeClr val="dk1"/>
                </a:solidFill>
                <a:latin typeface="Space Grotesk"/>
                <a:ea typeface="Space Grotesk"/>
                <a:cs typeface="Space Grotesk"/>
                <a:sym typeface="Space Grotesk"/>
              </a:endParaRPr>
            </a:p>
          </p:txBody>
        </p:sp>
      </p:grpSp>
      <p:grpSp>
        <p:nvGrpSpPr>
          <p:cNvPr id="8" name="Google Shape;1268;p40">
            <a:extLst>
              <a:ext uri="{FF2B5EF4-FFF2-40B4-BE49-F238E27FC236}">
                <a16:creationId xmlns:a16="http://schemas.microsoft.com/office/drawing/2014/main" id="{86105E5F-42B3-D4A5-F9F9-BD7885D9A98A}"/>
              </a:ext>
            </a:extLst>
          </p:cNvPr>
          <p:cNvGrpSpPr/>
          <p:nvPr/>
        </p:nvGrpSpPr>
        <p:grpSpPr>
          <a:xfrm>
            <a:off x="3817720" y="1703401"/>
            <a:ext cx="470093" cy="436153"/>
            <a:chOff x="3814414" y="1703401"/>
            <a:chExt cx="473400" cy="473400"/>
          </a:xfrm>
        </p:grpSpPr>
        <p:sp>
          <p:nvSpPr>
            <p:cNvPr id="9" name="Google Shape;1269;p40">
              <a:extLst>
                <a:ext uri="{FF2B5EF4-FFF2-40B4-BE49-F238E27FC236}">
                  <a16:creationId xmlns:a16="http://schemas.microsoft.com/office/drawing/2014/main" id="{88F98A2E-0E03-86E5-AD33-685AA92FAE0F}"/>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10" name="Google Shape;1270;p40">
              <a:extLst>
                <a:ext uri="{FF2B5EF4-FFF2-40B4-BE49-F238E27FC236}">
                  <a16:creationId xmlns:a16="http://schemas.microsoft.com/office/drawing/2014/main" id="{9F5E7F62-5B6B-8654-60E5-1307BD9F73B5}"/>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3</a:t>
              </a:r>
              <a:endParaRPr sz="600">
                <a:solidFill>
                  <a:schemeClr val="dk1"/>
                </a:solidFill>
                <a:latin typeface="Space Grotesk"/>
                <a:ea typeface="Space Grotesk"/>
                <a:cs typeface="Space Grotesk"/>
                <a:sym typeface="Space Grotesk"/>
              </a:endParaRPr>
            </a:p>
          </p:txBody>
        </p:sp>
      </p:grpSp>
      <p:grpSp>
        <p:nvGrpSpPr>
          <p:cNvPr id="11" name="Google Shape;1271;p40">
            <a:extLst>
              <a:ext uri="{FF2B5EF4-FFF2-40B4-BE49-F238E27FC236}">
                <a16:creationId xmlns:a16="http://schemas.microsoft.com/office/drawing/2014/main" id="{E1A1056C-52B3-B5E4-8933-80BCF0E6993B}"/>
              </a:ext>
            </a:extLst>
          </p:cNvPr>
          <p:cNvGrpSpPr/>
          <p:nvPr/>
        </p:nvGrpSpPr>
        <p:grpSpPr>
          <a:xfrm>
            <a:off x="5845795" y="1703401"/>
            <a:ext cx="470093" cy="436153"/>
            <a:chOff x="5842489" y="1703401"/>
            <a:chExt cx="473400" cy="473400"/>
          </a:xfrm>
        </p:grpSpPr>
        <p:sp>
          <p:nvSpPr>
            <p:cNvPr id="12" name="Google Shape;1272;p40">
              <a:extLst>
                <a:ext uri="{FF2B5EF4-FFF2-40B4-BE49-F238E27FC236}">
                  <a16:creationId xmlns:a16="http://schemas.microsoft.com/office/drawing/2014/main" id="{69C10FE6-0188-9E10-141C-352E291FACC9}"/>
                </a:ext>
              </a:extLst>
            </p:cNvPr>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13" name="Google Shape;1273;p40">
              <a:extLst>
                <a:ext uri="{FF2B5EF4-FFF2-40B4-BE49-F238E27FC236}">
                  <a16:creationId xmlns:a16="http://schemas.microsoft.com/office/drawing/2014/main" id="{0C029727-D6D4-6A2C-46FC-9FB8208E0594}"/>
                </a:ext>
              </a:extLst>
            </p:cNvPr>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5</a:t>
              </a:r>
              <a:endParaRPr sz="600">
                <a:solidFill>
                  <a:schemeClr val="dk1"/>
                </a:solidFill>
                <a:latin typeface="Space Grotesk"/>
                <a:ea typeface="Space Grotesk"/>
                <a:cs typeface="Space Grotesk"/>
                <a:sym typeface="Space Grotesk"/>
              </a:endParaRPr>
            </a:p>
          </p:txBody>
        </p:sp>
      </p:grpSp>
      <p:grpSp>
        <p:nvGrpSpPr>
          <p:cNvPr id="17" name="Google Shape;1277;p40">
            <a:extLst>
              <a:ext uri="{FF2B5EF4-FFF2-40B4-BE49-F238E27FC236}">
                <a16:creationId xmlns:a16="http://schemas.microsoft.com/office/drawing/2014/main" id="{1BD0DD57-5B41-0C90-F353-3AA21F919005}"/>
              </a:ext>
            </a:extLst>
          </p:cNvPr>
          <p:cNvGrpSpPr/>
          <p:nvPr/>
        </p:nvGrpSpPr>
        <p:grpSpPr>
          <a:xfrm>
            <a:off x="4856045" y="3576300"/>
            <a:ext cx="470093" cy="436153"/>
            <a:chOff x="4852739" y="3576300"/>
            <a:chExt cx="473400" cy="473400"/>
          </a:xfrm>
        </p:grpSpPr>
        <p:sp>
          <p:nvSpPr>
            <p:cNvPr id="18" name="Google Shape;1278;p40">
              <a:extLst>
                <a:ext uri="{FF2B5EF4-FFF2-40B4-BE49-F238E27FC236}">
                  <a16:creationId xmlns:a16="http://schemas.microsoft.com/office/drawing/2014/main" id="{29165D91-F311-2C86-FF3F-EFA3C4F93599}"/>
                </a:ext>
              </a:extLst>
            </p:cNvPr>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19" name="Google Shape;1279;p40">
              <a:extLst>
                <a:ext uri="{FF2B5EF4-FFF2-40B4-BE49-F238E27FC236}">
                  <a16:creationId xmlns:a16="http://schemas.microsoft.com/office/drawing/2014/main" id="{BB75D496-F3D3-5CBF-296D-78092C2F9241}"/>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4</a:t>
              </a:r>
              <a:endParaRPr sz="600">
                <a:solidFill>
                  <a:schemeClr val="dk1"/>
                </a:solidFill>
                <a:latin typeface="Space Grotesk"/>
                <a:ea typeface="Space Grotesk"/>
                <a:cs typeface="Space Grotesk"/>
                <a:sym typeface="Space Grotesk"/>
              </a:endParaRPr>
            </a:p>
          </p:txBody>
        </p:sp>
      </p:grpSp>
      <p:grpSp>
        <p:nvGrpSpPr>
          <p:cNvPr id="20" name="Google Shape;1280;p40">
            <a:extLst>
              <a:ext uri="{FF2B5EF4-FFF2-40B4-BE49-F238E27FC236}">
                <a16:creationId xmlns:a16="http://schemas.microsoft.com/office/drawing/2014/main" id="{09895394-364B-FC23-DAC3-891F7E1F1CCB}"/>
              </a:ext>
            </a:extLst>
          </p:cNvPr>
          <p:cNvGrpSpPr/>
          <p:nvPr/>
        </p:nvGrpSpPr>
        <p:grpSpPr>
          <a:xfrm>
            <a:off x="2827970" y="3576300"/>
            <a:ext cx="470093" cy="436153"/>
            <a:chOff x="2824664" y="3576300"/>
            <a:chExt cx="473400" cy="473400"/>
          </a:xfrm>
        </p:grpSpPr>
        <p:sp>
          <p:nvSpPr>
            <p:cNvPr id="21" name="Google Shape;1281;p40">
              <a:extLst>
                <a:ext uri="{FF2B5EF4-FFF2-40B4-BE49-F238E27FC236}">
                  <a16:creationId xmlns:a16="http://schemas.microsoft.com/office/drawing/2014/main" id="{28149BA9-5F35-E6FC-3E35-654DAFFF2159}"/>
                </a:ext>
              </a:extLst>
            </p:cNvPr>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Space Grotesk"/>
                <a:ea typeface="Space Grotesk"/>
                <a:cs typeface="Space Grotesk"/>
                <a:sym typeface="Space Grotesk"/>
              </a:endParaRPr>
            </a:p>
          </p:txBody>
        </p:sp>
        <p:sp>
          <p:nvSpPr>
            <p:cNvPr id="22" name="Google Shape;1282;p40">
              <a:extLst>
                <a:ext uri="{FF2B5EF4-FFF2-40B4-BE49-F238E27FC236}">
                  <a16:creationId xmlns:a16="http://schemas.microsoft.com/office/drawing/2014/main" id="{3B795640-DE45-C0F4-515D-93FB8D7F81B0}"/>
                </a:ext>
              </a:extLst>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Space Grotesk"/>
                  <a:ea typeface="Space Grotesk"/>
                  <a:cs typeface="Space Grotesk"/>
                  <a:sym typeface="Space Grotesk"/>
                </a:rPr>
                <a:t>2</a:t>
              </a:r>
              <a:endParaRPr sz="600">
                <a:solidFill>
                  <a:schemeClr val="dk1"/>
                </a:solidFill>
                <a:latin typeface="Space Grotesk"/>
                <a:ea typeface="Space Grotesk"/>
                <a:cs typeface="Space Grotesk"/>
                <a:sym typeface="Space Grotesk"/>
              </a:endParaRPr>
            </a:p>
          </p:txBody>
        </p:sp>
      </p:grpSp>
      <p:sp>
        <p:nvSpPr>
          <p:cNvPr id="23" name="Google Shape;1283;p40">
            <a:extLst>
              <a:ext uri="{FF2B5EF4-FFF2-40B4-BE49-F238E27FC236}">
                <a16:creationId xmlns:a16="http://schemas.microsoft.com/office/drawing/2014/main" id="{75DAAF79-6D02-C54D-8746-36F7189F6E4C}"/>
              </a:ext>
            </a:extLst>
          </p:cNvPr>
          <p:cNvSpPr txBox="1"/>
          <p:nvPr/>
        </p:nvSpPr>
        <p:spPr>
          <a:xfrm>
            <a:off x="1388836" y="1156100"/>
            <a:ext cx="1277413" cy="491432"/>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dirty="0">
                <a:solidFill>
                  <a:schemeClr val="dk1"/>
                </a:solidFill>
                <a:latin typeface="Bahnschrift" panose="020B0502040204020203" pitchFamily="34" charset="0"/>
                <a:ea typeface="Space Grotesk"/>
                <a:cs typeface="Space Grotesk"/>
                <a:sym typeface="Space Grotesk"/>
              </a:rPr>
              <a:t>Layers of OSI  model</a:t>
            </a:r>
            <a:endParaRPr dirty="0">
              <a:solidFill>
                <a:schemeClr val="dk1"/>
              </a:solidFill>
              <a:latin typeface="Bahnschrift" panose="020B0502040204020203" pitchFamily="34" charset="0"/>
              <a:ea typeface="Space Grotesk"/>
              <a:cs typeface="Space Grotesk"/>
              <a:sym typeface="Space Grotesk"/>
            </a:endParaRPr>
          </a:p>
        </p:txBody>
      </p:sp>
      <p:sp>
        <p:nvSpPr>
          <p:cNvPr id="24" name="Google Shape;1284;p40">
            <a:extLst>
              <a:ext uri="{FF2B5EF4-FFF2-40B4-BE49-F238E27FC236}">
                <a16:creationId xmlns:a16="http://schemas.microsoft.com/office/drawing/2014/main" id="{2D6B8096-1668-E545-35CA-11695C0801DA}"/>
              </a:ext>
            </a:extLst>
          </p:cNvPr>
          <p:cNvSpPr txBox="1"/>
          <p:nvPr/>
        </p:nvSpPr>
        <p:spPr>
          <a:xfrm>
            <a:off x="3386191" y="1156100"/>
            <a:ext cx="1277413" cy="491432"/>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dirty="0">
                <a:solidFill>
                  <a:schemeClr val="dk1"/>
                </a:solidFill>
                <a:latin typeface="Bahnschrift" panose="020B0502040204020203" pitchFamily="34" charset="0"/>
                <a:ea typeface="Space Grotesk"/>
                <a:cs typeface="Space Grotesk"/>
                <a:sym typeface="Space Grotesk"/>
              </a:rPr>
              <a:t>Hacking and hackers</a:t>
            </a:r>
            <a:endParaRPr dirty="0">
              <a:solidFill>
                <a:schemeClr val="dk1"/>
              </a:solidFill>
              <a:latin typeface="Bahnschrift" panose="020B0502040204020203" pitchFamily="34" charset="0"/>
              <a:ea typeface="Space Grotesk"/>
              <a:cs typeface="Space Grotesk"/>
              <a:sym typeface="Space Grotesk"/>
            </a:endParaRPr>
          </a:p>
        </p:txBody>
      </p:sp>
      <p:sp>
        <p:nvSpPr>
          <p:cNvPr id="25" name="Google Shape;1285;p40">
            <a:extLst>
              <a:ext uri="{FF2B5EF4-FFF2-40B4-BE49-F238E27FC236}">
                <a16:creationId xmlns:a16="http://schemas.microsoft.com/office/drawing/2014/main" id="{3F805FC7-D11E-98D7-F28A-1BCE975CBF16}"/>
              </a:ext>
            </a:extLst>
          </p:cNvPr>
          <p:cNvSpPr txBox="1"/>
          <p:nvPr/>
        </p:nvSpPr>
        <p:spPr>
          <a:xfrm>
            <a:off x="5444996" y="1156100"/>
            <a:ext cx="1447609" cy="491432"/>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dirty="0">
                <a:solidFill>
                  <a:schemeClr val="dk1"/>
                </a:solidFill>
                <a:latin typeface="Bahnschrift" panose="020B0502040204020203" pitchFamily="34" charset="0"/>
                <a:ea typeface="Space Grotesk"/>
                <a:cs typeface="Space Grotesk"/>
                <a:sym typeface="Space Grotesk"/>
              </a:rPr>
              <a:t>Password reset</a:t>
            </a:r>
            <a:endParaRPr dirty="0">
              <a:solidFill>
                <a:schemeClr val="dk1"/>
              </a:solidFill>
              <a:latin typeface="Bahnschrift" panose="020B0502040204020203" pitchFamily="34" charset="0"/>
              <a:ea typeface="Space Grotesk"/>
              <a:cs typeface="Space Grotesk"/>
              <a:sym typeface="Space Grotesk"/>
            </a:endParaRPr>
          </a:p>
        </p:txBody>
      </p:sp>
      <p:sp>
        <p:nvSpPr>
          <p:cNvPr id="26" name="Google Shape;1286;p40">
            <a:extLst>
              <a:ext uri="{FF2B5EF4-FFF2-40B4-BE49-F238E27FC236}">
                <a16:creationId xmlns:a16="http://schemas.microsoft.com/office/drawing/2014/main" id="{7A3E66E8-92F8-C838-C1A0-8C3A52339813}"/>
              </a:ext>
            </a:extLst>
          </p:cNvPr>
          <p:cNvSpPr txBox="1"/>
          <p:nvPr/>
        </p:nvSpPr>
        <p:spPr>
          <a:xfrm>
            <a:off x="2427161" y="4063600"/>
            <a:ext cx="1277413" cy="4914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dirty="0">
                <a:solidFill>
                  <a:schemeClr val="dk1"/>
                </a:solidFill>
                <a:latin typeface="Bahnschrift" panose="020B0502040204020203" pitchFamily="34" charset="0"/>
                <a:ea typeface="Space Grotesk"/>
                <a:cs typeface="Space Grotesk"/>
                <a:sym typeface="Space Grotesk"/>
              </a:rPr>
              <a:t>IP addressing</a:t>
            </a:r>
            <a:endParaRPr dirty="0">
              <a:solidFill>
                <a:schemeClr val="dk1"/>
              </a:solidFill>
              <a:latin typeface="Bahnschrift" panose="020B0502040204020203" pitchFamily="34" charset="0"/>
              <a:ea typeface="Space Grotesk"/>
              <a:cs typeface="Space Grotesk"/>
              <a:sym typeface="Space Grotesk"/>
            </a:endParaRPr>
          </a:p>
        </p:txBody>
      </p:sp>
      <p:sp>
        <p:nvSpPr>
          <p:cNvPr id="27" name="Google Shape;1287;p40">
            <a:extLst>
              <a:ext uri="{FF2B5EF4-FFF2-40B4-BE49-F238E27FC236}">
                <a16:creationId xmlns:a16="http://schemas.microsoft.com/office/drawing/2014/main" id="{D898868D-3542-6ED3-1198-FD446EA32547}"/>
              </a:ext>
            </a:extLst>
          </p:cNvPr>
          <p:cNvSpPr txBox="1"/>
          <p:nvPr/>
        </p:nvSpPr>
        <p:spPr>
          <a:xfrm>
            <a:off x="4455241" y="4063600"/>
            <a:ext cx="1277413" cy="4914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IN" dirty="0">
                <a:solidFill>
                  <a:schemeClr val="dk1"/>
                </a:solidFill>
                <a:latin typeface="Bahnschrift" panose="020B0502040204020203" pitchFamily="34" charset="0"/>
                <a:ea typeface="Space Grotesk"/>
                <a:cs typeface="Space Grotesk"/>
                <a:sym typeface="Space Grotesk"/>
              </a:rPr>
              <a:t>N-map tool</a:t>
            </a:r>
            <a:endParaRPr dirty="0">
              <a:solidFill>
                <a:schemeClr val="dk1"/>
              </a:solidFill>
              <a:latin typeface="Bahnschrift" panose="020B0502040204020203" pitchFamily="34" charset="0"/>
              <a:ea typeface="Space Grotesk"/>
              <a:cs typeface="Space Grotesk"/>
              <a:sym typeface="Space Grotesk"/>
            </a:endParaRPr>
          </a:p>
        </p:txBody>
      </p:sp>
      <p:sp>
        <p:nvSpPr>
          <p:cNvPr id="28" name="Google Shape;1288;p40">
            <a:extLst>
              <a:ext uri="{FF2B5EF4-FFF2-40B4-BE49-F238E27FC236}">
                <a16:creationId xmlns:a16="http://schemas.microsoft.com/office/drawing/2014/main" id="{54A06B9E-7F0B-490C-4010-C4ABE88FED9E}"/>
              </a:ext>
            </a:extLst>
          </p:cNvPr>
          <p:cNvSpPr txBox="1"/>
          <p:nvPr/>
        </p:nvSpPr>
        <p:spPr>
          <a:xfrm>
            <a:off x="6483321" y="4063600"/>
            <a:ext cx="1277413" cy="49143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endParaRPr sz="900">
              <a:solidFill>
                <a:schemeClr val="dk1"/>
              </a:solidFill>
              <a:latin typeface="Space Grotesk"/>
              <a:ea typeface="Space Grotesk"/>
              <a:cs typeface="Space Grotesk"/>
              <a:sym typeface="Space Grotesk"/>
            </a:endParaRPr>
          </a:p>
        </p:txBody>
      </p:sp>
      <p:sp>
        <p:nvSpPr>
          <p:cNvPr id="29" name="Google Shape;906;p17">
            <a:extLst>
              <a:ext uri="{FF2B5EF4-FFF2-40B4-BE49-F238E27FC236}">
                <a16:creationId xmlns:a16="http://schemas.microsoft.com/office/drawing/2014/main" id="{4455C7DC-E3D8-97A1-8BF7-47386FECCB61}"/>
              </a:ext>
            </a:extLst>
          </p:cNvPr>
          <p:cNvSpPr txBox="1">
            <a:spLocks/>
          </p:cNvSpPr>
          <p:nvPr/>
        </p:nvSpPr>
        <p:spPr>
          <a:xfrm>
            <a:off x="4297650" y="4705350"/>
            <a:ext cx="548700" cy="393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00000000-1234-1234-1234-123412341234}" type="slidenum">
              <a:rPr lang="en" smtClean="0"/>
              <a:pPr algn="ctr"/>
              <a:t>2</a:t>
            </a:fld>
            <a:endParaRPr lang="en" dirty="0"/>
          </a:p>
        </p:txBody>
      </p:sp>
    </p:spTree>
    <p:extLst>
      <p:ext uri="{BB962C8B-B14F-4D97-AF65-F5344CB8AC3E}">
        <p14:creationId xmlns:p14="http://schemas.microsoft.com/office/powerpoint/2010/main" val="114837456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7"/>
          <p:cNvSpPr txBox="1">
            <a:spLocks noGrp="1"/>
          </p:cNvSpPr>
          <p:nvPr>
            <p:ph type="body" idx="1"/>
          </p:nvPr>
        </p:nvSpPr>
        <p:spPr>
          <a:xfrm>
            <a:off x="2209800" y="1276350"/>
            <a:ext cx="5029200" cy="333750"/>
          </a:xfrm>
          <a:prstGeom prst="rect">
            <a:avLst/>
          </a:prstGeom>
        </p:spPr>
        <p:txBody>
          <a:bodyPr spcFirstLastPara="1" wrap="square" lIns="0" tIns="0" rIns="0" bIns="0" anchor="ctr" anchorCtr="0">
            <a:noAutofit/>
          </a:bodyPr>
          <a:lstStyle/>
          <a:p>
            <a:pPr marL="0" indent="0">
              <a:spcAft>
                <a:spcPts val="800"/>
              </a:spcAft>
              <a:buNone/>
            </a:pPr>
            <a:r>
              <a:rPr lang="en-US" sz="3600" b="1" dirty="0">
                <a:latin typeface="Sigmar One" panose="00000500000000000000" pitchFamily="2" charset="0"/>
                <a:ea typeface="Verdana" panose="020B0604030504040204" pitchFamily="34" charset="0"/>
              </a:rPr>
              <a:t>Layers of OSI Model</a:t>
            </a:r>
          </a:p>
          <a:p>
            <a:pPr marL="0" lvl="0" indent="0" algn="ctr" rtl="0">
              <a:spcBef>
                <a:spcPts val="0"/>
              </a:spcBef>
              <a:spcAft>
                <a:spcPts val="800"/>
              </a:spcAft>
              <a:buNone/>
            </a:pPr>
            <a:endParaRPr sz="3600" dirty="0">
              <a:latin typeface="Sigmar One" panose="00000500000000000000" pitchFamily="2" charset="0"/>
              <a:ea typeface="Verdana" panose="020B0604030504040204" pitchFamily="34" charset="0"/>
            </a:endParaRPr>
          </a:p>
        </p:txBody>
      </p:sp>
      <p:sp>
        <p:nvSpPr>
          <p:cNvPr id="4" name="TextBox 3"/>
          <p:cNvSpPr txBox="1"/>
          <p:nvPr/>
        </p:nvSpPr>
        <p:spPr>
          <a:xfrm>
            <a:off x="1524000" y="2038350"/>
            <a:ext cx="6858000" cy="2246769"/>
          </a:xfrm>
          <a:prstGeom prst="rect">
            <a:avLst/>
          </a:prstGeom>
          <a:noFill/>
        </p:spPr>
        <p:txBody>
          <a:bodyPr wrap="square" rtlCol="0">
            <a:spAutoFit/>
          </a:bodyPr>
          <a:lstStyle/>
          <a:p>
            <a:r>
              <a:rPr lang="en-US" sz="2000" dirty="0">
                <a:solidFill>
                  <a:schemeClr val="bg1">
                    <a:lumMod val="95000"/>
                  </a:schemeClr>
                </a:solidFill>
                <a:latin typeface="Verdana" panose="020B0604030504040204" pitchFamily="34" charset="0"/>
                <a:ea typeface="Verdana" panose="020B0604030504040204" pitchFamily="34" charset="0"/>
              </a:rPr>
              <a:t>OSI stands for </a:t>
            </a:r>
            <a:r>
              <a:rPr lang="en-US" sz="2000" b="1" dirty="0">
                <a:solidFill>
                  <a:schemeClr val="bg1">
                    <a:lumMod val="95000"/>
                  </a:schemeClr>
                </a:solidFill>
                <a:latin typeface="Verdana" panose="020B0604030504040204" pitchFamily="34" charset="0"/>
                <a:ea typeface="Verdana" panose="020B0604030504040204" pitchFamily="34" charset="0"/>
              </a:rPr>
              <a:t>Open Systems Interconnection</a:t>
            </a:r>
            <a:r>
              <a:rPr lang="en-US" sz="2000" dirty="0">
                <a:solidFill>
                  <a:schemeClr val="bg1">
                    <a:lumMod val="95000"/>
                  </a:schemeClr>
                </a:solidFill>
                <a:latin typeface="Verdana" panose="020B0604030504040204" pitchFamily="34" charset="0"/>
                <a:ea typeface="Verdana" panose="020B0604030504040204" pitchFamily="34" charset="0"/>
              </a:rPr>
              <a:t>. It has been developed by ISO – ‘</a:t>
            </a:r>
            <a:r>
              <a:rPr lang="en-US" sz="2000" b="1" dirty="0">
                <a:solidFill>
                  <a:schemeClr val="bg1">
                    <a:lumMod val="95000"/>
                  </a:schemeClr>
                </a:solidFill>
                <a:latin typeface="Verdana" panose="020B0604030504040204" pitchFamily="34" charset="0"/>
                <a:ea typeface="Verdana" panose="020B0604030504040204" pitchFamily="34" charset="0"/>
              </a:rPr>
              <a:t>International Organization for Standardization</a:t>
            </a:r>
            <a:r>
              <a:rPr lang="en-US" sz="2000" dirty="0">
                <a:solidFill>
                  <a:schemeClr val="bg1">
                    <a:lumMod val="95000"/>
                  </a:schemeClr>
                </a:solidFill>
                <a:latin typeface="Verdana" panose="020B0604030504040204" pitchFamily="34" charset="0"/>
                <a:ea typeface="Verdana" panose="020B0604030504040204" pitchFamily="34" charset="0"/>
              </a:rPr>
              <a:t>‘, in the year 1984. It is a 7 layer architecture with each layer having specific functionality to perform. All these 7 layers work collaboratively to transmit the data from one person to another across the globe. </a:t>
            </a:r>
          </a:p>
        </p:txBody>
      </p:sp>
      <p:sp>
        <p:nvSpPr>
          <p:cNvPr id="2" name="Google Shape;906;p17">
            <a:extLst>
              <a:ext uri="{FF2B5EF4-FFF2-40B4-BE49-F238E27FC236}">
                <a16:creationId xmlns:a16="http://schemas.microsoft.com/office/drawing/2014/main" id="{AFAAAB2B-7AFC-5D0A-6F5A-6D0965EF5D42}"/>
              </a:ext>
            </a:extLst>
          </p:cNvPr>
          <p:cNvSpPr txBox="1">
            <a:spLocks noGrp="1"/>
          </p:cNvSpPr>
          <p:nvPr>
            <p:ph type="sldNum" idx="12"/>
          </p:nvPr>
        </p:nvSpPr>
        <p:spPr>
          <a:xfrm>
            <a:off x="4297650" y="4705350"/>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graphicFrame>
        <p:nvGraphicFramePr>
          <p:cNvPr id="6" name="Table 6">
            <a:extLst>
              <a:ext uri="{FF2B5EF4-FFF2-40B4-BE49-F238E27FC236}">
                <a16:creationId xmlns:a16="http://schemas.microsoft.com/office/drawing/2014/main" id="{308ADD64-0EF5-00D7-9122-00BF93B22083}"/>
              </a:ext>
            </a:extLst>
          </p:cNvPr>
          <p:cNvGraphicFramePr>
            <a:graphicFrameLocks noGrp="1"/>
          </p:cNvGraphicFramePr>
          <p:nvPr>
            <p:extLst>
              <p:ext uri="{D42A27DB-BD31-4B8C-83A1-F6EECF244321}">
                <p14:modId xmlns:p14="http://schemas.microsoft.com/office/powerpoint/2010/main" val="363791600"/>
              </p:ext>
            </p:extLst>
          </p:nvPr>
        </p:nvGraphicFramePr>
        <p:xfrm>
          <a:off x="-1" y="1"/>
          <a:ext cx="9144000" cy="5247991"/>
        </p:xfrm>
        <a:graphic>
          <a:graphicData uri="http://schemas.openxmlformats.org/drawingml/2006/table">
            <a:tbl>
              <a:tblPr firstRow="1" bandRow="1">
                <a:tableStyleId>{2D5ABB26-0587-4C30-8999-92F81FD0307C}</a:tableStyleId>
              </a:tblPr>
              <a:tblGrid>
                <a:gridCol w="457201">
                  <a:extLst>
                    <a:ext uri="{9D8B030D-6E8A-4147-A177-3AD203B41FA5}">
                      <a16:colId xmlns:a16="http://schemas.microsoft.com/office/drawing/2014/main" val="3972155046"/>
                    </a:ext>
                  </a:extLst>
                </a:gridCol>
                <a:gridCol w="1676400">
                  <a:extLst>
                    <a:ext uri="{9D8B030D-6E8A-4147-A177-3AD203B41FA5}">
                      <a16:colId xmlns:a16="http://schemas.microsoft.com/office/drawing/2014/main" val="1539932942"/>
                    </a:ext>
                  </a:extLst>
                </a:gridCol>
                <a:gridCol w="2971800">
                  <a:extLst>
                    <a:ext uri="{9D8B030D-6E8A-4147-A177-3AD203B41FA5}">
                      <a16:colId xmlns:a16="http://schemas.microsoft.com/office/drawing/2014/main" val="3586937235"/>
                    </a:ext>
                  </a:extLst>
                </a:gridCol>
                <a:gridCol w="1981200">
                  <a:extLst>
                    <a:ext uri="{9D8B030D-6E8A-4147-A177-3AD203B41FA5}">
                      <a16:colId xmlns:a16="http://schemas.microsoft.com/office/drawing/2014/main" val="3681881346"/>
                    </a:ext>
                  </a:extLst>
                </a:gridCol>
                <a:gridCol w="2057399">
                  <a:extLst>
                    <a:ext uri="{9D8B030D-6E8A-4147-A177-3AD203B41FA5}">
                      <a16:colId xmlns:a16="http://schemas.microsoft.com/office/drawing/2014/main" val="1789689205"/>
                    </a:ext>
                  </a:extLst>
                </a:gridCol>
              </a:tblGrid>
              <a:tr h="554681">
                <a:tc>
                  <a:txBody>
                    <a:bodyPr/>
                    <a:lstStyle/>
                    <a:p>
                      <a:pPr algn="ctr"/>
                      <a:r>
                        <a:rPr lang="en-IN" sz="1500" b="1" dirty="0"/>
                        <a:t>No </a:t>
                      </a:r>
                    </a:p>
                  </a:txBody>
                  <a:tcPr>
                    <a:cell3D prstMaterial="dkEdge">
                      <a:bevel prst="relaxedInset"/>
                      <a:lightRig rig="flood" dir="t"/>
                    </a:cell3D>
                    <a:solidFill>
                      <a:schemeClr val="bg1"/>
                    </a:solidFill>
                  </a:tcPr>
                </a:tc>
                <a:tc>
                  <a:txBody>
                    <a:bodyPr/>
                    <a:lstStyle/>
                    <a:p>
                      <a:pPr algn="ctr"/>
                      <a:r>
                        <a:rPr lang="en-IN" sz="1500" b="1" dirty="0"/>
                        <a:t>Layer Name</a:t>
                      </a:r>
                    </a:p>
                  </a:txBody>
                  <a:tcPr>
                    <a:cell3D prstMaterial="dkEdge">
                      <a:bevel prst="relaxedInset"/>
                      <a:lightRig rig="flood" dir="t"/>
                    </a:cell3D>
                    <a:solidFill>
                      <a:schemeClr val="bg1"/>
                    </a:solidFill>
                  </a:tcPr>
                </a:tc>
                <a:tc>
                  <a:txBody>
                    <a:bodyPr/>
                    <a:lstStyle/>
                    <a:p>
                      <a:pPr algn="ctr"/>
                      <a:r>
                        <a:rPr lang="en-IN" sz="1500" b="1" dirty="0"/>
                        <a:t>Responsibility</a:t>
                      </a:r>
                    </a:p>
                  </a:txBody>
                  <a:tcPr>
                    <a:cell3D prstMaterial="dkEdge">
                      <a:bevel prst="relaxedInset"/>
                      <a:lightRig rig="flood" dir="t"/>
                    </a:cell3D>
                    <a:solidFill>
                      <a:schemeClr val="bg1"/>
                    </a:solidFill>
                  </a:tcPr>
                </a:tc>
                <a:tc>
                  <a:txBody>
                    <a:bodyPr/>
                    <a:lstStyle/>
                    <a:p>
                      <a:pPr algn="ctr"/>
                      <a:r>
                        <a:rPr lang="en-IN" sz="1500" b="1" dirty="0"/>
                        <a:t>Information Form</a:t>
                      </a:r>
                    </a:p>
                    <a:p>
                      <a:pPr algn="ctr"/>
                      <a:r>
                        <a:rPr lang="en-IN" sz="1500" b="1" dirty="0"/>
                        <a:t>(Data Unit)</a:t>
                      </a:r>
                    </a:p>
                  </a:txBody>
                  <a:tcPr>
                    <a:cell3D prstMaterial="dkEdge">
                      <a:bevel prst="relaxedInset"/>
                      <a:lightRig rig="flood" dir="t"/>
                    </a:cell3D>
                    <a:solidFill>
                      <a:schemeClr val="bg1"/>
                    </a:solidFill>
                  </a:tcPr>
                </a:tc>
                <a:tc>
                  <a:txBody>
                    <a:bodyPr/>
                    <a:lstStyle/>
                    <a:p>
                      <a:pPr algn="ctr"/>
                      <a:r>
                        <a:rPr lang="en-IN" sz="1500" b="1" dirty="0"/>
                        <a:t>Device</a:t>
                      </a:r>
                    </a:p>
                  </a:txBody>
                  <a:tcPr>
                    <a:cell3D prstMaterial="dkEdge">
                      <a:bevel prst="relaxedInset"/>
                      <a:lightRig rig="flood" dir="t"/>
                    </a:cell3D>
                    <a:solidFill>
                      <a:schemeClr val="bg1"/>
                    </a:solidFill>
                  </a:tcPr>
                </a:tc>
                <a:extLst>
                  <a:ext uri="{0D108BD9-81ED-4DB2-BD59-A6C34878D82A}">
                    <a16:rowId xmlns:a16="http://schemas.microsoft.com/office/drawing/2014/main" val="2182688820"/>
                  </a:ext>
                </a:extLst>
              </a:tr>
              <a:tr h="548823">
                <a:tc>
                  <a:txBody>
                    <a:bodyPr/>
                    <a:lstStyle/>
                    <a:p>
                      <a:r>
                        <a:rPr lang="en-IN" sz="1300" dirty="0"/>
                        <a:t>7</a:t>
                      </a:r>
                    </a:p>
                  </a:txBody>
                  <a:tcPr>
                    <a:cell3D prstMaterial="dkEdge">
                      <a:bevel prst="relaxedInset"/>
                      <a:lightRig rig="flood" dir="t"/>
                    </a:cell3D>
                    <a:solidFill>
                      <a:schemeClr val="bg1"/>
                    </a:solidFill>
                  </a:tcPr>
                </a:tc>
                <a:tc>
                  <a:txBody>
                    <a:bodyPr/>
                    <a:lstStyle/>
                    <a:p>
                      <a:r>
                        <a:rPr lang="en-IN" sz="1300" dirty="0"/>
                        <a:t>Application Layer</a:t>
                      </a:r>
                    </a:p>
                  </a:txBody>
                  <a:tcPr>
                    <a:cell3D prstMaterial="dkEdge">
                      <a:bevel prst="relaxedInset"/>
                      <a:lightRig rig="flood" dir="t"/>
                    </a:cell3D>
                    <a:solidFill>
                      <a:schemeClr val="bg1"/>
                    </a:solidFill>
                  </a:tcPr>
                </a:tc>
                <a:tc>
                  <a:txBody>
                    <a:bodyPr/>
                    <a:lstStyle/>
                    <a:p>
                      <a:r>
                        <a:rPr lang="en-IN" sz="1300" dirty="0"/>
                        <a:t>Helps in identifying the client and synchronize Communication</a:t>
                      </a:r>
                    </a:p>
                  </a:txBody>
                  <a:tcPr>
                    <a:cell3D prstMaterial="dkEdge">
                      <a:bevel prst="relaxedInset"/>
                      <a:lightRig rig="flood" dir="t"/>
                    </a:cell3D>
                    <a:solidFill>
                      <a:schemeClr val="bg1"/>
                    </a:solidFill>
                  </a:tcPr>
                </a:tc>
                <a:tc>
                  <a:txBody>
                    <a:bodyPr/>
                    <a:lstStyle/>
                    <a:p>
                      <a:pPr algn="ctr"/>
                      <a:r>
                        <a:rPr lang="en-IN" sz="1300" dirty="0"/>
                        <a:t>Message </a:t>
                      </a:r>
                    </a:p>
                  </a:txBody>
                  <a:tcPr>
                    <a:cell3D prstMaterial="dkEdge">
                      <a:bevel prst="relaxedInset"/>
                      <a:lightRig rig="flood" dir="t"/>
                    </a:cell3D>
                    <a:solidFill>
                      <a:schemeClr val="bg1"/>
                    </a:solidFill>
                  </a:tcPr>
                </a:tc>
                <a:tc>
                  <a:txBody>
                    <a:bodyPr/>
                    <a:lstStyle/>
                    <a:p>
                      <a:pPr algn="ctr"/>
                      <a:endParaRPr lang="en-IN" sz="1300" dirty="0"/>
                    </a:p>
                  </a:txBody>
                  <a:tcPr>
                    <a:cell3D prstMaterial="dkEdge">
                      <a:bevel prst="relaxedInset"/>
                      <a:lightRig rig="flood" dir="t"/>
                    </a:cell3D>
                    <a:solidFill>
                      <a:schemeClr val="bg1"/>
                    </a:solidFill>
                  </a:tcPr>
                </a:tc>
                <a:extLst>
                  <a:ext uri="{0D108BD9-81ED-4DB2-BD59-A6C34878D82A}">
                    <a16:rowId xmlns:a16="http://schemas.microsoft.com/office/drawing/2014/main" val="4074918836"/>
                  </a:ext>
                </a:extLst>
              </a:tr>
              <a:tr h="762834">
                <a:tc>
                  <a:txBody>
                    <a:bodyPr/>
                    <a:lstStyle/>
                    <a:p>
                      <a:r>
                        <a:rPr lang="en-IN" sz="1300" dirty="0"/>
                        <a:t>6</a:t>
                      </a:r>
                    </a:p>
                  </a:txBody>
                  <a:tcPr>
                    <a:cell3D prstMaterial="dkEdge">
                      <a:bevel prst="relaxedInset"/>
                      <a:lightRig rig="flood" dir="t"/>
                    </a:cell3D>
                    <a:solidFill>
                      <a:schemeClr val="bg1"/>
                    </a:solidFill>
                  </a:tcPr>
                </a:tc>
                <a:tc>
                  <a:txBody>
                    <a:bodyPr/>
                    <a:lstStyle/>
                    <a:p>
                      <a:r>
                        <a:rPr lang="en-IN" sz="1300" dirty="0"/>
                        <a:t>Presentation Layer</a:t>
                      </a:r>
                    </a:p>
                    <a:p>
                      <a:r>
                        <a:rPr lang="en-IN" sz="1300" dirty="0"/>
                        <a:t>(Translation Layer)</a:t>
                      </a:r>
                    </a:p>
                  </a:txBody>
                  <a:tcPr>
                    <a:cell3D prstMaterial="dkEdge">
                      <a:bevel prst="relaxedInset"/>
                      <a:lightRig rig="flood" dir="t"/>
                    </a:cell3D>
                    <a:solidFill>
                      <a:schemeClr val="bg1"/>
                    </a:solidFill>
                  </a:tcPr>
                </a:tc>
                <a:tc>
                  <a:txBody>
                    <a:bodyPr/>
                    <a:lstStyle/>
                    <a:p>
                      <a:r>
                        <a:rPr lang="en-IN" sz="1300" dirty="0"/>
                        <a:t>Data from application layer is extracted and manipulated as required format for transmission</a:t>
                      </a:r>
                    </a:p>
                  </a:txBody>
                  <a:tcPr>
                    <a:cell3D prstMaterial="dkEdge">
                      <a:bevel prst="relaxedInset"/>
                      <a:lightRig rig="flood" dir="t"/>
                    </a:cell3D>
                    <a:solidFill>
                      <a:schemeClr val="bg1"/>
                    </a:solidFill>
                  </a:tcPr>
                </a:tc>
                <a:tc>
                  <a:txBody>
                    <a:bodyPr/>
                    <a:lstStyle/>
                    <a:p>
                      <a:pPr algn="ctr"/>
                      <a:r>
                        <a:rPr lang="en-IN" sz="1300" dirty="0"/>
                        <a:t>Message</a:t>
                      </a:r>
                    </a:p>
                  </a:txBody>
                  <a:tcPr>
                    <a:cell3D prstMaterial="dkEdge">
                      <a:bevel prst="relaxedInset"/>
                      <a:lightRig rig="flood" dir="t"/>
                    </a:cell3D>
                    <a:solidFill>
                      <a:schemeClr val="bg1"/>
                    </a:solidFill>
                  </a:tcPr>
                </a:tc>
                <a:tc>
                  <a:txBody>
                    <a:bodyPr/>
                    <a:lstStyle/>
                    <a:p>
                      <a:pPr algn="ctr"/>
                      <a:endParaRPr lang="en-IN" sz="1300" dirty="0"/>
                    </a:p>
                  </a:txBody>
                  <a:tcPr>
                    <a:cell3D prstMaterial="dkEdge">
                      <a:bevel prst="relaxedInset"/>
                      <a:lightRig rig="flood" dir="t"/>
                    </a:cell3D>
                    <a:solidFill>
                      <a:schemeClr val="bg1"/>
                    </a:solidFill>
                  </a:tcPr>
                </a:tc>
                <a:extLst>
                  <a:ext uri="{0D108BD9-81ED-4DB2-BD59-A6C34878D82A}">
                    <a16:rowId xmlns:a16="http://schemas.microsoft.com/office/drawing/2014/main" val="4184175044"/>
                  </a:ext>
                </a:extLst>
              </a:tr>
              <a:tr h="748058">
                <a:tc>
                  <a:txBody>
                    <a:bodyPr/>
                    <a:lstStyle/>
                    <a:p>
                      <a:r>
                        <a:rPr lang="en-IN" sz="1300" dirty="0"/>
                        <a:t>5</a:t>
                      </a:r>
                    </a:p>
                  </a:txBody>
                  <a:tcPr>
                    <a:cell3D prstMaterial="dkEdge">
                      <a:bevel prst="relaxedInset"/>
                      <a:lightRig rig="flood" dir="t"/>
                    </a:cell3D>
                    <a:solidFill>
                      <a:schemeClr val="bg1"/>
                    </a:solidFill>
                  </a:tcPr>
                </a:tc>
                <a:tc>
                  <a:txBody>
                    <a:bodyPr/>
                    <a:lstStyle/>
                    <a:p>
                      <a:r>
                        <a:rPr lang="en-IN" sz="1300" dirty="0"/>
                        <a:t>Session Layer</a:t>
                      </a:r>
                    </a:p>
                  </a:txBody>
                  <a:tcPr>
                    <a:cell3D prstMaterial="dkEdge">
                      <a:bevel prst="relaxedInset"/>
                      <a:lightRig rig="flood" dir="t"/>
                    </a:cell3D>
                    <a:solidFill>
                      <a:schemeClr val="bg1"/>
                    </a:solidFill>
                  </a:tcPr>
                </a:tc>
                <a:tc>
                  <a:txBody>
                    <a:bodyPr/>
                    <a:lstStyle/>
                    <a:p>
                      <a:r>
                        <a:rPr lang="en-IN" sz="1300" dirty="0"/>
                        <a:t>Establishes connection, maintenance, authentication and ensure security</a:t>
                      </a:r>
                    </a:p>
                  </a:txBody>
                  <a:tcPr>
                    <a:cell3D prstMaterial="dkEdge">
                      <a:bevel prst="relaxedInset"/>
                      <a:lightRig rig="flood" dir="t"/>
                    </a:cell3D>
                    <a:solidFill>
                      <a:schemeClr val="bg1"/>
                    </a:solidFill>
                  </a:tcPr>
                </a:tc>
                <a:tc>
                  <a:txBody>
                    <a:bodyPr/>
                    <a:lstStyle/>
                    <a:p>
                      <a:pPr algn="ctr"/>
                      <a:r>
                        <a:rPr lang="en-IN" sz="1300" dirty="0"/>
                        <a:t>Message</a:t>
                      </a:r>
                    </a:p>
                  </a:txBody>
                  <a:tcPr>
                    <a:cell3D prstMaterial="dkEdge">
                      <a:bevel prst="relaxedInset"/>
                      <a:lightRig rig="flood" dir="t"/>
                    </a:cell3D>
                    <a:solidFill>
                      <a:schemeClr val="bg1"/>
                    </a:solidFill>
                  </a:tcPr>
                </a:tc>
                <a:tc>
                  <a:txBody>
                    <a:bodyPr/>
                    <a:lstStyle/>
                    <a:p>
                      <a:pPr algn="l"/>
                      <a:r>
                        <a:rPr lang="en-IN" sz="1300" dirty="0"/>
                        <a:t>Gateway</a:t>
                      </a:r>
                    </a:p>
                  </a:txBody>
                  <a:tcPr>
                    <a:cell3D prstMaterial="dkEdge">
                      <a:bevel prst="relaxedInset"/>
                      <a:lightRig rig="flood" dir="t"/>
                    </a:cell3D>
                    <a:solidFill>
                      <a:schemeClr val="bg1"/>
                    </a:solidFill>
                  </a:tcPr>
                </a:tc>
                <a:extLst>
                  <a:ext uri="{0D108BD9-81ED-4DB2-BD59-A6C34878D82A}">
                    <a16:rowId xmlns:a16="http://schemas.microsoft.com/office/drawing/2014/main" val="608841306"/>
                  </a:ext>
                </a:extLst>
              </a:tr>
              <a:tr h="712605">
                <a:tc>
                  <a:txBody>
                    <a:bodyPr/>
                    <a:lstStyle/>
                    <a:p>
                      <a:r>
                        <a:rPr lang="en-IN" sz="1300" dirty="0"/>
                        <a:t>4</a:t>
                      </a:r>
                    </a:p>
                  </a:txBody>
                  <a:tcPr>
                    <a:cell3D prstMaterial="dkEdge">
                      <a:bevel prst="relaxedInset"/>
                      <a:lightRig rig="flood" dir="t"/>
                    </a:cell3D>
                    <a:solidFill>
                      <a:schemeClr val="bg1"/>
                    </a:solidFill>
                  </a:tcPr>
                </a:tc>
                <a:tc>
                  <a:txBody>
                    <a:bodyPr/>
                    <a:lstStyle/>
                    <a:p>
                      <a:r>
                        <a:rPr lang="en-IN" sz="1300" dirty="0"/>
                        <a:t>Transport Layer</a:t>
                      </a:r>
                    </a:p>
                    <a:p>
                      <a:r>
                        <a:rPr lang="en-IN" sz="1300" dirty="0"/>
                        <a:t>(Heart of OSI)</a:t>
                      </a:r>
                    </a:p>
                  </a:txBody>
                  <a:tcPr>
                    <a:cell3D prstMaterial="dkEdge">
                      <a:bevel prst="relaxedInset"/>
                      <a:lightRig rig="flood" dir="t"/>
                    </a:cell3D>
                    <a:solidFill>
                      <a:schemeClr val="bg1"/>
                    </a:solidFill>
                  </a:tcPr>
                </a:tc>
                <a:tc>
                  <a:txBody>
                    <a:bodyPr/>
                    <a:lstStyle/>
                    <a:p>
                      <a:r>
                        <a:rPr lang="en-IN" sz="1300" dirty="0"/>
                        <a:t>Take service from network layer and provide it to application layer</a:t>
                      </a:r>
                    </a:p>
                  </a:txBody>
                  <a:tcPr>
                    <a:cell3D prstMaterial="dkEdge">
                      <a:bevel prst="relaxedInset"/>
                      <a:lightRig rig="flood" dir="t"/>
                    </a:cell3D>
                    <a:solidFill>
                      <a:schemeClr val="bg1"/>
                    </a:solidFill>
                  </a:tcPr>
                </a:tc>
                <a:tc>
                  <a:txBody>
                    <a:bodyPr/>
                    <a:lstStyle/>
                    <a:p>
                      <a:pPr algn="ctr"/>
                      <a:r>
                        <a:rPr lang="en-IN" sz="1300" dirty="0"/>
                        <a:t>Segment</a:t>
                      </a:r>
                    </a:p>
                  </a:txBody>
                  <a:tcPr>
                    <a:cell3D prstMaterial="dkEdge">
                      <a:bevel prst="relaxedInset"/>
                      <a:lightRig rig="flood" dir="t"/>
                    </a:cell3D>
                    <a:solidFill>
                      <a:schemeClr val="bg1"/>
                    </a:solidFill>
                  </a:tcPr>
                </a:tc>
                <a:tc>
                  <a:txBody>
                    <a:bodyPr/>
                    <a:lstStyle/>
                    <a:p>
                      <a:pPr algn="l"/>
                      <a:r>
                        <a:rPr lang="en-IN" sz="1300" dirty="0"/>
                        <a:t>Firewall</a:t>
                      </a:r>
                    </a:p>
                  </a:txBody>
                  <a:tcPr>
                    <a:cell3D prstMaterial="dkEdge">
                      <a:bevel prst="relaxedInset"/>
                      <a:lightRig rig="flood" dir="t"/>
                    </a:cell3D>
                    <a:solidFill>
                      <a:schemeClr val="bg1"/>
                    </a:solidFill>
                  </a:tcPr>
                </a:tc>
                <a:extLst>
                  <a:ext uri="{0D108BD9-81ED-4DB2-BD59-A6C34878D82A}">
                    <a16:rowId xmlns:a16="http://schemas.microsoft.com/office/drawing/2014/main" val="2438459219"/>
                  </a:ext>
                </a:extLst>
              </a:tr>
              <a:tr h="718127">
                <a:tc>
                  <a:txBody>
                    <a:bodyPr/>
                    <a:lstStyle/>
                    <a:p>
                      <a:r>
                        <a:rPr lang="en-IN" sz="1300" dirty="0"/>
                        <a:t>3</a:t>
                      </a:r>
                    </a:p>
                  </a:txBody>
                  <a:tcPr>
                    <a:cell3D prstMaterial="dkEdge">
                      <a:bevel prst="relaxedInset"/>
                      <a:lightRig rig="flood" dir="t"/>
                    </a:cell3D>
                    <a:solidFill>
                      <a:schemeClr val="bg1"/>
                    </a:solidFill>
                  </a:tcPr>
                </a:tc>
                <a:tc>
                  <a:txBody>
                    <a:bodyPr/>
                    <a:lstStyle/>
                    <a:p>
                      <a:r>
                        <a:rPr lang="en-IN" sz="1300" dirty="0"/>
                        <a:t>Network Layer</a:t>
                      </a:r>
                    </a:p>
                  </a:txBody>
                  <a:tcPr>
                    <a:cell3D prstMaterial="dkEdge">
                      <a:bevel prst="relaxedInset"/>
                      <a:lightRig rig="flood" dir="t"/>
                    </a:cell3D>
                    <a:solidFill>
                      <a:schemeClr val="bg1"/>
                    </a:solidFill>
                  </a:tcPr>
                </a:tc>
                <a:tc>
                  <a:txBody>
                    <a:bodyPr/>
                    <a:lstStyle/>
                    <a:p>
                      <a:r>
                        <a:rPr lang="en-IN" sz="1300" dirty="0"/>
                        <a:t>Transmission of data from one host to other. Located in different network</a:t>
                      </a:r>
                    </a:p>
                  </a:txBody>
                  <a:tcPr>
                    <a:cell3D prstMaterial="dkEdge">
                      <a:bevel prst="relaxedInset"/>
                      <a:lightRig rig="flood" dir="t"/>
                    </a:cell3D>
                    <a:solidFill>
                      <a:schemeClr val="bg1"/>
                    </a:solidFill>
                  </a:tcPr>
                </a:tc>
                <a:tc>
                  <a:txBody>
                    <a:bodyPr/>
                    <a:lstStyle/>
                    <a:p>
                      <a:pPr algn="ctr"/>
                      <a:r>
                        <a:rPr lang="en-IN" sz="1300" dirty="0"/>
                        <a:t>Packet</a:t>
                      </a:r>
                    </a:p>
                  </a:txBody>
                  <a:tcPr>
                    <a:cell3D prstMaterial="dkEdge">
                      <a:bevel prst="relaxedInset"/>
                      <a:lightRig rig="flood" dir="t"/>
                    </a:cell3D>
                    <a:solidFill>
                      <a:schemeClr val="bg1"/>
                    </a:solidFill>
                  </a:tcPr>
                </a:tc>
                <a:tc>
                  <a:txBody>
                    <a:bodyPr/>
                    <a:lstStyle/>
                    <a:p>
                      <a:pPr algn="l"/>
                      <a:r>
                        <a:rPr lang="en-IN" sz="1300" dirty="0"/>
                        <a:t>Router</a:t>
                      </a:r>
                    </a:p>
                  </a:txBody>
                  <a:tcPr>
                    <a:cell3D prstMaterial="dkEdge">
                      <a:bevel prst="relaxedInset"/>
                      <a:lightRig rig="flood" dir="t"/>
                    </a:cell3D>
                    <a:solidFill>
                      <a:schemeClr val="bg1"/>
                    </a:solidFill>
                  </a:tcPr>
                </a:tc>
                <a:extLst>
                  <a:ext uri="{0D108BD9-81ED-4DB2-BD59-A6C34878D82A}">
                    <a16:rowId xmlns:a16="http://schemas.microsoft.com/office/drawing/2014/main" val="4013723885"/>
                  </a:ext>
                </a:extLst>
              </a:tr>
              <a:tr h="565845">
                <a:tc>
                  <a:txBody>
                    <a:bodyPr/>
                    <a:lstStyle/>
                    <a:p>
                      <a:r>
                        <a:rPr lang="en-IN" sz="1300" dirty="0"/>
                        <a:t>2</a:t>
                      </a:r>
                    </a:p>
                  </a:txBody>
                  <a:tcPr>
                    <a:cell3D prstMaterial="dkEdge">
                      <a:bevel prst="relaxedInset"/>
                      <a:lightRig rig="flood" dir="t"/>
                    </a:cell3D>
                    <a:solidFill>
                      <a:schemeClr val="bg1"/>
                    </a:solidFill>
                  </a:tcPr>
                </a:tc>
                <a:tc>
                  <a:txBody>
                    <a:bodyPr/>
                    <a:lstStyle/>
                    <a:p>
                      <a:r>
                        <a:rPr lang="en-IN" sz="1300" dirty="0"/>
                        <a:t>Data Link Layer</a:t>
                      </a:r>
                    </a:p>
                  </a:txBody>
                  <a:tcPr>
                    <a:cell3D prstMaterial="dkEdge">
                      <a:bevel prst="relaxedInset"/>
                      <a:lightRig rig="flood" dir="t"/>
                    </a:cell3D>
                    <a:solidFill>
                      <a:schemeClr val="bg1"/>
                    </a:solidFill>
                  </a:tcPr>
                </a:tc>
                <a:tc>
                  <a:txBody>
                    <a:bodyPr/>
                    <a:lstStyle/>
                    <a:p>
                      <a:r>
                        <a:rPr lang="en-IN" sz="1300" dirty="0"/>
                        <a:t>Node to node delivery of message</a:t>
                      </a:r>
                    </a:p>
                  </a:txBody>
                  <a:tcPr>
                    <a:cell3D prstMaterial="dkEdge">
                      <a:bevel prst="relaxedInset"/>
                      <a:lightRig rig="flood" dir="t"/>
                    </a:cell3D>
                    <a:solidFill>
                      <a:schemeClr val="bg1"/>
                    </a:solidFill>
                  </a:tcPr>
                </a:tc>
                <a:tc>
                  <a:txBody>
                    <a:bodyPr/>
                    <a:lstStyle/>
                    <a:p>
                      <a:pPr algn="ctr"/>
                      <a:r>
                        <a:rPr lang="en-IN" sz="1300" dirty="0"/>
                        <a:t>Frame</a:t>
                      </a:r>
                    </a:p>
                  </a:txBody>
                  <a:tcPr>
                    <a:cell3D prstMaterial="dkEdge">
                      <a:bevel prst="relaxedInset"/>
                      <a:lightRig rig="flood" dir="t"/>
                    </a:cell3D>
                    <a:solidFill>
                      <a:schemeClr val="bg1"/>
                    </a:solidFill>
                  </a:tcPr>
                </a:tc>
                <a:tc>
                  <a:txBody>
                    <a:bodyPr/>
                    <a:lstStyle/>
                    <a:p>
                      <a:pPr algn="l"/>
                      <a:r>
                        <a:rPr lang="en-IN" sz="1300" dirty="0"/>
                        <a:t>Switch , Bridge</a:t>
                      </a:r>
                    </a:p>
                  </a:txBody>
                  <a:tcPr>
                    <a:cell3D prstMaterial="dkEdge">
                      <a:bevel prst="relaxedInset"/>
                      <a:lightRig rig="flood" dir="t"/>
                    </a:cell3D>
                    <a:solidFill>
                      <a:schemeClr val="bg1"/>
                    </a:solidFill>
                  </a:tcPr>
                </a:tc>
                <a:extLst>
                  <a:ext uri="{0D108BD9-81ED-4DB2-BD59-A6C34878D82A}">
                    <a16:rowId xmlns:a16="http://schemas.microsoft.com/office/drawing/2014/main" val="3173090389"/>
                  </a:ext>
                </a:extLst>
              </a:tr>
              <a:tr h="637018">
                <a:tc>
                  <a:txBody>
                    <a:bodyPr/>
                    <a:lstStyle/>
                    <a:p>
                      <a:r>
                        <a:rPr lang="en-IN" sz="1300" dirty="0"/>
                        <a:t>1</a:t>
                      </a:r>
                    </a:p>
                  </a:txBody>
                  <a:tcPr>
                    <a:cell3D prstMaterial="dkEdge">
                      <a:bevel prst="relaxedInset"/>
                      <a:lightRig rig="flood" dir="t"/>
                    </a:cell3D>
                    <a:solidFill>
                      <a:schemeClr val="bg1"/>
                    </a:solidFill>
                  </a:tcPr>
                </a:tc>
                <a:tc>
                  <a:txBody>
                    <a:bodyPr/>
                    <a:lstStyle/>
                    <a:p>
                      <a:r>
                        <a:rPr lang="en-IN" sz="1300" dirty="0"/>
                        <a:t>Physical Layer</a:t>
                      </a:r>
                    </a:p>
                  </a:txBody>
                  <a:tcPr>
                    <a:cell3D prstMaterial="dkEdge">
                      <a:bevel prst="relaxedInset"/>
                      <a:lightRig rig="flood" dir="t"/>
                    </a:cell3D>
                    <a:solidFill>
                      <a:schemeClr val="bg1"/>
                    </a:solidFill>
                  </a:tcPr>
                </a:tc>
                <a:tc>
                  <a:txBody>
                    <a:bodyPr/>
                    <a:lstStyle/>
                    <a:p>
                      <a:r>
                        <a:rPr lang="en-IN" sz="1300" dirty="0"/>
                        <a:t>Establishing physical connection between devices</a:t>
                      </a:r>
                    </a:p>
                  </a:txBody>
                  <a:tcPr>
                    <a:cell3D prstMaterial="dkEdge">
                      <a:bevel prst="relaxedInset"/>
                      <a:lightRig rig="flood" dir="t"/>
                    </a:cell3D>
                    <a:solidFill>
                      <a:schemeClr val="bg1"/>
                    </a:solidFill>
                  </a:tcPr>
                </a:tc>
                <a:tc>
                  <a:txBody>
                    <a:bodyPr/>
                    <a:lstStyle/>
                    <a:p>
                      <a:pPr algn="ctr"/>
                      <a:r>
                        <a:rPr lang="en-IN" sz="1300" dirty="0"/>
                        <a:t>Bits</a:t>
                      </a:r>
                    </a:p>
                  </a:txBody>
                  <a:tcPr>
                    <a:cell3D prstMaterial="dkEdge">
                      <a:bevel prst="relaxedInset"/>
                      <a:lightRig rig="flood" dir="t"/>
                    </a:cell3D>
                    <a:solidFill>
                      <a:schemeClr val="bg1"/>
                    </a:solidFill>
                  </a:tcPr>
                </a:tc>
                <a:tc>
                  <a:txBody>
                    <a:bodyPr/>
                    <a:lstStyle/>
                    <a:p>
                      <a:pPr algn="l"/>
                      <a:r>
                        <a:rPr lang="en-IN" sz="1300" dirty="0"/>
                        <a:t>Hub, Repeater, Modem, Cables</a:t>
                      </a:r>
                    </a:p>
                  </a:txBody>
                  <a:tcPr>
                    <a:cell3D prstMaterial="dkEdge">
                      <a:bevel prst="relaxedInset"/>
                      <a:lightRig rig="flood" dir="t"/>
                    </a:cell3D>
                    <a:solidFill>
                      <a:schemeClr val="bg1"/>
                    </a:solidFill>
                  </a:tcPr>
                </a:tc>
                <a:extLst>
                  <a:ext uri="{0D108BD9-81ED-4DB2-BD59-A6C34878D82A}">
                    <a16:rowId xmlns:a16="http://schemas.microsoft.com/office/drawing/2014/main" val="221477970"/>
                  </a:ext>
                </a:extLst>
              </a:tr>
            </a:tbl>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12"/>
          </p:nvPr>
        </p:nvSpPr>
        <p:spPr>
          <a:xfrm>
            <a:off x="4297650" y="4705350"/>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dirty="0"/>
          </a:p>
        </p:txBody>
      </p:sp>
      <p:sp>
        <p:nvSpPr>
          <p:cNvPr id="2" name="Google Shape;1016;p26">
            <a:extLst>
              <a:ext uri="{FF2B5EF4-FFF2-40B4-BE49-F238E27FC236}">
                <a16:creationId xmlns:a16="http://schemas.microsoft.com/office/drawing/2014/main" id="{72A663D2-4E5A-FE9E-F560-60ECC37B0B88}"/>
              </a:ext>
            </a:extLst>
          </p:cNvPr>
          <p:cNvSpPr txBox="1">
            <a:spLocks/>
          </p:cNvSpPr>
          <p:nvPr/>
        </p:nvSpPr>
        <p:spPr>
          <a:xfrm>
            <a:off x="1524000" y="438150"/>
            <a:ext cx="62409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1pPr>
            <a:lvl2pPr marR="0" lvl="1"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2pPr>
            <a:lvl3pPr marR="0" lvl="2"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3pPr>
            <a:lvl4pPr marR="0" lvl="3"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4pPr>
            <a:lvl5pPr marR="0" lvl="4"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5pPr>
            <a:lvl6pPr marR="0" lvl="5"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6pPr>
            <a:lvl7pPr marR="0" lvl="6"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7pPr>
            <a:lvl8pPr marR="0" lvl="7"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8pPr>
            <a:lvl9pPr marR="0" lvl="8" algn="l" rtl="0">
              <a:lnSpc>
                <a:spcPct val="90000"/>
              </a:lnSpc>
              <a:spcBef>
                <a:spcPts val="0"/>
              </a:spcBef>
              <a:spcAft>
                <a:spcPts val="0"/>
              </a:spcAft>
              <a:buClr>
                <a:schemeClr val="dk1"/>
              </a:buClr>
              <a:buSzPts val="3200"/>
              <a:buFont typeface="Space Grotesk Light"/>
              <a:buNone/>
              <a:defRPr sz="3200" b="0" i="0" u="none" strike="noStrike" cap="none">
                <a:solidFill>
                  <a:schemeClr val="dk1"/>
                </a:solidFill>
                <a:latin typeface="Space Grotesk Light"/>
                <a:ea typeface="Space Grotesk Light"/>
                <a:cs typeface="Space Grotesk Light"/>
                <a:sym typeface="Space Grotesk Light"/>
              </a:defRPr>
            </a:lvl9pPr>
          </a:lstStyle>
          <a:p>
            <a:pPr algn="ctr"/>
            <a:r>
              <a:rPr lang="en-US" dirty="0">
                <a:solidFill>
                  <a:schemeClr val="lt1"/>
                </a:solidFill>
                <a:latin typeface="Sigmar One" panose="00000500000000000000" pitchFamily="2" charset="0"/>
              </a:rPr>
              <a:t>IP </a:t>
            </a:r>
            <a:r>
              <a:rPr lang="en-US" sz="4000" dirty="0">
                <a:solidFill>
                  <a:schemeClr val="lt1"/>
                </a:solidFill>
                <a:latin typeface="Sigmar One" panose="00000500000000000000" pitchFamily="2" charset="0"/>
              </a:rPr>
              <a:t>Address</a:t>
            </a:r>
          </a:p>
        </p:txBody>
      </p:sp>
      <p:sp>
        <p:nvSpPr>
          <p:cNvPr id="3" name="TextBox 2">
            <a:extLst>
              <a:ext uri="{FF2B5EF4-FFF2-40B4-BE49-F238E27FC236}">
                <a16:creationId xmlns:a16="http://schemas.microsoft.com/office/drawing/2014/main" id="{E1C1FFE1-35B1-845C-C5C2-3137643C267B}"/>
              </a:ext>
            </a:extLst>
          </p:cNvPr>
          <p:cNvSpPr txBox="1"/>
          <p:nvPr/>
        </p:nvSpPr>
        <p:spPr>
          <a:xfrm>
            <a:off x="1181100" y="1043815"/>
            <a:ext cx="6781800" cy="646331"/>
          </a:xfrm>
          <a:prstGeom prst="rect">
            <a:avLst/>
          </a:prstGeom>
          <a:noFill/>
        </p:spPr>
        <p:txBody>
          <a:bodyPr wrap="square" rtlCol="0">
            <a:spAutoFit/>
          </a:bodyPr>
          <a:lstStyle/>
          <a:p>
            <a:pPr algn="ctr"/>
            <a:r>
              <a:rPr lang="en-US" sz="1800" dirty="0">
                <a:solidFill>
                  <a:schemeClr val="bg1"/>
                </a:solidFill>
                <a:latin typeface="Verdana" panose="020B0604030504040204" pitchFamily="34" charset="0"/>
                <a:ea typeface="Verdana" panose="020B0604030504040204" pitchFamily="34" charset="0"/>
              </a:rPr>
              <a:t>IP address is an address having information about how to reach a specific host, especially outside the LAN.</a:t>
            </a:r>
          </a:p>
        </p:txBody>
      </p:sp>
      <p:pic>
        <p:nvPicPr>
          <p:cNvPr id="4" name="Picture 3" descr="Summary-of-Classful-Addressing.jpg">
            <a:extLst>
              <a:ext uri="{FF2B5EF4-FFF2-40B4-BE49-F238E27FC236}">
                <a16:creationId xmlns:a16="http://schemas.microsoft.com/office/drawing/2014/main" id="{B9CD653F-5865-9CC4-A751-21AB704794B8}"/>
              </a:ext>
            </a:extLst>
          </p:cNvPr>
          <p:cNvPicPr>
            <a:picLocks noChangeAspect="1"/>
          </p:cNvPicPr>
          <p:nvPr/>
        </p:nvPicPr>
        <p:blipFill>
          <a:blip r:embed="rId3"/>
          <a:stretch>
            <a:fillRect/>
          </a:stretch>
        </p:blipFill>
        <p:spPr>
          <a:xfrm>
            <a:off x="762000" y="1885950"/>
            <a:ext cx="4676775" cy="2776537"/>
          </a:xfrm>
          <a:prstGeom prst="rect">
            <a:avLst/>
          </a:prstGeom>
        </p:spPr>
      </p:pic>
      <p:sp>
        <p:nvSpPr>
          <p:cNvPr id="5" name="TextBox 4">
            <a:extLst>
              <a:ext uri="{FF2B5EF4-FFF2-40B4-BE49-F238E27FC236}">
                <a16:creationId xmlns:a16="http://schemas.microsoft.com/office/drawing/2014/main" id="{8C5F7B42-4B76-8E95-B3A7-147D9B1FFB48}"/>
              </a:ext>
            </a:extLst>
          </p:cNvPr>
          <p:cNvSpPr txBox="1"/>
          <p:nvPr/>
        </p:nvSpPr>
        <p:spPr>
          <a:xfrm>
            <a:off x="6019800" y="2038350"/>
            <a:ext cx="1828800" cy="2246769"/>
          </a:xfrm>
          <a:prstGeom prst="rect">
            <a:avLst/>
          </a:prstGeom>
          <a:noFill/>
        </p:spPr>
        <p:txBody>
          <a:bodyPr wrap="square" rtlCol="0">
            <a:spAutoFit/>
          </a:bodyPr>
          <a:lstStyle/>
          <a:p>
            <a:pPr fontAlgn="base"/>
            <a:r>
              <a:rPr lang="en-US" dirty="0">
                <a:solidFill>
                  <a:schemeClr val="bg1"/>
                </a:solidFill>
                <a:latin typeface="Verdana" panose="020B0604030504040204" pitchFamily="34" charset="0"/>
                <a:ea typeface="Verdana" panose="020B0604030504040204" pitchFamily="34" charset="0"/>
              </a:rPr>
              <a:t>The 32 bit IP address is divided into five sub-classes. </a:t>
            </a:r>
          </a:p>
          <a:p>
            <a:pPr marL="285750" indent="-285750" fontAlgn="base">
              <a:buFont typeface="Courier New" panose="02070309020205020404" pitchFamily="49" charset="0"/>
              <a:buChar char="o"/>
            </a:pPr>
            <a:endParaRPr lang="en-US" dirty="0">
              <a:solidFill>
                <a:schemeClr val="bg1"/>
              </a:solidFill>
              <a:latin typeface="Verdana" panose="020B0604030504040204" pitchFamily="34" charset="0"/>
              <a:ea typeface="Verdana" panose="020B0604030504040204" pitchFamily="34" charset="0"/>
            </a:endParaRPr>
          </a:p>
          <a:p>
            <a:pPr marL="342900" indent="-342900" fontAlgn="base">
              <a:buFont typeface="Courier New" panose="02070309020205020404" pitchFamily="49" charset="0"/>
              <a:buChar char="o"/>
            </a:pPr>
            <a:r>
              <a:rPr lang="en-US" dirty="0">
                <a:solidFill>
                  <a:schemeClr val="bg1"/>
                </a:solidFill>
                <a:latin typeface="Verdana" panose="020B0604030504040204" pitchFamily="34" charset="0"/>
                <a:ea typeface="Verdana" panose="020B0604030504040204" pitchFamily="34" charset="0"/>
              </a:rPr>
              <a:t>Class A</a:t>
            </a:r>
          </a:p>
          <a:p>
            <a:pPr marL="342900" indent="-342900" fontAlgn="base">
              <a:buFont typeface="Courier New" panose="02070309020205020404" pitchFamily="49" charset="0"/>
              <a:buChar char="o"/>
            </a:pPr>
            <a:r>
              <a:rPr lang="en-US" dirty="0">
                <a:solidFill>
                  <a:schemeClr val="bg1"/>
                </a:solidFill>
                <a:latin typeface="Verdana" panose="020B0604030504040204" pitchFamily="34" charset="0"/>
                <a:ea typeface="Verdana" panose="020B0604030504040204" pitchFamily="34" charset="0"/>
              </a:rPr>
              <a:t>Class B</a:t>
            </a:r>
          </a:p>
          <a:p>
            <a:pPr marL="342900" indent="-342900" fontAlgn="base">
              <a:buFont typeface="Courier New" panose="02070309020205020404" pitchFamily="49" charset="0"/>
              <a:buChar char="o"/>
            </a:pPr>
            <a:r>
              <a:rPr lang="en-US" dirty="0">
                <a:solidFill>
                  <a:schemeClr val="bg1"/>
                </a:solidFill>
                <a:latin typeface="Verdana" panose="020B0604030504040204" pitchFamily="34" charset="0"/>
                <a:ea typeface="Verdana" panose="020B0604030504040204" pitchFamily="34" charset="0"/>
              </a:rPr>
              <a:t>Class C</a:t>
            </a:r>
          </a:p>
          <a:p>
            <a:pPr marL="342900" indent="-342900" fontAlgn="base">
              <a:buFont typeface="Courier New" panose="02070309020205020404" pitchFamily="49" charset="0"/>
              <a:buChar char="o"/>
            </a:pPr>
            <a:r>
              <a:rPr lang="en-US" dirty="0">
                <a:solidFill>
                  <a:schemeClr val="bg1"/>
                </a:solidFill>
                <a:latin typeface="Verdana" panose="020B0604030504040204" pitchFamily="34" charset="0"/>
                <a:ea typeface="Verdana" panose="020B0604030504040204" pitchFamily="34" charset="0"/>
              </a:rPr>
              <a:t>Class D</a:t>
            </a:r>
          </a:p>
          <a:p>
            <a:pPr marL="342900" indent="-342900" fontAlgn="base">
              <a:buFont typeface="Courier New" panose="02070309020205020404" pitchFamily="49" charset="0"/>
              <a:buChar char="o"/>
            </a:pPr>
            <a:r>
              <a:rPr lang="en-US" dirty="0">
                <a:solidFill>
                  <a:schemeClr val="bg1"/>
                </a:solidFill>
                <a:latin typeface="Verdana" panose="020B0604030504040204" pitchFamily="34" charset="0"/>
                <a:ea typeface="Verdana" panose="020B0604030504040204" pitchFamily="34" charset="0"/>
              </a:rPr>
              <a:t>Class E</a:t>
            </a:r>
          </a:p>
        </p:txBody>
      </p:sp>
    </p:spTree>
    <p:extLst>
      <p:ext uri="{BB962C8B-B14F-4D97-AF65-F5344CB8AC3E}">
        <p14:creationId xmlns:p14="http://schemas.microsoft.com/office/powerpoint/2010/main" val="377787152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6" name="Picture 5" descr="IP_addressing_3.jpg"/>
          <p:cNvPicPr>
            <a:picLocks noChangeAspect="1"/>
          </p:cNvPicPr>
          <p:nvPr/>
        </p:nvPicPr>
        <p:blipFill>
          <a:blip r:embed="rId3"/>
          <a:stretch>
            <a:fillRect/>
          </a:stretch>
        </p:blipFill>
        <p:spPr>
          <a:xfrm>
            <a:off x="-37088" y="0"/>
            <a:ext cx="9153145" cy="5143500"/>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3" name="Picture 2" descr="six-different-types-of-hackers-1024x294.png"/>
          <p:cNvPicPr>
            <a:picLocks noChangeAspect="1"/>
          </p:cNvPicPr>
          <p:nvPr/>
        </p:nvPicPr>
        <p:blipFill>
          <a:blip r:embed="rId3"/>
          <a:stretch>
            <a:fillRect/>
          </a:stretch>
        </p:blipFill>
        <p:spPr>
          <a:xfrm>
            <a:off x="1143000" y="3028950"/>
            <a:ext cx="6934200" cy="1752600"/>
          </a:xfrm>
          <a:prstGeom prst="rect">
            <a:avLst/>
          </a:prstGeom>
        </p:spPr>
      </p:pic>
      <p:sp>
        <p:nvSpPr>
          <p:cNvPr id="4" name="TextBox 3"/>
          <p:cNvSpPr txBox="1"/>
          <p:nvPr/>
        </p:nvSpPr>
        <p:spPr>
          <a:xfrm>
            <a:off x="381000" y="590550"/>
            <a:ext cx="8458200" cy="2308324"/>
          </a:xfrm>
          <a:prstGeom prst="rect">
            <a:avLst/>
          </a:prstGeom>
          <a:noFill/>
        </p:spPr>
        <p:txBody>
          <a:bodyPr wrap="square" rtlCol="0">
            <a:spAutoFit/>
          </a:bodyPr>
          <a:lstStyle/>
          <a:p>
            <a:r>
              <a:rPr lang="en-US" sz="1600" b="0" i="0" dirty="0">
                <a:solidFill>
                  <a:srgbClr val="273239"/>
                </a:solidFill>
                <a:effectLst/>
                <a:latin typeface="Verdana" panose="020B0604030504040204" pitchFamily="34" charset="0"/>
                <a:ea typeface="Verdana" panose="020B0604030504040204" pitchFamily="34" charset="0"/>
              </a:rPr>
              <a:t>Computer hackers are unauthorized users who gain access to computers in order to steal, alter, or delete data, generally by installing malicious software without your knowledge or agreement. They can get access to the information you don’t want them to have thanks to their cunning techniques and in-depth technological knowledge. Any device is connected to the Internet is at risk from computer hackers and online predators. To distribute hazardous malware to your computer and damage your network security, these online criminals generally use spam messages, phishing emails or instant messages, and websites.</a:t>
            </a:r>
            <a:r>
              <a:rPr lang="en-US" sz="1600" dirty="0">
                <a:latin typeface="Verdana" panose="020B0604030504040204" pitchFamily="34" charset="0"/>
                <a:ea typeface="Verdana" panose="020B0604030504040204" pitchFamily="34" charset="0"/>
              </a:rPr>
              <a:t> </a:t>
            </a:r>
          </a:p>
        </p:txBody>
      </p:sp>
      <p:sp>
        <p:nvSpPr>
          <p:cNvPr id="2" name="Google Shape;906;p17">
            <a:extLst>
              <a:ext uri="{FF2B5EF4-FFF2-40B4-BE49-F238E27FC236}">
                <a16:creationId xmlns:a16="http://schemas.microsoft.com/office/drawing/2014/main" id="{1FB7012A-9CA4-E487-28C5-6655254C5FB2}"/>
              </a:ext>
            </a:extLst>
          </p:cNvPr>
          <p:cNvSpPr txBox="1">
            <a:spLocks noGrp="1"/>
          </p:cNvSpPr>
          <p:nvPr>
            <p:ph type="sldNum" idx="12"/>
          </p:nvPr>
        </p:nvSpPr>
        <p:spPr>
          <a:xfrm>
            <a:off x="4297650" y="4705350"/>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7</a:t>
            </a:fld>
            <a:endParaRPr dirty="0"/>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30"/>
          <p:cNvSpPr txBox="1">
            <a:spLocks noGrp="1"/>
          </p:cNvSpPr>
          <p:nvPr>
            <p:ph type="title"/>
          </p:nvPr>
        </p:nvSpPr>
        <p:spPr>
          <a:xfrm>
            <a:off x="2517900" y="514350"/>
            <a:ext cx="6699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3">
                    <a:lumMod val="25000"/>
                  </a:schemeClr>
                </a:solidFill>
                <a:latin typeface="Sigmar One" panose="00000500000000000000" pitchFamily="2" charset="0"/>
              </a:rPr>
              <a:t>Types Of Hackers</a:t>
            </a:r>
            <a:endParaRPr dirty="0">
              <a:solidFill>
                <a:schemeClr val="accent3">
                  <a:lumMod val="25000"/>
                </a:schemeClr>
              </a:solidFill>
              <a:latin typeface="Sigmar One" panose="00000500000000000000" pitchFamily="2" charset="0"/>
            </a:endParaRPr>
          </a:p>
        </p:txBody>
      </p:sp>
      <p:sp>
        <p:nvSpPr>
          <p:cNvPr id="1118" name="Google Shape;1118;p30"/>
          <p:cNvSpPr txBox="1">
            <a:spLocks noGrp="1"/>
          </p:cNvSpPr>
          <p:nvPr>
            <p:ph type="body" idx="1"/>
          </p:nvPr>
        </p:nvSpPr>
        <p:spPr>
          <a:xfrm>
            <a:off x="838200" y="1276350"/>
            <a:ext cx="2087100" cy="25419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400" b="1" dirty="0">
                <a:solidFill>
                  <a:srgbClr val="04070C"/>
                </a:solidFill>
                <a:latin typeface="+mn-lt"/>
              </a:rPr>
              <a:t>B</a:t>
            </a:r>
            <a:r>
              <a:rPr lang="en" sz="1400" b="1" dirty="0">
                <a:solidFill>
                  <a:srgbClr val="04070C"/>
                </a:solidFill>
                <a:latin typeface="+mn-lt"/>
              </a:rPr>
              <a:t>lack hat hackers:</a:t>
            </a:r>
            <a:endParaRPr sz="1400" b="1" dirty="0">
              <a:solidFill>
                <a:srgbClr val="04070C"/>
              </a:solidFill>
              <a:latin typeface="+mn-lt"/>
            </a:endParaRPr>
          </a:p>
          <a:p>
            <a:pPr marL="0" lvl="0" indent="0" algn="l" rtl="0">
              <a:spcBef>
                <a:spcPts val="800"/>
              </a:spcBef>
              <a:spcAft>
                <a:spcPts val="800"/>
              </a:spcAft>
              <a:buNone/>
            </a:pPr>
            <a:r>
              <a:rPr lang="en-US" sz="1400" b="0" i="0" dirty="0">
                <a:solidFill>
                  <a:srgbClr val="273239"/>
                </a:solidFill>
                <a:effectLst/>
                <a:latin typeface="+mn-lt"/>
              </a:rPr>
              <a:t>These types of hackers, often known as crackers and always have a malicious motive and gain illegal access to computer networks and websites</a:t>
            </a:r>
            <a:endParaRPr sz="1200" dirty="0">
              <a:latin typeface="+mn-lt"/>
            </a:endParaRPr>
          </a:p>
        </p:txBody>
      </p:sp>
      <p:sp>
        <p:nvSpPr>
          <p:cNvPr id="1119" name="Google Shape;1119;p30"/>
          <p:cNvSpPr txBox="1">
            <a:spLocks noGrp="1"/>
          </p:cNvSpPr>
          <p:nvPr>
            <p:ph type="body" idx="2"/>
          </p:nvPr>
        </p:nvSpPr>
        <p:spPr>
          <a:xfrm>
            <a:off x="3363132" y="1276350"/>
            <a:ext cx="2087100" cy="1472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b="1" i="0" dirty="0">
                <a:solidFill>
                  <a:schemeClr val="bg1"/>
                </a:solidFill>
                <a:effectLst/>
                <a:latin typeface="+mn-lt"/>
              </a:rPr>
              <a:t>White Hat Hackers/Ethical Hackers:</a:t>
            </a:r>
            <a:endParaRPr lang="en-US" sz="1400" b="1" dirty="0">
              <a:solidFill>
                <a:schemeClr val="bg1"/>
              </a:solidFill>
              <a:latin typeface="+mn-lt"/>
            </a:endParaRPr>
          </a:p>
          <a:p>
            <a:pPr marL="0" lvl="0" indent="0" algn="l" rtl="0">
              <a:spcBef>
                <a:spcPts val="0"/>
              </a:spcBef>
              <a:spcAft>
                <a:spcPts val="0"/>
              </a:spcAft>
              <a:buNone/>
            </a:pPr>
            <a:r>
              <a:rPr lang="en-US" sz="1400" b="1" i="0" dirty="0">
                <a:solidFill>
                  <a:srgbClr val="273239"/>
                </a:solidFill>
                <a:effectLst/>
                <a:latin typeface="+mn-lt"/>
              </a:rPr>
              <a:t> </a:t>
            </a:r>
            <a:r>
              <a:rPr lang="en-US" sz="1400" b="0" i="0" dirty="0">
                <a:solidFill>
                  <a:srgbClr val="273239"/>
                </a:solidFill>
                <a:effectLst/>
                <a:latin typeface="+mn-lt"/>
              </a:rPr>
              <a:t>White hat hackers (sometimes referred to as ethical hackers) are the polar opposites of black hat hackers. They employ their technical expertise to defend the planet against malicious hackers.</a:t>
            </a:r>
            <a:endParaRPr sz="1400" b="1" dirty="0">
              <a:latin typeface="+mn-lt"/>
            </a:endParaRPr>
          </a:p>
        </p:txBody>
      </p:sp>
      <p:sp>
        <p:nvSpPr>
          <p:cNvPr id="1120" name="Google Shape;1120;p30"/>
          <p:cNvSpPr txBox="1">
            <a:spLocks noGrp="1"/>
          </p:cNvSpPr>
          <p:nvPr>
            <p:ph type="body" idx="3"/>
          </p:nvPr>
        </p:nvSpPr>
        <p:spPr>
          <a:xfrm>
            <a:off x="5867400" y="1099350"/>
            <a:ext cx="2087100" cy="1472400"/>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sz="1400" b="1" i="0" dirty="0">
                <a:solidFill>
                  <a:schemeClr val="bg1">
                    <a:lumMod val="50000"/>
                  </a:schemeClr>
                </a:solidFill>
                <a:effectLst/>
                <a:latin typeface="+mn-lt"/>
              </a:rPr>
              <a:t>Gray Hat Hackers:</a:t>
            </a:r>
          </a:p>
          <a:p>
            <a:pPr marL="0" lvl="0" indent="0" algn="l" rtl="0">
              <a:spcBef>
                <a:spcPts val="800"/>
              </a:spcBef>
              <a:spcAft>
                <a:spcPts val="800"/>
              </a:spcAft>
              <a:buNone/>
            </a:pPr>
            <a:r>
              <a:rPr lang="en-US" sz="1400" b="1" i="0" dirty="0">
                <a:solidFill>
                  <a:srgbClr val="273239"/>
                </a:solidFill>
                <a:effectLst/>
                <a:latin typeface="+mn-lt"/>
              </a:rPr>
              <a:t> </a:t>
            </a:r>
            <a:r>
              <a:rPr lang="en-US" sz="1400" b="0" i="0" dirty="0">
                <a:solidFill>
                  <a:srgbClr val="273239"/>
                </a:solidFill>
                <a:effectLst/>
                <a:latin typeface="+mn-lt"/>
              </a:rPr>
              <a:t>They fall somewhere between the above-mentioned types of hackers, in that they gain illegal access to a system but do so without any malicious intent. The goal is to expose the system’s weaknesses. </a:t>
            </a:r>
            <a:endParaRPr sz="1400" dirty="0">
              <a:latin typeface="+mn-lt"/>
            </a:endParaRPr>
          </a:p>
        </p:txBody>
      </p:sp>
      <p:sp>
        <p:nvSpPr>
          <p:cNvPr id="4" name="Google Shape;906;p17">
            <a:extLst>
              <a:ext uri="{FF2B5EF4-FFF2-40B4-BE49-F238E27FC236}">
                <a16:creationId xmlns:a16="http://schemas.microsoft.com/office/drawing/2014/main" id="{C247C5D8-0BCE-99CC-4E31-1256F8D7A9D9}"/>
              </a:ext>
            </a:extLst>
          </p:cNvPr>
          <p:cNvSpPr txBox="1">
            <a:spLocks/>
          </p:cNvSpPr>
          <p:nvPr/>
        </p:nvSpPr>
        <p:spPr>
          <a:xfrm>
            <a:off x="4297650" y="4705350"/>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1pPr>
            <a:lvl2pPr marR="0" lvl="1"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2pPr>
            <a:lvl3pPr marR="0" lvl="2"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3pPr>
            <a:lvl4pPr marR="0" lvl="3"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4pPr>
            <a:lvl5pPr marR="0" lvl="4"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5pPr>
            <a:lvl6pPr marR="0" lvl="5"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6pPr>
            <a:lvl7pPr marR="0" lvl="6"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7pPr>
            <a:lvl8pPr marR="0" lvl="7"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8pPr>
            <a:lvl9pPr marR="0" lvl="8" algn="ctr" rtl="0">
              <a:lnSpc>
                <a:spcPct val="100000"/>
              </a:lnSpc>
              <a:spcBef>
                <a:spcPts val="0"/>
              </a:spcBef>
              <a:spcAft>
                <a:spcPts val="0"/>
              </a:spcAft>
              <a:buClr>
                <a:srgbClr val="000000"/>
              </a:buClr>
              <a:buFont typeface="Arial"/>
              <a:buNone/>
              <a:defRPr sz="1300" b="0" i="0" u="none" strike="noStrike" cap="none">
                <a:solidFill>
                  <a:schemeClr val="accent1"/>
                </a:solidFill>
                <a:latin typeface="Space Grotesk Light"/>
                <a:ea typeface="Space Grotesk Light"/>
                <a:cs typeface="Space Grotesk Light"/>
                <a:sym typeface="Space Grotesk Light"/>
              </a:defRPr>
            </a:lvl9pPr>
          </a:lstStyle>
          <a:p>
            <a:fld id="{00000000-1234-1234-1234-123412341234}" type="slidenum">
              <a:rPr lang="en" smtClean="0"/>
              <a:pPr/>
              <a:t>8</a:t>
            </a:fld>
            <a:endParaRPr lang="en" dirty="0"/>
          </a:p>
        </p:txBody>
      </p:sp>
    </p:spTree>
    <p:extLst>
      <p:ext uri="{BB962C8B-B14F-4D97-AF65-F5344CB8AC3E}">
        <p14:creationId xmlns:p14="http://schemas.microsoft.com/office/powerpoint/2010/main" val="211837220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8" name="Google Shape;1118;p30"/>
          <p:cNvSpPr txBox="1">
            <a:spLocks noGrp="1"/>
          </p:cNvSpPr>
          <p:nvPr>
            <p:ph type="body" idx="1"/>
          </p:nvPr>
        </p:nvSpPr>
        <p:spPr>
          <a:xfrm>
            <a:off x="609600" y="741587"/>
            <a:ext cx="2087100" cy="2541925"/>
          </a:xfrm>
          <a:prstGeom prst="rect">
            <a:avLst/>
          </a:prstGeom>
        </p:spPr>
        <p:txBody>
          <a:bodyPr spcFirstLastPara="1" wrap="square" lIns="0" tIns="0" rIns="0" bIns="0" anchor="t" anchorCtr="0">
            <a:noAutofit/>
          </a:bodyPr>
          <a:lstStyle/>
          <a:p>
            <a:pPr marL="0" indent="0">
              <a:buNone/>
            </a:pPr>
            <a:r>
              <a:rPr lang="en-US" sz="1400" b="1" i="0" dirty="0">
                <a:solidFill>
                  <a:srgbClr val="1C5709"/>
                </a:solidFill>
                <a:effectLst/>
                <a:latin typeface="+mj-lt"/>
              </a:rPr>
              <a:t>Green Hat Hackers:</a:t>
            </a:r>
            <a:r>
              <a:rPr lang="en-US" sz="1400" b="0" i="0" dirty="0">
                <a:solidFill>
                  <a:srgbClr val="273239"/>
                </a:solidFill>
                <a:effectLst/>
                <a:latin typeface="+mj-lt"/>
              </a:rPr>
              <a:t> </a:t>
            </a:r>
          </a:p>
          <a:p>
            <a:pPr marL="0" indent="0">
              <a:buNone/>
            </a:pPr>
            <a:endParaRPr lang="en-US" sz="1400" dirty="0">
              <a:solidFill>
                <a:srgbClr val="273239"/>
              </a:solidFill>
              <a:latin typeface="+mj-lt"/>
            </a:endParaRPr>
          </a:p>
          <a:p>
            <a:pPr marL="0" indent="0">
              <a:buNone/>
            </a:pPr>
            <a:r>
              <a:rPr lang="en-US" sz="1400" b="0" i="0" dirty="0">
                <a:solidFill>
                  <a:srgbClr val="273239"/>
                </a:solidFill>
                <a:effectLst/>
                <a:latin typeface="+mj-lt"/>
              </a:rPr>
              <a:t>They are also amateurs in the world of hacking but they are bit different from script kiddies. They care about hacking and strive to become full-blown hackers. They are inspired by the hackers and ask them few questions about. While hackers are answering their question they will listen to its novelty.</a:t>
            </a:r>
          </a:p>
          <a:p>
            <a:pPr marL="0" indent="0">
              <a:buNone/>
            </a:pPr>
            <a:endParaRPr sz="1400" dirty="0">
              <a:latin typeface="+mj-lt"/>
            </a:endParaRPr>
          </a:p>
        </p:txBody>
      </p:sp>
      <p:sp>
        <p:nvSpPr>
          <p:cNvPr id="1119" name="Google Shape;1119;p30"/>
          <p:cNvSpPr txBox="1">
            <a:spLocks noGrp="1"/>
          </p:cNvSpPr>
          <p:nvPr>
            <p:ph type="body" idx="2"/>
          </p:nvPr>
        </p:nvSpPr>
        <p:spPr>
          <a:xfrm>
            <a:off x="3276601" y="750951"/>
            <a:ext cx="2087100" cy="1472400"/>
          </a:xfrm>
          <a:prstGeom prst="rect">
            <a:avLst/>
          </a:prstGeom>
        </p:spPr>
        <p:txBody>
          <a:bodyPr spcFirstLastPara="1" wrap="square" lIns="0" tIns="0" rIns="0" bIns="0" anchor="t" anchorCtr="0">
            <a:noAutofit/>
          </a:bodyPr>
          <a:lstStyle/>
          <a:p>
            <a:pPr marL="0" indent="0">
              <a:buNone/>
            </a:pPr>
            <a:r>
              <a:rPr lang="en-US" sz="1400" b="1" i="0" dirty="0">
                <a:solidFill>
                  <a:schemeClr val="accent3">
                    <a:lumMod val="50000"/>
                  </a:schemeClr>
                </a:solidFill>
                <a:effectLst/>
                <a:latin typeface="+mj-lt"/>
              </a:rPr>
              <a:t>Blue Hat Hackers:</a:t>
            </a:r>
          </a:p>
          <a:p>
            <a:pPr marL="0" indent="0">
              <a:buNone/>
            </a:pPr>
            <a:endParaRPr lang="en-US" sz="1400" b="1" dirty="0">
              <a:solidFill>
                <a:srgbClr val="273239"/>
              </a:solidFill>
              <a:latin typeface="+mj-lt"/>
            </a:endParaRPr>
          </a:p>
          <a:p>
            <a:pPr marL="0" indent="0">
              <a:buNone/>
            </a:pPr>
            <a:r>
              <a:rPr lang="en-US" sz="1400" b="0" i="0" dirty="0">
                <a:solidFill>
                  <a:srgbClr val="273239"/>
                </a:solidFill>
                <a:effectLst/>
                <a:latin typeface="+mj-lt"/>
              </a:rPr>
              <a:t> They are much like the script kiddies; are beginners in the field of hacking. If anyone makes angry a script kiddie and he/she may take revenge, then they are considered as the blue hat hackers. </a:t>
            </a:r>
            <a:endParaRPr sz="1400" b="1" dirty="0">
              <a:latin typeface="+mj-lt"/>
            </a:endParaRPr>
          </a:p>
        </p:txBody>
      </p:sp>
      <p:sp>
        <p:nvSpPr>
          <p:cNvPr id="1120" name="Google Shape;1120;p30"/>
          <p:cNvSpPr txBox="1">
            <a:spLocks noGrp="1"/>
          </p:cNvSpPr>
          <p:nvPr>
            <p:ph type="body" idx="3"/>
          </p:nvPr>
        </p:nvSpPr>
        <p:spPr>
          <a:xfrm>
            <a:off x="5889360" y="666750"/>
            <a:ext cx="2087100" cy="1472400"/>
          </a:xfrm>
          <a:prstGeom prst="rect">
            <a:avLst/>
          </a:prstGeom>
        </p:spPr>
        <p:txBody>
          <a:bodyPr spcFirstLastPara="1" wrap="square" lIns="0" tIns="0" rIns="0" bIns="0" anchor="t" anchorCtr="0">
            <a:noAutofit/>
          </a:bodyPr>
          <a:lstStyle/>
          <a:p>
            <a:pPr marL="0" lvl="0" indent="0" algn="l" rtl="0">
              <a:spcBef>
                <a:spcPts val="800"/>
              </a:spcBef>
              <a:spcAft>
                <a:spcPts val="800"/>
              </a:spcAft>
              <a:buNone/>
            </a:pPr>
            <a:r>
              <a:rPr lang="en-US" sz="1400" b="1" i="0" dirty="0">
                <a:solidFill>
                  <a:schemeClr val="accent6">
                    <a:lumMod val="75000"/>
                  </a:schemeClr>
                </a:solidFill>
                <a:effectLst/>
                <a:latin typeface="+mj-lt"/>
              </a:rPr>
              <a:t>Red Hat Hackers:</a:t>
            </a:r>
            <a:r>
              <a:rPr lang="en-US" sz="1400" b="0" i="0" dirty="0">
                <a:solidFill>
                  <a:srgbClr val="273239"/>
                </a:solidFill>
                <a:effectLst/>
                <a:latin typeface="+mj-lt"/>
              </a:rPr>
              <a:t> </a:t>
            </a:r>
          </a:p>
          <a:p>
            <a:pPr marL="0" lvl="0" indent="0" algn="l" rtl="0">
              <a:spcBef>
                <a:spcPts val="800"/>
              </a:spcBef>
              <a:spcAft>
                <a:spcPts val="800"/>
              </a:spcAft>
              <a:buNone/>
            </a:pPr>
            <a:r>
              <a:rPr lang="en-US" sz="1400" b="0" i="0" dirty="0">
                <a:solidFill>
                  <a:srgbClr val="273239"/>
                </a:solidFill>
                <a:effectLst/>
                <a:latin typeface="+mj-lt"/>
              </a:rPr>
              <a:t>They are also known as the eagle-eyed hackers. Like white hat hackers, red hat hackers also aims to halt the black hat hackers. There is a major difference in the way they operate. They become ruthless while dealing with malware actions of the black hat hackers.</a:t>
            </a:r>
            <a:endParaRPr sz="1400" dirty="0">
              <a:latin typeface="+mj-lt"/>
            </a:endParaRPr>
          </a:p>
        </p:txBody>
      </p:sp>
      <p:sp>
        <p:nvSpPr>
          <p:cNvPr id="1121" name="Google Shape;1121;p3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1400" dirty="0">
                <a:latin typeface="+mj-lt"/>
              </a:rPr>
              <a:t>9</a:t>
            </a:r>
            <a:endParaRPr sz="1400" dirty="0">
              <a:latin typeface="+mj-lt"/>
            </a:endParaRPr>
          </a:p>
        </p:txBody>
      </p:sp>
    </p:spTree>
    <p:extLst>
      <p:ext uri="{BB962C8B-B14F-4D97-AF65-F5344CB8AC3E}">
        <p14:creationId xmlns:p14="http://schemas.microsoft.com/office/powerpoint/2010/main" val="1461433756"/>
      </p:ext>
    </p:extLst>
  </p:cSld>
  <p:clrMapOvr>
    <a:masterClrMapping/>
  </p:clrMapOvr>
  <p:transition spd="med">
    <p:pull/>
  </p:transition>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847</Words>
  <Application>Microsoft Office PowerPoint</Application>
  <PresentationFormat>On-screen Show (16:9)</PresentationFormat>
  <Paragraphs>119</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Verdana</vt:lpstr>
      <vt:lpstr>Arial</vt:lpstr>
      <vt:lpstr>Space Grotesk Light</vt:lpstr>
      <vt:lpstr>Sigmar One</vt:lpstr>
      <vt:lpstr>Courier New</vt:lpstr>
      <vt:lpstr>Calibri</vt:lpstr>
      <vt:lpstr>Bahnschrift</vt:lpstr>
      <vt:lpstr>Space Grotesk</vt:lpstr>
      <vt:lpstr>Bianca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Hackers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916263427969</cp:lastModifiedBy>
  <cp:revision>18</cp:revision>
  <dcterms:modified xsi:type="dcterms:W3CDTF">2022-11-23T18:15:06Z</dcterms:modified>
</cp:coreProperties>
</file>