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8" r:id="rId2"/>
    <p:sldId id="257" r:id="rId3"/>
    <p:sldId id="260" r:id="rId4"/>
    <p:sldId id="259" r:id="rId5"/>
    <p:sldId id="261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2C9D-CB0E-2084-4F1F-C62301A5F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EF4C-4D5F-CE0E-73D0-61C13CD1E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EE1A-D6B3-07EF-5313-60020534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4C6D7-C729-C3A2-1021-2A03CDDB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A4F8-E688-2324-D682-2198450B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DD2F-D54F-F593-6B62-9D97DC39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46B8E-8385-A401-424A-DA0CD7694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4552C-B1CA-D8D2-EA93-7411E4578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4DD7-AAD8-A281-297B-2C39F43A0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34ACB-7C7C-41B7-14D2-9937E86B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95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8A250-7377-82EB-A4CE-AF0793900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7ED0C-CDFA-1DBD-A04D-479E8BE8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C739-0A44-BAE6-4BEE-94ACFC27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9078-7C74-3117-C141-1B40D1028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AD30-7033-E363-9C5F-AD4499EF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5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6C40-82DA-EE51-F18D-9D8407A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A0101-9F0B-53D3-910C-5B7F0576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662F-DF64-E099-3AA1-C2156ED4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7E0F6-67FF-CA16-A363-5B0A4E46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693B-95B3-2EFC-6F37-B06D62B6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2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5765-DF85-C8B8-D7D2-5BFD8681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7DE4-9D67-E6FB-EE7D-554E80FA2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446E-1E4F-D6F5-F71D-EB6E1D88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5358F-9F6A-0D20-85F9-B7A6DE2A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EB058-1D4C-1610-832A-42C667B8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4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6C85-2B49-597B-9564-DFEA1D22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7719-6C4D-EA9E-9960-DFBC8329F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2861E-1409-701A-42BC-8C7AF4502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A9D3F-B1D2-3454-A7B1-24A7EB32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E6BA8-F178-9382-3D29-07BB01BA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194F1-9C41-2F75-0473-10894084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2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CB55-97E8-1F25-EC53-C4178A66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65F28-7B65-3BE7-70B3-8CA68C1E1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0C836-923E-80D9-280F-8BCA6AF7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18B74-98D2-AB56-CFB3-08EE2EF00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1576C-07F8-7240-0B25-C5DF6D744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ABD1D-8F79-C884-38C3-B69FD91B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9714B-F965-7EBF-C682-6867122E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A7900-5C1F-649D-7234-5D8A1F2B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31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7447-E63A-564D-F6D8-025B3960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658D4-F6D5-51FE-806F-6CFD7DFA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C46AB-F683-F40F-DBB5-5C7F3F9C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F23C36-CEB9-1B08-FCB8-8EE43C32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69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31A03-6F0C-555F-DF41-A66834FE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EA74C-6A2D-7D3A-D1E1-FAFB5AEA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AECB6-E327-B247-D7DD-79B1F703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74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776F8-59AC-0E4C-F0D7-B9E1D5E3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B9706-CEF4-0678-0C79-4865D52A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AC5D2-5A89-480A-BCC8-A78D9CB4A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72C27-66F5-1FD4-E21B-7879B49C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646F-1262-724F-0709-EE66BD87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64487-8292-D31D-5D77-2421999C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2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9EC7-3596-75A3-608A-8DD77EB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44641-29BA-EFA1-2318-208D943B9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547D9-98BC-6BEA-2D55-757D47F1B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17FAC-2068-48AC-7ABC-9B0E54D5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50FFD-4636-2DC5-05F4-4EE9FB7D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0E32F-95E1-4BF5-6676-87F55A5F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6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ADBCE-736B-0D93-0621-06F2FEAA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A596F-6DCE-DBF0-B619-4605FDD8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C883-480F-7FDA-98AD-298DC7069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6B7DF-783B-4CFC-8650-66CCF5C9B5C6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56B1E-AFC5-72FB-7D3E-7DF595602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D9F6-3829-B444-F2D8-34D22971A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CB3B2-611F-4108-93E8-B44A039EE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1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FA429-4037-0C5F-0BE2-F7C3DBC5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EFFB75-2797-4425-B1E1-B0EABA17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1">
              <a:alpha val="39000"/>
            </a:schemeClr>
          </a:solidFill>
        </p:spPr>
        <p:txBody>
          <a:bodyPr>
            <a:normAutofit/>
          </a:bodyPr>
          <a:lstStyle/>
          <a:p>
            <a:r>
              <a:rPr lang="en-IN" sz="4800" b="1" dirty="0"/>
              <a:t>Big Mountain Ski Resort </a:t>
            </a:r>
            <a:br>
              <a:rPr lang="en-IN" sz="4400" dirty="0"/>
            </a:br>
            <a:r>
              <a:rPr lang="en-IN" sz="4000" b="1" dirty="0"/>
              <a:t>Ticket Price </a:t>
            </a:r>
            <a:r>
              <a:rPr lang="en-IN" sz="4000" b="1" dirty="0" err="1"/>
              <a:t>modeLing</a:t>
            </a:r>
            <a:endParaRPr lang="en-IN" sz="40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1D7E0A-0F6A-CE4D-28CB-D5A0CFF33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Puja Patidar</a:t>
            </a:r>
          </a:p>
          <a:p>
            <a:r>
              <a:rPr lang="en-IN" dirty="0"/>
              <a:t>July 2025</a:t>
            </a:r>
          </a:p>
        </p:txBody>
      </p:sp>
    </p:spTree>
    <p:extLst>
      <p:ext uri="{BB962C8B-B14F-4D97-AF65-F5344CB8AC3E}">
        <p14:creationId xmlns:p14="http://schemas.microsoft.com/office/powerpoint/2010/main" val="296318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27D1-B7A1-6093-EE3D-90DE2DA9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76EE0-1B27-8E5E-8DFF-9328A73C93D5}"/>
              </a:ext>
            </a:extLst>
          </p:cNvPr>
          <p:cNvSpPr txBox="1"/>
          <p:nvPr/>
        </p:nvSpPr>
        <p:spPr>
          <a:xfrm>
            <a:off x="914399" y="1690688"/>
            <a:ext cx="100583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 How</a:t>
            </a:r>
            <a:r>
              <a:rPr lang="en-US" b="1" dirty="0"/>
              <a:t> </a:t>
            </a:r>
            <a:r>
              <a:rPr lang="en-US" dirty="0"/>
              <a:t>Big Mountain Resort reduce its operating costs and identify which resort facility justify the increased ticket price in this season.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Big Mountain Resort, a ski resort located in Montana offers spectacular views of Glacier National Park and Flathead National Forest, with access to 105 trails. Big Mountain Resort is a ski resort in Montana serving 350,000 people every year.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They have recently installed a chair lift, which increased their operating costs by $1,540,000 this season.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business wants to transition from an average-based pricing strategy to a data-informed pricing model.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Big Mountain resort management wants  to evaluate whether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They should cut operating costs without lowering ticket prices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offerings to justify a higher ticket price that enhances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86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8087-B5A5-E8E3-42D4-584E527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B1C3E-AA56-6904-BDC5-94B0C59C8B3F}"/>
              </a:ext>
            </a:extLst>
          </p:cNvPr>
          <p:cNvSpPr txBox="1"/>
          <p:nvPr/>
        </p:nvSpPr>
        <p:spPr>
          <a:xfrm>
            <a:off x="838199" y="1864424"/>
            <a:ext cx="10058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A Dataset has 330 resorts and  27 features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Key Columns: Name, Region, State, Ticket Prices, Facilities with features such as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 vertical drop, skiable area, snow-making capability, number of lifts, Weekday 	and weekend process.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/>
              <a:t>Data Observations: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FastEight column had &gt; 50% missing values so we dropped it. </a:t>
            </a:r>
            <a:endParaRPr lang="en-US" altLang="en-US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Ticket price columns had 15–16% missing value so we dropped column with more   missing values.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 In Silverton Mountain resort corrected SkiableTerrain_ac value i.e.1819.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44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6BC75C8-FE78-DBEC-50B7-00474B68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and Recommendations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398B86-1FEF-6FC6-6DFD-E97B054D4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IN" dirty="0"/>
              <a:t>KEY FINDINGS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91E7E5-CC27-F65C-57C8-83B80C42FF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Scenarion1: Permanently closing down up to 10 of the least used runs. </a:t>
            </a:r>
          </a:p>
          <a:p>
            <a:r>
              <a:rPr lang="en-US" sz="1600" dirty="0"/>
              <a:t>Closing one run makes no difference, closing 2 and 3 successively reduces support for ticket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Scenario 2: Increase the vertical drop run to 150 feet and installation of an additional chair lift.</a:t>
            </a:r>
          </a:p>
          <a:p>
            <a:r>
              <a:rPr lang="en-US" sz="1600" dirty="0"/>
              <a:t>This scenario increases support for ticket price by $1.99. this could be expected to amount to $3.47M, (expected_visitors = 350000)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Scenario 3: Scenario 2 with addition of 2 acres of snow-making cover</a:t>
            </a:r>
          </a:p>
          <a:p>
            <a:r>
              <a:rPr lang="en-US" sz="1600" dirty="0"/>
              <a:t>Increases ticket price by $1.99, this could be expected to amount to $3.47M. A small increase in the snow-making area makes no difference.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20B5B5-CD4B-4DDC-F4FA-0099624C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/>
          </a:solidFill>
        </p:spPr>
        <p:txBody>
          <a:bodyPr anchor="ctr"/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40661F6-C4C8-7034-93BA-427C9FF32C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Our ticket is undervalued currently; we can increase out price from $81 to  $85.48 without loosing any customer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Closing one run makes no difference, closing 2 and 3 successively reduces support for ticket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Increase the vertical drop run by 150 feet and installation of an additional chair lift support for ticket price by $1.99, so as a result we can increase revenue up to $3.47M per session</a:t>
            </a:r>
          </a:p>
        </p:txBody>
      </p:sp>
    </p:spTree>
    <p:extLst>
      <p:ext uri="{BB962C8B-B14F-4D97-AF65-F5344CB8AC3E}">
        <p14:creationId xmlns:p14="http://schemas.microsoft.com/office/powerpoint/2010/main" val="811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A289-2819-2E6C-E442-FA81E1C7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Price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3C2C-611A-87AA-C68E-753AF529D446}"/>
              </a:ext>
            </a:extLst>
          </p:cNvPr>
          <p:cNvSpPr txBox="1"/>
          <p:nvPr/>
        </p:nvSpPr>
        <p:spPr>
          <a:xfrm>
            <a:off x="838199" y="1690688"/>
            <a:ext cx="9792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current ticket price of the ski  resort is </a:t>
            </a:r>
            <a:r>
              <a:rPr lang="en-US" b="1" dirty="0"/>
              <a:t>$81.00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model predicts a supported price of </a:t>
            </a:r>
            <a:r>
              <a:rPr lang="en-US" b="1" dirty="0"/>
              <a:t>$95.87</a:t>
            </a:r>
            <a:r>
              <a:rPr lang="en-US" dirty="0"/>
              <a:t>,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with a mean absolute error (MAE) of ±$10.39, this suggests there is room for an increase ticket price.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results in a </a:t>
            </a:r>
            <a:r>
              <a:rPr lang="en-US" b="1" dirty="0"/>
              <a:t>confidence range of $85.48 to $106.26</a:t>
            </a:r>
            <a:r>
              <a:rPr lang="en-US" dirty="0"/>
              <a:t>. Based on this: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price of ticket can be confidently increased to </a:t>
            </a:r>
            <a:r>
              <a:rPr lang="en-US" b="1" dirty="0"/>
              <a:t>at least $85.48 </a:t>
            </a:r>
            <a:r>
              <a:rPr lang="en-US" dirty="0"/>
              <a:t>without any concern. 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Additionally, the planned improvement (increasing vertical drop and adding a chairlift) supports an extra increase of $1.99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This scenario is  increasing the recommended price range </a:t>
            </a:r>
            <a:r>
              <a:rPr lang="en-US" b="1" dirty="0"/>
              <a:t>to $85.48–$87.47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6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5578-47A6-1EDA-7914-2282BEF8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Model Performances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095E3-51E6-C5F5-A47E-34EA8095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636" y="1340731"/>
            <a:ext cx="5157787" cy="823912"/>
          </a:xfrm>
        </p:spPr>
        <p:txBody>
          <a:bodyPr/>
          <a:lstStyle/>
          <a:p>
            <a:r>
              <a:rPr lang="en-US" sz="1800" dirty="0"/>
              <a:t>Linear Regression Model </a:t>
            </a:r>
            <a:r>
              <a:rPr lang="en-IN" sz="1800" dirty="0"/>
              <a:t>performance</a:t>
            </a:r>
          </a:p>
          <a:p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CA3E6-1983-82F5-478D-74BD9973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29385"/>
            <a:ext cx="5157787" cy="4260278"/>
          </a:xfrm>
        </p:spPr>
        <p:txBody>
          <a:bodyPr>
            <a:normAutofit/>
          </a:bodyPr>
          <a:lstStyle/>
          <a:p>
            <a:r>
              <a:rPr lang="en-IN" sz="1200" dirty="0"/>
              <a:t>Mean :10.499032338015295, </a:t>
            </a:r>
          </a:p>
          <a:p>
            <a:r>
              <a:rPr lang="en-IN" sz="1200" dirty="0"/>
              <a:t>Std 1.6220608976799666</a:t>
            </a:r>
          </a:p>
          <a:p>
            <a:r>
              <a:rPr lang="en-IN" sz="1200" dirty="0"/>
              <a:t>Mean absolute error : 11.793465668669324</a:t>
            </a:r>
          </a:p>
          <a:p>
            <a:endParaRPr lang="en-IN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8BFA13-4A0D-37FF-FD44-8F0F5BAEF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8507" y="1340731"/>
            <a:ext cx="5183188" cy="823912"/>
          </a:xfrm>
        </p:spPr>
        <p:txBody>
          <a:bodyPr>
            <a:normAutofit/>
          </a:bodyPr>
          <a:lstStyle/>
          <a:p>
            <a:r>
              <a:rPr lang="en-US" sz="1800" dirty="0"/>
              <a:t>Random Forest Regression Model </a:t>
            </a:r>
            <a:r>
              <a:rPr lang="en-IN" sz="1800" dirty="0"/>
              <a:t>performance</a:t>
            </a:r>
          </a:p>
          <a:p>
            <a:endParaRPr lang="en-IN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E143-174C-FD1D-A325-074E0DAB0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29385"/>
            <a:ext cx="5183188" cy="4260278"/>
          </a:xfrm>
        </p:spPr>
        <p:txBody>
          <a:bodyPr>
            <a:normAutofit/>
          </a:bodyPr>
          <a:lstStyle/>
          <a:p>
            <a:r>
              <a:rPr lang="en-IN" sz="1200" dirty="0"/>
              <a:t>Mean 9.644639167595688,</a:t>
            </a:r>
          </a:p>
          <a:p>
            <a:r>
              <a:rPr lang="en-IN" sz="1200" dirty="0"/>
              <a:t>std 1.3528565172191818</a:t>
            </a:r>
          </a:p>
          <a:p>
            <a:r>
              <a:rPr lang="en-IN" sz="1200" dirty="0"/>
              <a:t>Mean absolute error: 9.537730050637332</a:t>
            </a:r>
            <a:br>
              <a:rPr lang="en-IN" dirty="0"/>
            </a:br>
            <a:endParaRPr lang="en-IN" dirty="0"/>
          </a:p>
        </p:txBody>
      </p:sp>
      <p:pic>
        <p:nvPicPr>
          <p:cNvPr id="18" name="Content Placeholder 9">
            <a:extLst>
              <a:ext uri="{FF2B5EF4-FFF2-40B4-BE49-F238E27FC236}">
                <a16:creationId xmlns:a16="http://schemas.microsoft.com/office/drawing/2014/main" id="{9195A092-F680-42EF-0B3E-509618E95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2" y="2811254"/>
            <a:ext cx="5157787" cy="26522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8656D2-ADDC-F2A5-F438-4EB2CCB1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964" y="2811254"/>
            <a:ext cx="5182049" cy="38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1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44310-9946-54A7-EB37-CCDAAFF2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39585"/>
            <a:ext cx="4530917" cy="449389"/>
          </a:xfrm>
        </p:spPr>
        <p:txBody>
          <a:bodyPr>
            <a:normAutofit/>
          </a:bodyPr>
          <a:lstStyle/>
          <a:p>
            <a:r>
              <a:rPr lang="en-IN" sz="1800" dirty="0"/>
              <a:t>Linear Regression Model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16F9375-A313-C2DF-8E74-F8531F68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1837563"/>
            <a:ext cx="4530918" cy="17285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Biggest positive feature with linear regression model</a:t>
            </a:r>
          </a:p>
          <a:p>
            <a:r>
              <a:rPr lang="en-US" sz="1600" dirty="0" err="1"/>
              <a:t>vertical_drop</a:t>
            </a:r>
            <a:endParaRPr lang="en-US" sz="1600" dirty="0"/>
          </a:p>
          <a:p>
            <a:r>
              <a:rPr lang="en-US" sz="1600" dirty="0"/>
              <a:t>Snow </a:t>
            </a:r>
            <a:r>
              <a:rPr lang="en-US" sz="1600" dirty="0" err="1"/>
              <a:t>Making_ac</a:t>
            </a:r>
            <a:endParaRPr lang="en-US" sz="1600" dirty="0"/>
          </a:p>
          <a:p>
            <a:r>
              <a:rPr lang="en-US" sz="1600" dirty="0" err="1"/>
              <a:t>total_chairs</a:t>
            </a:r>
            <a:endParaRPr lang="en-US" sz="1600" dirty="0"/>
          </a:p>
          <a:p>
            <a:r>
              <a:rPr lang="en-US" sz="1600" dirty="0"/>
              <a:t>fastquads</a:t>
            </a:r>
          </a:p>
          <a:p>
            <a:r>
              <a:rPr lang="en-US" sz="1600" dirty="0"/>
              <a:t>Runs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C48CE-AC15-B065-F22F-5A8DCD03E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8267" y="1282639"/>
            <a:ext cx="4632523" cy="449389"/>
          </a:xfrm>
        </p:spPr>
        <p:txBody>
          <a:bodyPr>
            <a:normAutofit/>
          </a:bodyPr>
          <a:lstStyle/>
          <a:p>
            <a:r>
              <a:rPr lang="en-IN" sz="1800" dirty="0"/>
              <a:t>Random Forest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4E5161E-A88E-BFC7-370E-7366F9771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8268" y="1837563"/>
            <a:ext cx="4530919" cy="19846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/>
              <a:t>Encouragingly, the dominant top four features are in common with  linear model:</a:t>
            </a:r>
          </a:p>
          <a:p>
            <a:r>
              <a:rPr lang="en-US" sz="1600" dirty="0" err="1"/>
              <a:t>fastQuads</a:t>
            </a:r>
            <a:endParaRPr lang="en-US" sz="1600" dirty="0"/>
          </a:p>
          <a:p>
            <a:r>
              <a:rPr lang="en-US" sz="1600" dirty="0"/>
              <a:t>Runs</a:t>
            </a:r>
          </a:p>
          <a:p>
            <a:r>
              <a:rPr lang="en-US" sz="1600" dirty="0"/>
              <a:t>Snow </a:t>
            </a:r>
            <a:r>
              <a:rPr lang="en-US" sz="1600" dirty="0" err="1"/>
              <a:t>Making_ac</a:t>
            </a:r>
            <a:endParaRPr lang="en-US" sz="1600" dirty="0"/>
          </a:p>
          <a:p>
            <a:r>
              <a:rPr lang="en-US" sz="1600" dirty="0" err="1"/>
              <a:t>vertical_drop</a:t>
            </a:r>
            <a:endParaRPr lang="en-US" sz="1600" dirty="0"/>
          </a:p>
          <a:p>
            <a:pPr marL="0" indent="0">
              <a:buNone/>
            </a:pPr>
            <a:endParaRPr lang="en-IN" sz="1600" dirty="0"/>
          </a:p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DA71CF-BB8E-E800-9FEC-DEC82FA3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29" y="4174077"/>
            <a:ext cx="4439100" cy="23187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429410-862B-BAA3-6342-440D28BB2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3" y="4174077"/>
            <a:ext cx="4761235" cy="24995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F7EC19-B822-2E3B-A251-52006A375D2C}"/>
              </a:ext>
            </a:extLst>
          </p:cNvPr>
          <p:cNvSpPr txBox="1"/>
          <p:nvPr/>
        </p:nvSpPr>
        <p:spPr>
          <a:xfrm>
            <a:off x="912812" y="3602736"/>
            <a:ext cx="9355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Price of Big Mountain resort in market share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B8E31339-74C8-7FB1-862D-27EC7881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Model – Top Features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41C0A5-E1AF-63EF-2780-59D64E7FEEAA}"/>
              </a:ext>
            </a:extLst>
          </p:cNvPr>
          <p:cNvCxnSpPr>
            <a:cxnSpLocks/>
          </p:cNvCxnSpPr>
          <p:nvPr/>
        </p:nvCxnSpPr>
        <p:spPr>
          <a:xfrm flipV="1">
            <a:off x="836611" y="3602736"/>
            <a:ext cx="10376334" cy="1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55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DD36-2E2A-2216-8D67-553BBAB4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Big Mountain Resort In Market Context</a:t>
            </a:r>
            <a:br>
              <a:rPr lang="en-US" dirty="0"/>
            </a:b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35AA08-7FB8-B3B0-231D-14D1BB39DB3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1216817"/>
            <a:ext cx="4680000" cy="25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2ED2F0-3DFA-C83C-F5F0-3E32C8E687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00" y="1216817"/>
            <a:ext cx="4680000" cy="252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B9EC2E-7068-BD43-5D76-0527436FF92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16000" y="3811827"/>
            <a:ext cx="4680000" cy="25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33E758-0818-ED07-0A0A-A734C49296D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73800" y="3811827"/>
            <a:ext cx="46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1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57AB-39CE-A9A1-0C4E-7AF38720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and 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63408-168F-DB2B-00AC-32D1966CBB4F}"/>
              </a:ext>
            </a:extLst>
          </p:cNvPr>
          <p:cNvSpPr txBox="1"/>
          <p:nvPr/>
        </p:nvSpPr>
        <p:spPr>
          <a:xfrm>
            <a:off x="960120" y="1755648"/>
            <a:ext cx="85770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Big Mountain resort Currently ranks among the top resorts with following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Snow making capacity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Chairs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Skiable terrain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fastquads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By increasing the vertical drop either with or without snowmaking will provide the opportunity to increase revenues by 3.47 million, however the increase cost of tickets must be considered.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128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717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Big Mountain Ski Resort  Ticket Price modeLing</vt:lpstr>
      <vt:lpstr>Problem Identification</vt:lpstr>
      <vt:lpstr>Dataset Overview</vt:lpstr>
      <vt:lpstr>Key Findings and Recommendations</vt:lpstr>
      <vt:lpstr>Modelling Price</vt:lpstr>
      <vt:lpstr>Regression Model Performances</vt:lpstr>
      <vt:lpstr>Regression Model – Top Features</vt:lpstr>
      <vt:lpstr>Big Mountain Resort In Market Context 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Puja Patidar</dc:creator>
  <cp:lastModifiedBy>Puja Patidar</cp:lastModifiedBy>
  <cp:revision>6</cp:revision>
  <dcterms:created xsi:type="dcterms:W3CDTF">2025-07-24T15:06:53Z</dcterms:created>
  <dcterms:modified xsi:type="dcterms:W3CDTF">2025-07-24T19:19:51Z</dcterms:modified>
</cp:coreProperties>
</file>