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B2F-4302-8C3D-5E46-6FFFD6A4B593}"/>
              </a:ext>
            </a:extLst>
          </p:cNvPr>
          <p:cNvSpPr>
            <a:spLocks noGrp="1"/>
          </p:cNvSpPr>
          <p:nvPr>
            <p:ph type="ctrTitle"/>
          </p:nvPr>
        </p:nvSpPr>
        <p:spPr>
          <a:xfrm>
            <a:off x="137653" y="619432"/>
            <a:ext cx="10284542" cy="3283974"/>
          </a:xfrm>
        </p:spPr>
        <p:txBody>
          <a:bodyPr>
            <a:normAutofit/>
          </a:bodyPr>
          <a:lstStyle/>
          <a:p>
            <a:r>
              <a:rPr lang="en-IN" sz="6600" b="1" dirty="0"/>
              <a:t>Frontend developer</a:t>
            </a:r>
          </a:p>
        </p:txBody>
      </p:sp>
      <p:sp>
        <p:nvSpPr>
          <p:cNvPr id="3" name="Subtitle 2">
            <a:extLst>
              <a:ext uri="{FF2B5EF4-FFF2-40B4-BE49-F238E27FC236}">
                <a16:creationId xmlns:a16="http://schemas.microsoft.com/office/drawing/2014/main" id="{2708FCFF-1968-7C91-D1B6-487907A257EF}"/>
              </a:ext>
            </a:extLst>
          </p:cNvPr>
          <p:cNvSpPr>
            <a:spLocks noGrp="1"/>
          </p:cNvSpPr>
          <p:nvPr>
            <p:ph type="subTitle" idx="1"/>
          </p:nvPr>
        </p:nvSpPr>
        <p:spPr>
          <a:xfrm>
            <a:off x="3962399" y="6154994"/>
            <a:ext cx="7197726" cy="550606"/>
          </a:xfrm>
        </p:spPr>
        <p:txBody>
          <a:bodyPr/>
          <a:lstStyle/>
          <a:p>
            <a:r>
              <a:rPr lang="en-IN" dirty="0"/>
              <a:t>By Rahul </a:t>
            </a:r>
            <a:r>
              <a:rPr lang="en-IN" dirty="0" err="1"/>
              <a:t>patidar</a:t>
            </a:r>
            <a:endParaRPr lang="en-IN" dirty="0"/>
          </a:p>
        </p:txBody>
      </p:sp>
    </p:spTree>
    <p:extLst>
      <p:ext uri="{BB962C8B-B14F-4D97-AF65-F5344CB8AC3E}">
        <p14:creationId xmlns:p14="http://schemas.microsoft.com/office/powerpoint/2010/main" val="342881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43FD-907E-7A83-78FA-00E2688D432A}"/>
              </a:ext>
            </a:extLst>
          </p:cNvPr>
          <p:cNvSpPr>
            <a:spLocks noGrp="1"/>
          </p:cNvSpPr>
          <p:nvPr>
            <p:ph type="title"/>
          </p:nvPr>
        </p:nvSpPr>
        <p:spPr>
          <a:xfrm>
            <a:off x="685801" y="-78658"/>
            <a:ext cx="10131425" cy="1396181"/>
          </a:xfrm>
        </p:spPr>
        <p:txBody>
          <a:bodyPr/>
          <a:lstStyle/>
          <a:p>
            <a:pPr marL="571500" indent="-571500">
              <a:buFont typeface="Wingdings" panose="05000000000000000000" pitchFamily="2" charset="2"/>
              <a:buChar char="Ø"/>
            </a:pPr>
            <a:r>
              <a:rPr lang="en-IN" b="1" dirty="0"/>
              <a:t>Frontend </a:t>
            </a:r>
            <a:r>
              <a:rPr lang="en-IN" b="1" i="0" dirty="0">
                <a:solidFill>
                  <a:srgbClr val="ECECEC"/>
                </a:solidFill>
                <a:effectLst/>
                <a:ea typeface="Calibri Light" panose="020F0302020204030204" pitchFamily="34" charset="0"/>
                <a:cs typeface="Calibri Light" panose="020F0302020204030204" pitchFamily="34" charset="0"/>
              </a:rPr>
              <a:t>libraries</a:t>
            </a:r>
            <a:endParaRPr lang="en-IN" b="1" dirty="0">
              <a:ea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264112D-7A04-12B9-B894-5356E9F22371}"/>
              </a:ext>
            </a:extLst>
          </p:cNvPr>
          <p:cNvSpPr>
            <a:spLocks noGrp="1"/>
          </p:cNvSpPr>
          <p:nvPr>
            <p:ph idx="1"/>
          </p:nvPr>
        </p:nvSpPr>
        <p:spPr>
          <a:xfrm>
            <a:off x="685801" y="904568"/>
            <a:ext cx="10131425" cy="5879689"/>
          </a:xfrm>
        </p:spPr>
        <p:txBody>
          <a:bodyPr/>
          <a:lstStyle/>
          <a:p>
            <a:r>
              <a:rPr lang="en-US" b="0" i="0" dirty="0">
                <a:solidFill>
                  <a:srgbClr val="ECECEC"/>
                </a:solidFill>
                <a:effectLst/>
                <a:latin typeface="Söhne"/>
              </a:rPr>
              <a:t>Frontend libraries are collections of pre-written code, often focused on specific tasks or functionalities, that developers can use to streamline their development process and enhance the capabilities of their web applications. These libraries are typically written in JavaScript and are designed to be integrated into frontend projects. Here's a basic overview:</a:t>
            </a:r>
          </a:p>
          <a:p>
            <a:pPr algn="l">
              <a:buFont typeface="+mj-lt"/>
              <a:buAutoNum type="arabicPeriod"/>
            </a:pPr>
            <a:r>
              <a:rPr lang="en-IN" b="1" i="0" dirty="0">
                <a:solidFill>
                  <a:srgbClr val="ECECEC"/>
                </a:solidFill>
                <a:effectLst/>
                <a:latin typeface="Söhne"/>
              </a:rPr>
              <a:t>jQuery:</a:t>
            </a:r>
            <a:endParaRPr lang="en-IN" b="0" i="0" dirty="0">
              <a:solidFill>
                <a:srgbClr val="ECECEC"/>
              </a:solidFill>
              <a:effectLst/>
              <a:latin typeface="Söhne"/>
            </a:endParaRPr>
          </a:p>
          <a:p>
            <a:pPr lvl="1" algn="l">
              <a:buFont typeface="Arial" panose="020B0604020202020204" pitchFamily="34" charset="0"/>
              <a:buChar char="•"/>
            </a:pPr>
            <a:r>
              <a:rPr lang="en-IN" sz="1800" b="0" i="0" dirty="0">
                <a:solidFill>
                  <a:srgbClr val="ECECEC"/>
                </a:solidFill>
                <a:effectLst/>
                <a:latin typeface="Söhne"/>
              </a:rPr>
              <a:t>jQuery is a fast, small, and feature-rich JavaScript library.</a:t>
            </a:r>
          </a:p>
          <a:p>
            <a:pPr lvl="1" algn="l">
              <a:buFont typeface="Arial" panose="020B0604020202020204" pitchFamily="34" charset="0"/>
              <a:buChar char="•"/>
            </a:pPr>
            <a:r>
              <a:rPr lang="en-IN" sz="1800" b="0" i="0" dirty="0">
                <a:solidFill>
                  <a:srgbClr val="ECECEC"/>
                </a:solidFill>
                <a:effectLst/>
                <a:latin typeface="Söhne"/>
              </a:rPr>
              <a:t>It simplifies HTML document traversing, event handling, animating, and AJAX interactions for rapid web development.</a:t>
            </a:r>
          </a:p>
          <a:p>
            <a:pPr lvl="1" algn="l">
              <a:buFont typeface="Arial" panose="020B0604020202020204" pitchFamily="34" charset="0"/>
              <a:buChar char="•"/>
            </a:pPr>
            <a:r>
              <a:rPr lang="en-IN" sz="1800" b="0" i="0" dirty="0">
                <a:solidFill>
                  <a:srgbClr val="ECECEC"/>
                </a:solidFill>
                <a:effectLst/>
                <a:latin typeface="Söhne"/>
              </a:rPr>
              <a:t>jQuery provides a simple and concise syntax for common tasks, making it popular for DOM manipulation and event handling</a:t>
            </a:r>
            <a:r>
              <a:rPr lang="en-IN" b="0" i="0" dirty="0">
                <a:solidFill>
                  <a:srgbClr val="ECECEC"/>
                </a:solidFill>
                <a:effectLst/>
                <a:latin typeface="Söhne"/>
              </a:rPr>
              <a:t>.</a:t>
            </a:r>
          </a:p>
          <a:p>
            <a:pPr algn="l">
              <a:buFont typeface="+mj-lt"/>
              <a:buAutoNum type="arabicPeriod"/>
            </a:pPr>
            <a:r>
              <a:rPr lang="en-US" b="1" i="0" dirty="0">
                <a:solidFill>
                  <a:srgbClr val="ECECEC"/>
                </a:solidFill>
                <a:effectLst/>
                <a:latin typeface="Söhne"/>
              </a:rPr>
              <a:t>React.js:</a:t>
            </a:r>
            <a:endParaRPr lang="en-US" b="0" i="0" dirty="0">
              <a:solidFill>
                <a:srgbClr val="ECECEC"/>
              </a:solidFill>
              <a:effectLst/>
              <a:latin typeface="Söhne"/>
            </a:endParaRPr>
          </a:p>
          <a:p>
            <a:pPr lvl="1" algn="l">
              <a:buFont typeface="Arial" panose="020B0604020202020204" pitchFamily="34" charset="0"/>
              <a:buChar char="•"/>
            </a:pPr>
            <a:r>
              <a:rPr lang="en-US" sz="1800" b="0" i="0" dirty="0">
                <a:solidFill>
                  <a:srgbClr val="ECECEC"/>
                </a:solidFill>
                <a:effectLst/>
                <a:latin typeface="Söhne"/>
              </a:rPr>
              <a:t>React.js is a JavaScript library for building user interfaces, particularly single-page applications.</a:t>
            </a:r>
          </a:p>
          <a:p>
            <a:pPr lvl="1" algn="l">
              <a:buFont typeface="Arial" panose="020B0604020202020204" pitchFamily="34" charset="0"/>
              <a:buChar char="•"/>
            </a:pPr>
            <a:r>
              <a:rPr lang="en-US" sz="1800" b="0" i="0" dirty="0">
                <a:solidFill>
                  <a:srgbClr val="ECECEC"/>
                </a:solidFill>
                <a:effectLst/>
                <a:latin typeface="Söhne"/>
              </a:rPr>
              <a:t>Developed by Facebook, React.js allows developers to create reusable UI components and manage application state efficiently.</a:t>
            </a:r>
          </a:p>
          <a:p>
            <a:pPr lvl="1" algn="l">
              <a:buFont typeface="Arial" panose="020B0604020202020204" pitchFamily="34" charset="0"/>
              <a:buChar char="•"/>
            </a:pPr>
            <a:r>
              <a:rPr lang="en-US" sz="1800" b="0" i="0" dirty="0">
                <a:solidFill>
                  <a:srgbClr val="ECECEC"/>
                </a:solidFill>
                <a:effectLst/>
                <a:latin typeface="Söhne"/>
              </a:rPr>
              <a:t>It uses a declarative and component-based approach, making it easier to reason about and maintain large-scale applications.</a:t>
            </a:r>
          </a:p>
          <a:p>
            <a:endParaRPr lang="en-IN" dirty="0"/>
          </a:p>
        </p:txBody>
      </p:sp>
    </p:spTree>
    <p:extLst>
      <p:ext uri="{BB962C8B-B14F-4D97-AF65-F5344CB8AC3E}">
        <p14:creationId xmlns:p14="http://schemas.microsoft.com/office/powerpoint/2010/main" val="8615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AA321-61C7-C21A-F51A-CFA5433ABB51}"/>
              </a:ext>
            </a:extLst>
          </p:cNvPr>
          <p:cNvSpPr>
            <a:spLocks noGrp="1"/>
          </p:cNvSpPr>
          <p:nvPr>
            <p:ph idx="1"/>
          </p:nvPr>
        </p:nvSpPr>
        <p:spPr>
          <a:xfrm>
            <a:off x="935893" y="226646"/>
            <a:ext cx="10131425" cy="7000567"/>
          </a:xfrm>
        </p:spPr>
        <p:txBody>
          <a:bodyPr/>
          <a:lstStyle/>
          <a:p>
            <a:pPr marL="0" indent="0" algn="l">
              <a:buNone/>
            </a:pPr>
            <a:r>
              <a:rPr lang="en-US" b="1" i="0" dirty="0">
                <a:solidFill>
                  <a:srgbClr val="ECECEC"/>
                </a:solidFill>
                <a:effectLst/>
                <a:latin typeface="Söhne"/>
              </a:rPr>
              <a:t>3. Angular:</a:t>
            </a:r>
            <a:endParaRPr lang="en-US" b="0" i="0" dirty="0">
              <a:solidFill>
                <a:srgbClr val="ECECEC"/>
              </a:solidFill>
              <a:effectLst/>
              <a:latin typeface="Söhne"/>
            </a:endParaRPr>
          </a:p>
          <a:p>
            <a:pPr lvl="1">
              <a:buFont typeface="Arial" panose="020B0604020202020204" pitchFamily="34" charset="0"/>
              <a:buChar char="•"/>
            </a:pPr>
            <a:r>
              <a:rPr lang="en-US" sz="1800" dirty="0">
                <a:solidFill>
                  <a:srgbClr val="ECECEC"/>
                </a:solidFill>
                <a:latin typeface="Söhne"/>
              </a:rPr>
              <a:t>Angular is a TypeScript-based frontend framework developed and maintained by Google.</a:t>
            </a:r>
          </a:p>
          <a:p>
            <a:pPr lvl="1">
              <a:buFont typeface="Arial" panose="020B0604020202020204" pitchFamily="34" charset="0"/>
              <a:buChar char="•"/>
            </a:pPr>
            <a:r>
              <a:rPr lang="en-US" sz="1800" dirty="0">
                <a:solidFill>
                  <a:srgbClr val="ECECEC"/>
                </a:solidFill>
                <a:latin typeface="Söhne"/>
              </a:rPr>
              <a:t>It provides a comprehensive solution for building web applications, including data binding, dependency injection, and routing.</a:t>
            </a:r>
          </a:p>
          <a:p>
            <a:pPr lvl="1">
              <a:buFont typeface="Arial" panose="020B0604020202020204" pitchFamily="34" charset="0"/>
              <a:buChar char="•"/>
            </a:pPr>
            <a:r>
              <a:rPr lang="en-US" sz="1800" dirty="0">
                <a:solidFill>
                  <a:srgbClr val="ECECEC"/>
                </a:solidFill>
                <a:latin typeface="Söhne"/>
              </a:rPr>
              <a:t>Angular follows the MVC (Model-View-Controller) architecture and offers features like two-way data binding and directives for creating dynamic and interactive </a:t>
            </a:r>
          </a:p>
          <a:p>
            <a:pPr marL="0" indent="0" algn="l">
              <a:buNone/>
            </a:pPr>
            <a:r>
              <a:rPr lang="en-US" b="1" i="0" dirty="0">
                <a:solidFill>
                  <a:srgbClr val="ECECEC"/>
                </a:solidFill>
                <a:effectLst/>
                <a:latin typeface="Söhne"/>
              </a:rPr>
              <a:t>4. Vue.js:</a:t>
            </a:r>
            <a:endParaRPr lang="en-US" b="0" i="0" dirty="0">
              <a:solidFill>
                <a:srgbClr val="ECECEC"/>
              </a:solidFill>
              <a:effectLst/>
              <a:latin typeface="Söhne"/>
            </a:endParaRPr>
          </a:p>
          <a:p>
            <a:pPr lvl="1" algn="l">
              <a:buFont typeface="Arial" panose="020B0604020202020204" pitchFamily="34" charset="0"/>
              <a:buChar char="•"/>
            </a:pPr>
            <a:r>
              <a:rPr lang="en-US" sz="1800" b="0" i="0" dirty="0">
                <a:solidFill>
                  <a:srgbClr val="ECECEC"/>
                </a:solidFill>
                <a:effectLst/>
                <a:latin typeface="Söhne"/>
              </a:rPr>
              <a:t>Vue.js is a progressive JavaScript framework for building user interfaces.</a:t>
            </a:r>
          </a:p>
          <a:p>
            <a:pPr lvl="1" algn="l">
              <a:buFont typeface="Arial" panose="020B0604020202020204" pitchFamily="34" charset="0"/>
              <a:buChar char="•"/>
            </a:pPr>
            <a:r>
              <a:rPr lang="en-US" sz="1800" b="0" i="0" dirty="0">
                <a:solidFill>
                  <a:srgbClr val="ECECEC"/>
                </a:solidFill>
                <a:effectLst/>
                <a:latin typeface="Söhne"/>
              </a:rPr>
              <a:t>It is known for its simplicity and flexibility, allowing developers to incrementally adopt its features into existing projects.</a:t>
            </a:r>
          </a:p>
          <a:p>
            <a:pPr lvl="1" algn="l">
              <a:buFont typeface="Arial" panose="020B0604020202020204" pitchFamily="34" charset="0"/>
              <a:buChar char="•"/>
            </a:pPr>
            <a:r>
              <a:rPr lang="en-US" sz="1800" b="0" i="0" dirty="0">
                <a:solidFill>
                  <a:srgbClr val="ECECEC"/>
                </a:solidFill>
                <a:effectLst/>
                <a:latin typeface="Söhne"/>
              </a:rPr>
              <a:t>Vue.js offers features like data binding, directives, and computed properties for building reactive and maintainable applications</a:t>
            </a:r>
            <a:r>
              <a:rPr lang="en-US" b="0" i="0" dirty="0">
                <a:solidFill>
                  <a:srgbClr val="ECECEC"/>
                </a:solidFill>
                <a:effectLst/>
                <a:latin typeface="Söhne"/>
              </a:rPr>
              <a:t>.</a:t>
            </a:r>
          </a:p>
          <a:p>
            <a:pPr marL="0" indent="0" algn="l">
              <a:buNone/>
            </a:pPr>
            <a:r>
              <a:rPr lang="en-US" b="1" i="0" dirty="0">
                <a:solidFill>
                  <a:srgbClr val="ECECEC"/>
                </a:solidFill>
                <a:effectLst/>
                <a:latin typeface="Söhne"/>
              </a:rPr>
              <a:t>5. Bootstrap:</a:t>
            </a:r>
            <a:endParaRPr lang="en-US" b="0" i="0" dirty="0">
              <a:solidFill>
                <a:srgbClr val="ECECEC"/>
              </a:solidFill>
              <a:effectLst/>
              <a:latin typeface="Söhne"/>
            </a:endParaRPr>
          </a:p>
          <a:p>
            <a:pPr lvl="1" algn="l">
              <a:buFont typeface="Arial" panose="020B0604020202020204" pitchFamily="34" charset="0"/>
              <a:buChar char="•"/>
            </a:pPr>
            <a:r>
              <a:rPr lang="en-US" sz="1800" b="0" i="0" dirty="0">
                <a:solidFill>
                  <a:srgbClr val="ECECEC"/>
                </a:solidFill>
                <a:effectLst/>
                <a:latin typeface="Söhne"/>
              </a:rPr>
              <a:t>Bootstrap is a popular frontend framework for building responsive and mobile-first websites and web applications.</a:t>
            </a:r>
          </a:p>
          <a:p>
            <a:pPr lvl="1" algn="l">
              <a:buFont typeface="Arial" panose="020B0604020202020204" pitchFamily="34" charset="0"/>
              <a:buChar char="•"/>
            </a:pPr>
            <a:r>
              <a:rPr lang="en-US" sz="1800" b="0" i="0" dirty="0">
                <a:solidFill>
                  <a:srgbClr val="ECECEC"/>
                </a:solidFill>
                <a:effectLst/>
                <a:latin typeface="Söhne"/>
              </a:rPr>
              <a:t>It provides a grid system, pre-designed UI components, and CSS stylesheets for common design patterns.</a:t>
            </a:r>
          </a:p>
          <a:p>
            <a:pPr lvl="1" algn="l">
              <a:buFont typeface="Arial" panose="020B0604020202020204" pitchFamily="34" charset="0"/>
              <a:buChar char="•"/>
            </a:pPr>
            <a:r>
              <a:rPr lang="en-US" sz="1800" b="0" i="0" dirty="0">
                <a:solidFill>
                  <a:srgbClr val="ECECEC"/>
                </a:solidFill>
                <a:effectLst/>
                <a:latin typeface="Söhne"/>
              </a:rPr>
              <a:t>Bootstrap helps developers create consistent and visually appealing layouts with minimal effort.</a:t>
            </a:r>
          </a:p>
          <a:p>
            <a:pPr algn="l">
              <a:buFont typeface="Arial" panose="020B0604020202020204" pitchFamily="34" charset="0"/>
              <a:buChar char="•"/>
            </a:pPr>
            <a:endParaRPr lang="en-US" b="0" i="0" dirty="0">
              <a:solidFill>
                <a:srgbClr val="ECECEC"/>
              </a:solidFill>
              <a:effectLst/>
              <a:latin typeface="Söhne"/>
            </a:endParaRPr>
          </a:p>
        </p:txBody>
      </p:sp>
    </p:spTree>
    <p:extLst>
      <p:ext uri="{BB962C8B-B14F-4D97-AF65-F5344CB8AC3E}">
        <p14:creationId xmlns:p14="http://schemas.microsoft.com/office/powerpoint/2010/main" val="178641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AA852-6051-4971-285B-0329F04E6367}"/>
              </a:ext>
            </a:extLst>
          </p:cNvPr>
          <p:cNvSpPr>
            <a:spLocks noGrp="1"/>
          </p:cNvSpPr>
          <p:nvPr>
            <p:ph idx="1"/>
          </p:nvPr>
        </p:nvSpPr>
        <p:spPr>
          <a:xfrm>
            <a:off x="685801" y="-78658"/>
            <a:ext cx="10131425" cy="6936657"/>
          </a:xfrm>
        </p:spPr>
        <p:txBody>
          <a:bodyPr/>
          <a:lstStyle/>
          <a:p>
            <a:r>
              <a:rPr lang="en-US" b="0" i="0" dirty="0">
                <a:solidFill>
                  <a:srgbClr val="ECECEC"/>
                </a:solidFill>
                <a:effectLst/>
                <a:latin typeface="Söhne"/>
              </a:rPr>
              <a:t>These frontend libraries offer a wide range of features and functionalities to address different aspects of web development, from UI design and styling to data visualization and application logic. Developers often choose libraries based on their project requirements, familiarity with the technology, and community support.</a:t>
            </a:r>
          </a:p>
          <a:p>
            <a:r>
              <a:rPr lang="en-US" b="0" i="0" dirty="0">
                <a:solidFill>
                  <a:srgbClr val="ECECEC"/>
                </a:solidFill>
                <a:effectLst/>
                <a:latin typeface="Söhne"/>
              </a:rPr>
              <a:t>Frontend developers play a crucial role in web development and contribute significantly to the success of a website or web application. Here are some key reasons why frontend developers are important:</a:t>
            </a:r>
            <a:endParaRPr lang="en-US" dirty="0">
              <a:solidFill>
                <a:srgbClr val="ECECEC"/>
              </a:solidFill>
              <a:latin typeface="Söhne"/>
            </a:endParaRPr>
          </a:p>
          <a:p>
            <a:r>
              <a:rPr lang="en-US" b="1" i="0" dirty="0">
                <a:solidFill>
                  <a:srgbClr val="ECECEC"/>
                </a:solidFill>
                <a:effectLst/>
                <a:latin typeface="Söhne"/>
              </a:rPr>
              <a:t>Visual Appeal:</a:t>
            </a:r>
            <a:r>
              <a:rPr lang="en-US" b="0" i="0" dirty="0">
                <a:solidFill>
                  <a:srgbClr val="ECECEC"/>
                </a:solidFill>
                <a:effectLst/>
                <a:latin typeface="Söhne"/>
              </a:rPr>
              <a:t> Frontend developers are tasked with making websites visually appealing and engaging. They work closely with designers to translate design mockups into code, ensuring that the aesthetics and branding of the website are effectively conveyed to users. Attention to detail in typography, color schemes, imagery, and animations can significantly impact the perception of a website.</a:t>
            </a:r>
          </a:p>
          <a:p>
            <a:r>
              <a:rPr lang="en-US" b="1" i="0" dirty="0">
                <a:solidFill>
                  <a:srgbClr val="ECECEC"/>
                </a:solidFill>
                <a:effectLst/>
                <a:latin typeface="Söhne"/>
              </a:rPr>
              <a:t>Responsiveness:</a:t>
            </a:r>
            <a:r>
              <a:rPr lang="en-US" b="0" i="0" dirty="0">
                <a:solidFill>
                  <a:srgbClr val="ECECEC"/>
                </a:solidFill>
                <a:effectLst/>
                <a:latin typeface="Söhne"/>
              </a:rPr>
              <a:t> With the proliferation of mobile devices, responsive design has become essential for ensuring that websites adapt and display correctly on various screen sizes and devices. Frontend developers employ techniques such as fluid layouts, flexible images, and media queries to create responsive designs that provide a consistent experience across desktops, tablets, and smartphones.</a:t>
            </a:r>
          </a:p>
          <a:p>
            <a:r>
              <a:rPr lang="en-US" b="1" i="0" dirty="0">
                <a:solidFill>
                  <a:srgbClr val="ECECEC"/>
                </a:solidFill>
                <a:effectLst/>
                <a:latin typeface="Söhne"/>
              </a:rPr>
              <a:t>Performance Optimization:</a:t>
            </a:r>
            <a:r>
              <a:rPr lang="en-US" b="0" i="0" dirty="0">
                <a:solidFill>
                  <a:srgbClr val="ECECEC"/>
                </a:solidFill>
                <a:effectLst/>
                <a:latin typeface="Söhne"/>
              </a:rPr>
              <a:t> Frontend developers optimize the performance of websites by reducing loading times and improving speed. They minimize the size of files (such as HTML, CSS, and JavaScript), leverage caching strategies, and optimize images to enhance website performance. A fast-loading website not only improves user experience but also contributes to better search engine rankings and higher conversion rates.</a:t>
            </a:r>
            <a:endParaRPr lang="en-IN" dirty="0"/>
          </a:p>
        </p:txBody>
      </p:sp>
    </p:spTree>
    <p:extLst>
      <p:ext uri="{BB962C8B-B14F-4D97-AF65-F5344CB8AC3E}">
        <p14:creationId xmlns:p14="http://schemas.microsoft.com/office/powerpoint/2010/main" val="165028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6C58236-C8A0-ADB9-6BC1-6F0933E33536}"/>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98643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5D5E-B959-395B-F45A-AC51F0C99373}"/>
              </a:ext>
            </a:extLst>
          </p:cNvPr>
          <p:cNvSpPr>
            <a:spLocks noGrp="1"/>
          </p:cNvSpPr>
          <p:nvPr>
            <p:ph type="title"/>
          </p:nvPr>
        </p:nvSpPr>
        <p:spPr>
          <a:xfrm>
            <a:off x="789038" y="0"/>
            <a:ext cx="10131425" cy="1456267"/>
          </a:xfrm>
        </p:spPr>
        <p:txBody>
          <a:bodyPr>
            <a:normAutofit/>
          </a:bodyPr>
          <a:lstStyle/>
          <a:p>
            <a:pPr algn="ctr"/>
            <a:r>
              <a:rPr lang="en-IN" sz="6600" b="1" i="1" dirty="0">
                <a:solidFill>
                  <a:schemeClr val="accent1">
                    <a:lumMod val="60000"/>
                    <a:lumOff val="40000"/>
                  </a:schemeClr>
                </a:solidFill>
              </a:rPr>
              <a:t>The end</a:t>
            </a:r>
          </a:p>
        </p:txBody>
      </p:sp>
      <p:pic>
        <p:nvPicPr>
          <p:cNvPr id="7" name="Content Placeholder 6">
            <a:extLst>
              <a:ext uri="{FF2B5EF4-FFF2-40B4-BE49-F238E27FC236}">
                <a16:creationId xmlns:a16="http://schemas.microsoft.com/office/drawing/2014/main" id="{FCEBD637-87D8-59EC-F3DB-2752273A2DA0}"/>
              </a:ext>
            </a:extLst>
          </p:cNvPr>
          <p:cNvPicPr>
            <a:picLocks noGrp="1" noChangeAspect="1"/>
          </p:cNvPicPr>
          <p:nvPr>
            <p:ph idx="1"/>
          </p:nvPr>
        </p:nvPicPr>
        <p:blipFill>
          <a:blip r:embed="rId2"/>
          <a:stretch>
            <a:fillRect/>
          </a:stretch>
        </p:blipFill>
        <p:spPr>
          <a:xfrm>
            <a:off x="0" y="1337733"/>
            <a:ext cx="12191999" cy="55202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429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B5BC-5A5A-6516-68B3-C81D1B9853EF}"/>
              </a:ext>
            </a:extLst>
          </p:cNvPr>
          <p:cNvSpPr>
            <a:spLocks noGrp="1"/>
          </p:cNvSpPr>
          <p:nvPr>
            <p:ph type="title"/>
          </p:nvPr>
        </p:nvSpPr>
        <p:spPr/>
        <p:txBody>
          <a:bodyPr/>
          <a:lstStyle/>
          <a:p>
            <a:pPr marL="571500" indent="-571500">
              <a:buFont typeface="Wingdings" panose="05000000000000000000" pitchFamily="2" charset="2"/>
              <a:buChar char="Ø"/>
            </a:pPr>
            <a:r>
              <a:rPr lang="en-IN" b="1" dirty="0"/>
              <a:t>About frontend</a:t>
            </a:r>
          </a:p>
        </p:txBody>
      </p:sp>
      <p:pic>
        <p:nvPicPr>
          <p:cNvPr id="6" name="Content Placeholder 5">
            <a:extLst>
              <a:ext uri="{FF2B5EF4-FFF2-40B4-BE49-F238E27FC236}">
                <a16:creationId xmlns:a16="http://schemas.microsoft.com/office/drawing/2014/main" id="{102B18E8-ADC6-68D6-10D7-81651DFA49BF}"/>
              </a:ext>
            </a:extLst>
          </p:cNvPr>
          <p:cNvPicPr>
            <a:picLocks noGrp="1" noChangeAspect="1"/>
          </p:cNvPicPr>
          <p:nvPr>
            <p:ph sz="half" idx="1"/>
          </p:nvPr>
        </p:nvPicPr>
        <p:blipFill>
          <a:blip r:embed="rId2"/>
          <a:stretch>
            <a:fillRect/>
          </a:stretch>
        </p:blipFill>
        <p:spPr>
          <a:xfrm>
            <a:off x="685801" y="2150373"/>
            <a:ext cx="4810432" cy="3649134"/>
          </a:xfrm>
        </p:spPr>
      </p:pic>
      <p:sp>
        <p:nvSpPr>
          <p:cNvPr id="4" name="Content Placeholder 3">
            <a:extLst>
              <a:ext uri="{FF2B5EF4-FFF2-40B4-BE49-F238E27FC236}">
                <a16:creationId xmlns:a16="http://schemas.microsoft.com/office/drawing/2014/main" id="{570DB295-0D24-DBF0-E15A-9DB3EEF5F698}"/>
              </a:ext>
            </a:extLst>
          </p:cNvPr>
          <p:cNvSpPr>
            <a:spLocks noGrp="1"/>
          </p:cNvSpPr>
          <p:nvPr>
            <p:ph sz="half" idx="2"/>
          </p:nvPr>
        </p:nvSpPr>
        <p:spPr>
          <a:xfrm>
            <a:off x="5821895" y="2142067"/>
            <a:ext cx="4995332" cy="4106333"/>
          </a:xfrm>
        </p:spPr>
        <p:txBody>
          <a:bodyPr/>
          <a:lstStyle/>
          <a:p>
            <a:r>
              <a:rPr lang="en-US" dirty="0">
                <a:solidFill>
                  <a:srgbClr val="ECECEC"/>
                </a:solidFill>
                <a:latin typeface="Söhne"/>
              </a:rPr>
              <a:t>Frontend</a:t>
            </a:r>
            <a:r>
              <a:rPr lang="en-US" b="0" i="0" dirty="0">
                <a:solidFill>
                  <a:srgbClr val="ECECEC"/>
                </a:solidFill>
                <a:effectLst/>
                <a:latin typeface="Söhne"/>
              </a:rPr>
              <a:t> developers are responsible for creating the visual elements of a website or web application that users interact with directly. </a:t>
            </a:r>
            <a:endParaRPr lang="en-IN" dirty="0"/>
          </a:p>
        </p:txBody>
      </p:sp>
    </p:spTree>
    <p:extLst>
      <p:ext uri="{BB962C8B-B14F-4D97-AF65-F5344CB8AC3E}">
        <p14:creationId xmlns:p14="http://schemas.microsoft.com/office/powerpoint/2010/main" val="41129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9792-5E18-540C-9461-EC77C42A73FC}"/>
              </a:ext>
            </a:extLst>
          </p:cNvPr>
          <p:cNvSpPr>
            <a:spLocks noGrp="1"/>
          </p:cNvSpPr>
          <p:nvPr>
            <p:ph type="title"/>
          </p:nvPr>
        </p:nvSpPr>
        <p:spPr/>
        <p:txBody>
          <a:bodyPr/>
          <a:lstStyle/>
          <a:p>
            <a:pPr marL="571500" indent="-571500">
              <a:buFont typeface="Wingdings" panose="05000000000000000000" pitchFamily="2" charset="2"/>
              <a:buChar char="Ø"/>
            </a:pPr>
            <a:r>
              <a:rPr lang="en-IN" b="0" i="0" dirty="0">
                <a:solidFill>
                  <a:srgbClr val="ECECEC"/>
                </a:solidFill>
                <a:effectLst/>
                <a:latin typeface="Söhne"/>
              </a:rPr>
              <a:t>Definition of frontend development</a:t>
            </a:r>
            <a:br>
              <a:rPr lang="en-IN" b="0" i="0" dirty="0">
                <a:solidFill>
                  <a:srgbClr val="ECECEC"/>
                </a:solidFill>
                <a:effectLst/>
                <a:highlight>
                  <a:srgbClr val="212121"/>
                </a:highlight>
                <a:latin typeface="Söhne"/>
              </a:rPr>
            </a:br>
            <a:endParaRPr lang="en-IN" b="1" dirty="0"/>
          </a:p>
        </p:txBody>
      </p:sp>
      <p:sp>
        <p:nvSpPr>
          <p:cNvPr id="3" name="Content Placeholder 2">
            <a:extLst>
              <a:ext uri="{FF2B5EF4-FFF2-40B4-BE49-F238E27FC236}">
                <a16:creationId xmlns:a16="http://schemas.microsoft.com/office/drawing/2014/main" id="{CEF1966B-7434-AFBB-188C-3F660C1E6C45}"/>
              </a:ext>
            </a:extLst>
          </p:cNvPr>
          <p:cNvSpPr>
            <a:spLocks noGrp="1"/>
          </p:cNvSpPr>
          <p:nvPr>
            <p:ph idx="1"/>
          </p:nvPr>
        </p:nvSpPr>
        <p:spPr>
          <a:xfrm>
            <a:off x="685801" y="1386347"/>
            <a:ext cx="10131425" cy="6440129"/>
          </a:xfrm>
        </p:spPr>
        <p:txBody>
          <a:bodyPr>
            <a:normAutofit/>
          </a:bodyPr>
          <a:lstStyle/>
          <a:p>
            <a:r>
              <a:rPr lang="en-US" b="0" i="0" dirty="0">
                <a:solidFill>
                  <a:srgbClr val="ECECEC"/>
                </a:solidFill>
                <a:effectLst/>
                <a:latin typeface="Söhne"/>
              </a:rPr>
              <a:t>Frontend developers use a combination of programming languages, including HTML (Hypertext Markup Language), CSS (Cascading Style Sheets), and JavaScript, to build the frontend of a website or web application. HTML provides the structure of web pages, CSS is used for styling and layout, and JavaScript enables interactivity and dynamic behavior.</a:t>
            </a:r>
          </a:p>
          <a:p>
            <a:r>
              <a:rPr lang="en-US" b="0" i="0" dirty="0">
                <a:solidFill>
                  <a:srgbClr val="ECECEC"/>
                </a:solidFill>
                <a:effectLst/>
                <a:latin typeface="Söhne"/>
              </a:rPr>
              <a:t>In addition to these core technologies, frontend developers often utilize frameworks and libraries such as React.js, Angular, or Vue.js to streamline development and enhance functionality. They also need to consider factors such as responsiveness (ensuring the website or application works well on various devices and screen sizes), performance optimization (minimizing loading times and improving speed), and accessibility (making the website usable for people with disabilities).</a:t>
            </a:r>
          </a:p>
          <a:p>
            <a:r>
              <a:rPr lang="en-US" b="0" i="0" dirty="0">
                <a:solidFill>
                  <a:srgbClr val="ECECEC"/>
                </a:solidFill>
                <a:effectLst/>
                <a:latin typeface="Söhne"/>
              </a:rPr>
              <a:t>Overall, frontend development plays a crucial role in creating visually appealing, user-friendly, and functional web experiences, bridging the gap between design and backend development.</a:t>
            </a:r>
          </a:p>
          <a:p>
            <a:r>
              <a:rPr lang="en-US" b="0" i="0" dirty="0">
                <a:solidFill>
                  <a:srgbClr val="ECECEC"/>
                </a:solidFill>
                <a:effectLst/>
                <a:latin typeface="Söhne"/>
              </a:rPr>
              <a:t>Frontend development refers to the process of creating the visible and interactive components of a website or web application that users directly interact with. It involves designing and implementing the user interface (UI) elements, such as layouts, buttons, forms, and navigation menus, as well as ensuring the overall user experience (UX) is intuitive and engaging.</a:t>
            </a:r>
          </a:p>
          <a:p>
            <a:endParaRPr lang="en-IN" dirty="0"/>
          </a:p>
        </p:txBody>
      </p:sp>
    </p:spTree>
    <p:extLst>
      <p:ext uri="{BB962C8B-B14F-4D97-AF65-F5344CB8AC3E}">
        <p14:creationId xmlns:p14="http://schemas.microsoft.com/office/powerpoint/2010/main" val="139935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6C63-5CD3-AA84-87A4-FCD5DE5F042D}"/>
              </a:ext>
            </a:extLst>
          </p:cNvPr>
          <p:cNvSpPr>
            <a:spLocks noGrp="1"/>
          </p:cNvSpPr>
          <p:nvPr>
            <p:ph type="title"/>
          </p:nvPr>
        </p:nvSpPr>
        <p:spPr/>
        <p:txBody>
          <a:bodyPr/>
          <a:lstStyle/>
          <a:p>
            <a:pPr marL="571500" indent="-571500">
              <a:buFont typeface="Wingdings" panose="05000000000000000000" pitchFamily="2" charset="2"/>
              <a:buChar char="Ø"/>
            </a:pPr>
            <a:r>
              <a:rPr lang="en-IN" b="1" dirty="0"/>
              <a:t>Skills learn for frontend developer</a:t>
            </a:r>
          </a:p>
        </p:txBody>
      </p:sp>
      <p:pic>
        <p:nvPicPr>
          <p:cNvPr id="6" name="Content Placeholder 5">
            <a:extLst>
              <a:ext uri="{FF2B5EF4-FFF2-40B4-BE49-F238E27FC236}">
                <a16:creationId xmlns:a16="http://schemas.microsoft.com/office/drawing/2014/main" id="{6D7B95A4-1D5E-7E4B-B55B-77E8BF41927D}"/>
              </a:ext>
            </a:extLst>
          </p:cNvPr>
          <p:cNvPicPr>
            <a:picLocks noGrp="1" noChangeAspect="1"/>
          </p:cNvPicPr>
          <p:nvPr>
            <p:ph sz="half" idx="1"/>
          </p:nvPr>
        </p:nvPicPr>
        <p:blipFill>
          <a:blip r:embed="rId2"/>
          <a:stretch>
            <a:fillRect/>
          </a:stretch>
        </p:blipFill>
        <p:spPr>
          <a:xfrm>
            <a:off x="685800" y="2065867"/>
            <a:ext cx="4995863" cy="4182533"/>
          </a:xfrm>
        </p:spPr>
      </p:pic>
      <p:sp>
        <p:nvSpPr>
          <p:cNvPr id="4" name="Content Placeholder 3">
            <a:extLst>
              <a:ext uri="{FF2B5EF4-FFF2-40B4-BE49-F238E27FC236}">
                <a16:creationId xmlns:a16="http://schemas.microsoft.com/office/drawing/2014/main" id="{D9FD36DC-960A-C422-8522-FBFEA9AEC357}"/>
              </a:ext>
            </a:extLst>
          </p:cNvPr>
          <p:cNvSpPr>
            <a:spLocks noGrp="1"/>
          </p:cNvSpPr>
          <p:nvPr>
            <p:ph sz="half" idx="2"/>
          </p:nvPr>
        </p:nvSpPr>
        <p:spPr>
          <a:xfrm>
            <a:off x="6341805" y="2142067"/>
            <a:ext cx="5850195" cy="4465210"/>
          </a:xfrm>
        </p:spPr>
        <p:txBody>
          <a:bodyPr/>
          <a:lstStyle/>
          <a:p>
            <a:pPr algn="l">
              <a:buFont typeface="Arial" panose="020B0604020202020204" pitchFamily="34" charset="0"/>
              <a:buChar char="•"/>
            </a:pPr>
            <a:r>
              <a:rPr lang="en-IN" b="0" i="0" dirty="0">
                <a:solidFill>
                  <a:srgbClr val="ECECEC"/>
                </a:solidFill>
                <a:effectLst/>
                <a:latin typeface="Söhne"/>
              </a:rPr>
              <a:t>HTML</a:t>
            </a:r>
          </a:p>
          <a:p>
            <a:pPr algn="l">
              <a:buFont typeface="Arial" panose="020B0604020202020204" pitchFamily="34" charset="0"/>
              <a:buChar char="•"/>
            </a:pPr>
            <a:r>
              <a:rPr lang="en-IN" b="0" i="0" dirty="0">
                <a:solidFill>
                  <a:srgbClr val="ECECEC"/>
                </a:solidFill>
                <a:effectLst/>
                <a:latin typeface="Söhne"/>
              </a:rPr>
              <a:t>CSS</a:t>
            </a:r>
          </a:p>
          <a:p>
            <a:pPr algn="l">
              <a:buFont typeface="Arial" panose="020B0604020202020204" pitchFamily="34" charset="0"/>
              <a:buChar char="•"/>
            </a:pPr>
            <a:r>
              <a:rPr lang="en-IN" b="0" i="0" dirty="0">
                <a:solidFill>
                  <a:srgbClr val="ECECEC"/>
                </a:solidFill>
                <a:effectLst/>
                <a:latin typeface="Söhne"/>
              </a:rPr>
              <a:t>JavaScript</a:t>
            </a:r>
          </a:p>
          <a:p>
            <a:pPr algn="l">
              <a:buFont typeface="Arial" panose="020B0604020202020204" pitchFamily="34" charset="0"/>
              <a:buChar char="•"/>
            </a:pPr>
            <a:r>
              <a:rPr lang="en-IN" b="0" i="0" dirty="0">
                <a:solidFill>
                  <a:srgbClr val="ECECEC"/>
                </a:solidFill>
                <a:effectLst/>
                <a:latin typeface="Söhne"/>
              </a:rPr>
              <a:t>Frameworks and libraries (e.g., React.js, Angular, Vue.js)</a:t>
            </a:r>
          </a:p>
          <a:p>
            <a:endParaRPr lang="en-IN" dirty="0"/>
          </a:p>
        </p:txBody>
      </p:sp>
    </p:spTree>
    <p:extLst>
      <p:ext uri="{BB962C8B-B14F-4D97-AF65-F5344CB8AC3E}">
        <p14:creationId xmlns:p14="http://schemas.microsoft.com/office/powerpoint/2010/main" val="261661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4AC6-E651-410A-5E14-FBABD20B2900}"/>
              </a:ext>
            </a:extLst>
          </p:cNvPr>
          <p:cNvSpPr>
            <a:spLocks noGrp="1"/>
          </p:cNvSpPr>
          <p:nvPr>
            <p:ph type="title"/>
          </p:nvPr>
        </p:nvSpPr>
        <p:spPr/>
        <p:txBody>
          <a:bodyPr/>
          <a:lstStyle/>
          <a:p>
            <a:pPr marL="571500" indent="-571500">
              <a:buFont typeface="Wingdings" panose="05000000000000000000" pitchFamily="2" charset="2"/>
              <a:buChar char="Ø"/>
            </a:pPr>
            <a:r>
              <a:rPr lang="en-IN" b="1" dirty="0"/>
              <a:t>About html</a:t>
            </a:r>
          </a:p>
        </p:txBody>
      </p:sp>
      <p:sp>
        <p:nvSpPr>
          <p:cNvPr id="3" name="Content Placeholder 2">
            <a:extLst>
              <a:ext uri="{FF2B5EF4-FFF2-40B4-BE49-F238E27FC236}">
                <a16:creationId xmlns:a16="http://schemas.microsoft.com/office/drawing/2014/main" id="{50D81CA3-32B9-B1DB-538B-0EB5E36FCC7C}"/>
              </a:ext>
            </a:extLst>
          </p:cNvPr>
          <p:cNvSpPr>
            <a:spLocks noGrp="1"/>
          </p:cNvSpPr>
          <p:nvPr>
            <p:ph idx="1"/>
          </p:nvPr>
        </p:nvSpPr>
        <p:spPr>
          <a:xfrm>
            <a:off x="685801" y="1563329"/>
            <a:ext cx="10131425" cy="5407742"/>
          </a:xfrm>
        </p:spPr>
        <p:txBody>
          <a:bodyPr/>
          <a:lstStyle/>
          <a:p>
            <a:pPr algn="l">
              <a:buFont typeface="Arial" panose="020B0604020202020204" pitchFamily="34" charset="0"/>
              <a:buChar char="•"/>
            </a:pPr>
            <a:r>
              <a:rPr lang="en-IN" sz="2400" b="1" i="0" dirty="0">
                <a:solidFill>
                  <a:srgbClr val="ECECEC"/>
                </a:solidFill>
                <a:effectLst/>
                <a:latin typeface="Söhne"/>
              </a:rPr>
              <a:t>HTML</a:t>
            </a:r>
            <a:r>
              <a:rPr lang="en-IN" b="1" i="0" dirty="0">
                <a:solidFill>
                  <a:srgbClr val="ECECEC"/>
                </a:solidFill>
                <a:effectLst/>
                <a:latin typeface="Söhne"/>
              </a:rPr>
              <a:t> (Hypertext Markup Language):</a:t>
            </a:r>
          </a:p>
          <a:p>
            <a:pPr algn="l">
              <a:buFont typeface="Arial" panose="020B0604020202020204" pitchFamily="34" charset="0"/>
              <a:buChar char="•"/>
            </a:pPr>
            <a:r>
              <a:rPr lang="en-US" sz="2400" b="1" i="0" dirty="0">
                <a:solidFill>
                  <a:srgbClr val="ECECEC"/>
                </a:solidFill>
                <a:effectLst/>
                <a:latin typeface="Söhne"/>
              </a:rPr>
              <a:t>Definition:</a:t>
            </a:r>
            <a:r>
              <a:rPr lang="en-US" sz="2400" b="0" i="0" dirty="0">
                <a:solidFill>
                  <a:srgbClr val="ECECEC"/>
                </a:solidFill>
                <a:effectLst/>
                <a:latin typeface="Söhne"/>
              </a:rPr>
              <a:t> </a:t>
            </a:r>
            <a:r>
              <a:rPr lang="en-US" b="0" i="0" dirty="0">
                <a:solidFill>
                  <a:srgbClr val="ECECEC"/>
                </a:solidFill>
                <a:effectLst/>
                <a:latin typeface="Söhne"/>
              </a:rPr>
              <a:t>HTML is the standard markup language for creating and structuring web pages and web applications. It provides a framework for defining the content and layout of a webpage using a system of tags and attributes.</a:t>
            </a:r>
          </a:p>
          <a:p>
            <a:pPr algn="l">
              <a:buFont typeface="Arial" panose="020B0604020202020204" pitchFamily="34" charset="0"/>
              <a:buChar char="•"/>
            </a:pPr>
            <a:r>
              <a:rPr lang="en-US" sz="2400" b="1" i="0" dirty="0">
                <a:solidFill>
                  <a:srgbClr val="ECECEC"/>
                </a:solidFill>
                <a:effectLst/>
                <a:latin typeface="Söhne"/>
              </a:rPr>
              <a:t>Structure:</a:t>
            </a:r>
            <a:r>
              <a:rPr lang="en-US" sz="2400" b="0" i="0" dirty="0">
                <a:solidFill>
                  <a:srgbClr val="ECECEC"/>
                </a:solidFill>
                <a:effectLst/>
                <a:latin typeface="Söhne"/>
              </a:rPr>
              <a:t> </a:t>
            </a:r>
            <a:r>
              <a:rPr lang="en-US" b="0" i="0" dirty="0">
                <a:solidFill>
                  <a:srgbClr val="ECECEC"/>
                </a:solidFill>
                <a:effectLst/>
                <a:latin typeface="Söhne"/>
              </a:rPr>
              <a:t>HTML documents are comprised of a series of elements, each enclosed within opening and closing tags. These elements represent different types of content, such as headings, paragraphs, images, links, and more.</a:t>
            </a:r>
          </a:p>
          <a:p>
            <a:pPr algn="l">
              <a:buFont typeface="Arial" panose="020B0604020202020204" pitchFamily="34" charset="0"/>
              <a:buChar char="•"/>
            </a:pPr>
            <a:r>
              <a:rPr lang="en-US" sz="2400" b="1" i="0" dirty="0">
                <a:solidFill>
                  <a:srgbClr val="ECECEC"/>
                </a:solidFill>
                <a:effectLst/>
                <a:latin typeface="Söhne"/>
              </a:rPr>
              <a:t>Syntax:</a:t>
            </a:r>
            <a:r>
              <a:rPr lang="en-US" sz="2400" b="0" i="0" dirty="0">
                <a:solidFill>
                  <a:srgbClr val="ECECEC"/>
                </a:solidFill>
                <a:effectLst/>
                <a:latin typeface="Söhne"/>
              </a:rPr>
              <a:t> </a:t>
            </a:r>
            <a:r>
              <a:rPr lang="en-US" b="0" i="0" dirty="0">
                <a:solidFill>
                  <a:srgbClr val="ECECEC"/>
                </a:solidFill>
                <a:effectLst/>
                <a:latin typeface="Söhne"/>
              </a:rPr>
              <a:t>HTML follows a hierarchical structure, with elements nested within one another to define the document's structure and content. Elements are written using angle brackets (&lt; and &gt;), with the opening tag containing the element name and optional attributes, and the closing tag preceded by a forward slash (/).</a:t>
            </a:r>
          </a:p>
          <a:p>
            <a:pPr algn="l">
              <a:buFont typeface="Arial" panose="020B0604020202020204" pitchFamily="34" charset="0"/>
              <a:buChar char="•"/>
            </a:pPr>
            <a:endParaRPr lang="en-US" b="0" i="0" dirty="0">
              <a:solidFill>
                <a:srgbClr val="ECECEC"/>
              </a:solidFill>
              <a:effectLst/>
              <a:latin typeface="Söhne"/>
            </a:endParaRPr>
          </a:p>
          <a:p>
            <a:endParaRPr lang="en-IN" dirty="0"/>
          </a:p>
        </p:txBody>
      </p:sp>
    </p:spTree>
    <p:extLst>
      <p:ext uri="{BB962C8B-B14F-4D97-AF65-F5344CB8AC3E}">
        <p14:creationId xmlns:p14="http://schemas.microsoft.com/office/powerpoint/2010/main" val="272998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2E07-69C0-4300-71D7-89E6D0D58323}"/>
              </a:ext>
            </a:extLst>
          </p:cNvPr>
          <p:cNvSpPr>
            <a:spLocks noGrp="1"/>
          </p:cNvSpPr>
          <p:nvPr>
            <p:ph type="title"/>
          </p:nvPr>
        </p:nvSpPr>
        <p:spPr>
          <a:xfrm>
            <a:off x="685801" y="501446"/>
            <a:ext cx="10131425" cy="1130710"/>
          </a:xfrm>
        </p:spPr>
        <p:txBody>
          <a:bodyPr>
            <a:normAutofit/>
          </a:bodyPr>
          <a:lstStyle/>
          <a:p>
            <a:pPr marL="571500" indent="-571500">
              <a:buFont typeface="Wingdings" panose="05000000000000000000" pitchFamily="2" charset="2"/>
              <a:buChar char="Ø"/>
            </a:pPr>
            <a:r>
              <a:rPr lang="en-IN" b="1" dirty="0"/>
              <a:t>About </a:t>
            </a:r>
            <a:r>
              <a:rPr lang="en-IN" b="1" dirty="0" err="1"/>
              <a:t>css</a:t>
            </a:r>
            <a:endParaRPr lang="en-IN" b="1" dirty="0"/>
          </a:p>
        </p:txBody>
      </p:sp>
      <p:sp>
        <p:nvSpPr>
          <p:cNvPr id="3" name="Content Placeholder 2">
            <a:extLst>
              <a:ext uri="{FF2B5EF4-FFF2-40B4-BE49-F238E27FC236}">
                <a16:creationId xmlns:a16="http://schemas.microsoft.com/office/drawing/2014/main" id="{32ED3D94-242E-2749-F20A-D4917FD7E00C}"/>
              </a:ext>
            </a:extLst>
          </p:cNvPr>
          <p:cNvSpPr>
            <a:spLocks noGrp="1"/>
          </p:cNvSpPr>
          <p:nvPr>
            <p:ph idx="1"/>
          </p:nvPr>
        </p:nvSpPr>
        <p:spPr>
          <a:xfrm>
            <a:off x="685801" y="1632156"/>
            <a:ext cx="10131425" cy="4984953"/>
          </a:xfrm>
        </p:spPr>
        <p:txBody>
          <a:bodyPr>
            <a:normAutofit fontScale="92500" lnSpcReduction="20000"/>
          </a:bodyPr>
          <a:lstStyle/>
          <a:p>
            <a:pPr algn="l">
              <a:buFont typeface="Arial" panose="020B0604020202020204" pitchFamily="34" charset="0"/>
              <a:buChar char="•"/>
            </a:pPr>
            <a:r>
              <a:rPr lang="en-US" sz="2400" b="1" i="0" dirty="0">
                <a:solidFill>
                  <a:srgbClr val="ECECEC"/>
                </a:solidFill>
                <a:effectLst/>
                <a:latin typeface="Söhne"/>
              </a:rPr>
              <a:t>Definition: </a:t>
            </a:r>
            <a:r>
              <a:rPr lang="en-US" sz="1900" b="0" i="0" dirty="0">
                <a:solidFill>
                  <a:srgbClr val="ECECEC"/>
                </a:solidFill>
                <a:effectLst/>
                <a:latin typeface="Söhne"/>
              </a:rPr>
              <a:t>CSS is a style sheet language used to describe the presentation of a document written in HTML. It allows developers to control the layout, formatting, and appearance of web pages across different devices and screen sizes.</a:t>
            </a:r>
          </a:p>
          <a:p>
            <a:pPr algn="l">
              <a:buFont typeface="Arial" panose="020B0604020202020204" pitchFamily="34" charset="0"/>
              <a:buChar char="•"/>
            </a:pPr>
            <a:r>
              <a:rPr lang="en-US" sz="2600" b="1" i="0" dirty="0">
                <a:solidFill>
                  <a:srgbClr val="ECECEC"/>
                </a:solidFill>
                <a:effectLst/>
                <a:latin typeface="Söhne"/>
              </a:rPr>
              <a:t>Selectors</a:t>
            </a:r>
            <a:r>
              <a:rPr lang="en-US" sz="1900" b="1" i="0" dirty="0">
                <a:solidFill>
                  <a:srgbClr val="ECECEC"/>
                </a:solidFill>
                <a:effectLst/>
                <a:latin typeface="Söhne"/>
              </a:rPr>
              <a:t>: </a:t>
            </a:r>
            <a:r>
              <a:rPr lang="en-US" sz="1900" b="0" i="0" dirty="0">
                <a:solidFill>
                  <a:srgbClr val="ECECEC"/>
                </a:solidFill>
                <a:effectLst/>
                <a:latin typeface="Söhne"/>
              </a:rPr>
              <a:t>CSS selectors are patterns used to select and style HTML elements. Selectors can target elements based on their type, class, ID, attributes, or relationship with other elements.</a:t>
            </a:r>
          </a:p>
          <a:p>
            <a:pPr algn="l">
              <a:buFont typeface="Arial" panose="020B0604020202020204" pitchFamily="34" charset="0"/>
              <a:buChar char="•"/>
            </a:pPr>
            <a:r>
              <a:rPr lang="en-US" sz="2600" b="1" i="0" dirty="0">
                <a:solidFill>
                  <a:srgbClr val="ECECEC"/>
                </a:solidFill>
                <a:effectLst/>
                <a:latin typeface="Söhne"/>
              </a:rPr>
              <a:t>Properties and Values:</a:t>
            </a:r>
            <a:r>
              <a:rPr lang="en-US" sz="2600" b="0" i="0" dirty="0">
                <a:solidFill>
                  <a:srgbClr val="ECECEC"/>
                </a:solidFill>
                <a:effectLst/>
                <a:latin typeface="Söhne"/>
              </a:rPr>
              <a:t> </a:t>
            </a:r>
            <a:r>
              <a:rPr lang="en-US" sz="1900" b="0" i="0" dirty="0">
                <a:solidFill>
                  <a:srgbClr val="ECECEC"/>
                </a:solidFill>
                <a:effectLst/>
                <a:latin typeface="Söhne"/>
              </a:rPr>
              <a:t>CSS properties define the visual aspects of an element, such as color, font size, margin, padding, and border. Properties are paired with values that specify how the property should be applied.</a:t>
            </a:r>
          </a:p>
          <a:p>
            <a:r>
              <a:rPr lang="en-US" sz="2600" b="1" i="0" dirty="0">
                <a:solidFill>
                  <a:srgbClr val="ECECEC"/>
                </a:solidFill>
                <a:effectLst/>
                <a:latin typeface="Söhne"/>
              </a:rPr>
              <a:t>Syntax:</a:t>
            </a:r>
            <a:r>
              <a:rPr lang="en-US" sz="2600" b="0" i="0" dirty="0">
                <a:solidFill>
                  <a:srgbClr val="ECECEC"/>
                </a:solidFill>
                <a:effectLst/>
                <a:latin typeface="Söhne"/>
              </a:rPr>
              <a:t> </a:t>
            </a:r>
            <a:r>
              <a:rPr lang="en-US" sz="1900" b="0" i="0" dirty="0">
                <a:solidFill>
                  <a:srgbClr val="ECECEC"/>
                </a:solidFill>
                <a:effectLst/>
                <a:latin typeface="Söhne"/>
              </a:rPr>
              <a:t>CSS rules consist of a selector, followed by a block of property-value pairs enclosed in curly braces. For example:</a:t>
            </a:r>
          </a:p>
          <a:p>
            <a:r>
              <a:rPr lang="en-US" sz="1900" dirty="0"/>
              <a:t>selector {</a:t>
            </a:r>
          </a:p>
          <a:p>
            <a:pPr marL="0" indent="0">
              <a:buNone/>
            </a:pPr>
            <a:r>
              <a:rPr lang="en-US" sz="1900" dirty="0"/>
              <a:t>    property1: value1;</a:t>
            </a:r>
          </a:p>
          <a:p>
            <a:pPr marL="0" indent="0">
              <a:buNone/>
            </a:pPr>
            <a:r>
              <a:rPr lang="en-US" sz="1900" dirty="0"/>
              <a:t>    property2: value2;</a:t>
            </a:r>
          </a:p>
          <a:p>
            <a:pPr marL="0" indent="0">
              <a:buNone/>
            </a:pPr>
            <a:r>
              <a:rPr lang="en-US" sz="1900" dirty="0"/>
              <a:t>    /* Additional properties */</a:t>
            </a:r>
          </a:p>
          <a:p>
            <a:pPr marL="0" indent="0">
              <a:buNone/>
            </a:pPr>
            <a:r>
              <a:rPr lang="en-US" dirty="0"/>
              <a:t>}</a:t>
            </a:r>
          </a:p>
          <a:p>
            <a:endParaRPr lang="en-IN" dirty="0"/>
          </a:p>
        </p:txBody>
      </p:sp>
    </p:spTree>
    <p:extLst>
      <p:ext uri="{BB962C8B-B14F-4D97-AF65-F5344CB8AC3E}">
        <p14:creationId xmlns:p14="http://schemas.microsoft.com/office/powerpoint/2010/main" val="382969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FB136-606F-2730-AD52-C967F7F67E46}"/>
              </a:ext>
            </a:extLst>
          </p:cNvPr>
          <p:cNvSpPr>
            <a:spLocks noGrp="1"/>
          </p:cNvSpPr>
          <p:nvPr>
            <p:ph idx="1"/>
          </p:nvPr>
        </p:nvSpPr>
        <p:spPr>
          <a:xfrm>
            <a:off x="685801" y="186813"/>
            <a:ext cx="10131425" cy="6843252"/>
          </a:xfrm>
        </p:spPr>
        <p:txBody>
          <a:bodyPr/>
          <a:lstStyle/>
          <a:p>
            <a:r>
              <a:rPr lang="en-US" sz="2400" b="1" i="0" dirty="0">
                <a:solidFill>
                  <a:srgbClr val="ECECEC"/>
                </a:solidFill>
                <a:effectLst/>
                <a:latin typeface="Söhne"/>
              </a:rPr>
              <a:t>Cascading</a:t>
            </a:r>
            <a:r>
              <a:rPr lang="en-US" sz="2800" b="1" i="0" dirty="0">
                <a:solidFill>
                  <a:srgbClr val="ECECEC"/>
                </a:solidFill>
                <a:effectLst/>
                <a:latin typeface="Söhne"/>
              </a:rPr>
              <a:t> : </a:t>
            </a:r>
            <a:r>
              <a:rPr lang="en-US" b="0" i="0" dirty="0">
                <a:solidFill>
                  <a:srgbClr val="ECECEC"/>
                </a:solidFill>
                <a:effectLst/>
                <a:latin typeface="Söhne"/>
              </a:rPr>
              <a:t>CSS stands for "Cascading Style Sheets" because styles can cascade or flow from one style sheet to another. Styles defined in an external style sheet can be overridden by styles defined in an internal style sheet, and styles defined in an internal style sheet can be overridden by inline styles.</a:t>
            </a:r>
          </a:p>
          <a:p>
            <a:r>
              <a:rPr lang="en-US" sz="2400" b="1" i="0" dirty="0">
                <a:solidFill>
                  <a:srgbClr val="ECECEC"/>
                </a:solidFill>
                <a:effectLst/>
                <a:latin typeface="Söhne"/>
              </a:rPr>
              <a:t>Selectors and Combinators :</a:t>
            </a:r>
            <a:r>
              <a:rPr lang="en-US" sz="2400" b="0" i="0" dirty="0">
                <a:solidFill>
                  <a:srgbClr val="ECECEC"/>
                </a:solidFill>
                <a:effectLst/>
                <a:latin typeface="Söhne"/>
              </a:rPr>
              <a:t> </a:t>
            </a:r>
            <a:r>
              <a:rPr lang="en-US" b="0" i="0" dirty="0">
                <a:solidFill>
                  <a:srgbClr val="ECECEC"/>
                </a:solidFill>
                <a:effectLst/>
                <a:latin typeface="Söhne"/>
              </a:rPr>
              <a:t>CSS offers various types of selectors and combinators to target specific elements or groups of elements efficiently.</a:t>
            </a:r>
          </a:p>
          <a:p>
            <a:r>
              <a:rPr lang="en-US" sz="2400" b="1" i="0" dirty="0">
                <a:solidFill>
                  <a:srgbClr val="ECECEC"/>
                </a:solidFill>
                <a:effectLst/>
                <a:latin typeface="Söhne"/>
              </a:rPr>
              <a:t>Media Queries: </a:t>
            </a:r>
            <a:r>
              <a:rPr lang="en-US" b="0" i="0" dirty="0">
                <a:solidFill>
                  <a:srgbClr val="ECECEC"/>
                </a:solidFill>
                <a:effectLst/>
                <a:latin typeface="Söhne"/>
              </a:rPr>
              <a:t>Media queries allow developers to apply different styles based on the characteristics of the device or viewport, such as screen width, height, orientation, and resolution. This enables responsive web design, where layouts adapt to different screen sizes.</a:t>
            </a:r>
          </a:p>
          <a:p>
            <a:r>
              <a:rPr lang="en-US" sz="2400" b="1" i="0" dirty="0">
                <a:solidFill>
                  <a:srgbClr val="ECECEC"/>
                </a:solidFill>
                <a:effectLst/>
                <a:latin typeface="Söhne"/>
              </a:rPr>
              <a:t>Preprocessors: </a:t>
            </a:r>
            <a:r>
              <a:rPr lang="en-US" b="0" i="0" dirty="0">
                <a:solidFill>
                  <a:srgbClr val="ECECEC"/>
                </a:solidFill>
                <a:effectLst/>
                <a:latin typeface="Söhne"/>
              </a:rPr>
              <a:t>CSS preprocessors such as Sass and Less extend the functionality of CSS by adding features like variables, nesting, </a:t>
            </a:r>
            <a:r>
              <a:rPr lang="en-US" b="0" i="0" dirty="0" err="1">
                <a:solidFill>
                  <a:srgbClr val="ECECEC"/>
                </a:solidFill>
                <a:effectLst/>
                <a:latin typeface="Söhne"/>
              </a:rPr>
              <a:t>mixins</a:t>
            </a:r>
            <a:r>
              <a:rPr lang="en-US" b="0" i="0" dirty="0">
                <a:solidFill>
                  <a:srgbClr val="ECECEC"/>
                </a:solidFill>
                <a:effectLst/>
                <a:latin typeface="Söhne"/>
              </a:rPr>
              <a:t>, and functions. Preprocessors help streamline the development process and make CSS code more maintainable and reusable.</a:t>
            </a:r>
          </a:p>
          <a:p>
            <a:r>
              <a:rPr lang="en-US" b="0" i="0" dirty="0">
                <a:solidFill>
                  <a:srgbClr val="ECECEC"/>
                </a:solidFill>
                <a:effectLst/>
                <a:latin typeface="Söhne"/>
              </a:rPr>
              <a:t>CSS plays a critical role in web development, allowing developers to create visually appealing and responsive web pages by styling HTML elements.</a:t>
            </a:r>
            <a:endParaRPr lang="en-IN" dirty="0"/>
          </a:p>
        </p:txBody>
      </p:sp>
    </p:spTree>
    <p:extLst>
      <p:ext uri="{BB962C8B-B14F-4D97-AF65-F5344CB8AC3E}">
        <p14:creationId xmlns:p14="http://schemas.microsoft.com/office/powerpoint/2010/main" val="281849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4AF5-3E2E-E1B3-D101-EA1C33B5172E}"/>
              </a:ext>
            </a:extLst>
          </p:cNvPr>
          <p:cNvSpPr>
            <a:spLocks noGrp="1"/>
          </p:cNvSpPr>
          <p:nvPr>
            <p:ph type="title"/>
          </p:nvPr>
        </p:nvSpPr>
        <p:spPr>
          <a:xfrm>
            <a:off x="685801" y="78659"/>
            <a:ext cx="10131425" cy="1297858"/>
          </a:xfrm>
        </p:spPr>
        <p:txBody>
          <a:bodyPr/>
          <a:lstStyle/>
          <a:p>
            <a:pPr marL="571500" indent="-571500">
              <a:buFont typeface="Wingdings" panose="05000000000000000000" pitchFamily="2" charset="2"/>
              <a:buChar char="Ø"/>
            </a:pPr>
            <a:r>
              <a:rPr lang="en-IN" b="1" dirty="0"/>
              <a:t>About </a:t>
            </a:r>
            <a:r>
              <a:rPr lang="en-IN" b="1" dirty="0" err="1"/>
              <a:t>javascript</a:t>
            </a:r>
            <a:endParaRPr lang="en-IN" b="1" dirty="0"/>
          </a:p>
        </p:txBody>
      </p:sp>
      <p:sp>
        <p:nvSpPr>
          <p:cNvPr id="3" name="Content Placeholder 2">
            <a:extLst>
              <a:ext uri="{FF2B5EF4-FFF2-40B4-BE49-F238E27FC236}">
                <a16:creationId xmlns:a16="http://schemas.microsoft.com/office/drawing/2014/main" id="{7CFB2DE7-F46A-4DB6-0B34-49426EE9EF21}"/>
              </a:ext>
            </a:extLst>
          </p:cNvPr>
          <p:cNvSpPr>
            <a:spLocks noGrp="1"/>
          </p:cNvSpPr>
          <p:nvPr>
            <p:ph idx="1"/>
          </p:nvPr>
        </p:nvSpPr>
        <p:spPr>
          <a:xfrm>
            <a:off x="685801" y="1376517"/>
            <a:ext cx="10131425" cy="5604386"/>
          </a:xfrm>
        </p:spPr>
        <p:txBody>
          <a:bodyPr>
            <a:normAutofit/>
          </a:bodyPr>
          <a:lstStyle/>
          <a:p>
            <a:pPr algn="l">
              <a:buFont typeface="Arial" panose="020B0604020202020204" pitchFamily="34" charset="0"/>
              <a:buChar char="•"/>
            </a:pPr>
            <a:r>
              <a:rPr lang="en-US" sz="2400" b="1" i="0" dirty="0">
                <a:solidFill>
                  <a:srgbClr val="ECECEC"/>
                </a:solidFill>
                <a:effectLst/>
                <a:latin typeface="Söhne"/>
              </a:rPr>
              <a:t>Definition:</a:t>
            </a:r>
            <a:r>
              <a:rPr lang="en-US" sz="2400" b="0" i="0" dirty="0">
                <a:solidFill>
                  <a:srgbClr val="ECECEC"/>
                </a:solidFill>
                <a:effectLst/>
                <a:latin typeface="Söhne"/>
              </a:rPr>
              <a:t> </a:t>
            </a:r>
            <a:r>
              <a:rPr lang="en-US" b="0" i="0" dirty="0">
                <a:solidFill>
                  <a:srgbClr val="ECECEC"/>
                </a:solidFill>
                <a:effectLst/>
                <a:latin typeface="Söhne"/>
              </a:rPr>
              <a:t>JavaScript is a high-level, interpreted programming language primarily used to create interactive and dynamic content on web pages. It is often referred to as the "language of the web" alongside HTML and CSS.</a:t>
            </a:r>
          </a:p>
          <a:p>
            <a:pPr>
              <a:buFont typeface="Arial" panose="020B0604020202020204" pitchFamily="34" charset="0"/>
              <a:buChar char="•"/>
            </a:pPr>
            <a:r>
              <a:rPr lang="en-US" sz="2400" b="1" i="0" dirty="0">
                <a:solidFill>
                  <a:srgbClr val="ECECEC"/>
                </a:solidFill>
                <a:effectLst/>
                <a:latin typeface="Söhne"/>
              </a:rPr>
              <a:t>Client-Side Scripting:</a:t>
            </a:r>
            <a:r>
              <a:rPr lang="en-US" sz="2400" b="0" i="0" dirty="0">
                <a:solidFill>
                  <a:srgbClr val="ECECEC"/>
                </a:solidFill>
                <a:effectLst/>
                <a:latin typeface="Söhne"/>
              </a:rPr>
              <a:t> </a:t>
            </a:r>
            <a:r>
              <a:rPr lang="en-US" b="0" i="0" dirty="0" err="1">
                <a:solidFill>
                  <a:srgbClr val="ECECEC"/>
                </a:solidFill>
                <a:effectLst/>
                <a:latin typeface="Söhne"/>
              </a:rPr>
              <a:t>javas</a:t>
            </a:r>
            <a:r>
              <a:rPr lang="en-US" dirty="0" err="1">
                <a:solidFill>
                  <a:srgbClr val="ECECEC"/>
                </a:solidFill>
                <a:latin typeface="Söhne"/>
              </a:rPr>
              <a:t>cript</a:t>
            </a:r>
            <a:r>
              <a:rPr lang="en-US" dirty="0">
                <a:solidFill>
                  <a:srgbClr val="ECECEC"/>
                </a:solidFill>
                <a:latin typeface="Söhne"/>
              </a:rPr>
              <a:t> is executed on the client-side (in the user's web browser), allowing developers to manipulate the Document Object Model (DOM) of a web page dynamically. This enables interactive features such as form validation, animations, and dynamic content updates without needing to reload the entire page.</a:t>
            </a:r>
          </a:p>
          <a:p>
            <a:pPr>
              <a:buFont typeface="Arial" panose="020B0604020202020204" pitchFamily="34" charset="0"/>
              <a:buChar char="•"/>
            </a:pPr>
            <a:r>
              <a:rPr lang="en-US" sz="2400" b="1" i="0" dirty="0">
                <a:solidFill>
                  <a:srgbClr val="ECECEC"/>
                </a:solidFill>
                <a:effectLst/>
                <a:latin typeface="Söhne"/>
              </a:rPr>
              <a:t>Syntax:</a:t>
            </a:r>
            <a:r>
              <a:rPr lang="en-US" sz="2400" b="0" i="0" dirty="0">
                <a:solidFill>
                  <a:srgbClr val="ECECEC"/>
                </a:solidFill>
                <a:effectLst/>
                <a:latin typeface="Söhne"/>
              </a:rPr>
              <a:t> </a:t>
            </a:r>
            <a:r>
              <a:rPr lang="en-US" sz="2100" b="0" i="0" dirty="0">
                <a:solidFill>
                  <a:srgbClr val="ECECEC"/>
                </a:solidFill>
                <a:effectLst/>
                <a:latin typeface="Söhne"/>
              </a:rPr>
              <a:t>JavaScript </a:t>
            </a:r>
            <a:r>
              <a:rPr lang="en-US" b="0" i="0" dirty="0">
                <a:solidFill>
                  <a:srgbClr val="ECECEC"/>
                </a:solidFill>
                <a:effectLst/>
                <a:latin typeface="Söhne"/>
              </a:rPr>
              <a:t>syntax is similar to other programming languages such as C, C++, and Java. It uses statements, variables, operators, functions, and objects to control the behavior and appearance of web pages.</a:t>
            </a:r>
          </a:p>
          <a:p>
            <a:pPr algn="l">
              <a:buFont typeface="Arial" panose="020B0604020202020204" pitchFamily="34" charset="0"/>
              <a:buChar char="•"/>
            </a:pPr>
            <a:r>
              <a:rPr lang="en-US" sz="2400" b="1" i="0" dirty="0">
                <a:solidFill>
                  <a:srgbClr val="ECECEC"/>
                </a:solidFill>
                <a:effectLst/>
                <a:latin typeface="Söhne"/>
              </a:rPr>
              <a:t>Variables and Data Types:</a:t>
            </a:r>
            <a:r>
              <a:rPr lang="en-US" sz="2400" b="0" i="0" dirty="0">
                <a:solidFill>
                  <a:srgbClr val="ECECEC"/>
                </a:solidFill>
                <a:effectLst/>
                <a:latin typeface="Söhne"/>
              </a:rPr>
              <a:t> </a:t>
            </a:r>
            <a:r>
              <a:rPr lang="en-US" b="0" i="0" dirty="0">
                <a:solidFill>
                  <a:srgbClr val="ECECEC"/>
                </a:solidFill>
                <a:effectLst/>
                <a:latin typeface="Söhne"/>
              </a:rPr>
              <a:t>JavaScript supports various data types including numbers, strings, </a:t>
            </a:r>
            <a:r>
              <a:rPr lang="en-US" b="0" i="0" dirty="0" err="1">
                <a:solidFill>
                  <a:srgbClr val="ECECEC"/>
                </a:solidFill>
                <a:effectLst/>
                <a:latin typeface="Söhne"/>
              </a:rPr>
              <a:t>booleans</a:t>
            </a:r>
            <a:r>
              <a:rPr lang="en-US" b="0" i="0" dirty="0">
                <a:solidFill>
                  <a:srgbClr val="ECECEC"/>
                </a:solidFill>
                <a:effectLst/>
                <a:latin typeface="Söhne"/>
              </a:rPr>
              <a:t>, arrays, objects, and more.</a:t>
            </a:r>
          </a:p>
          <a:p>
            <a:pPr algn="l">
              <a:buFont typeface="Arial" panose="020B0604020202020204" pitchFamily="34" charset="0"/>
              <a:buChar char="•"/>
            </a:pPr>
            <a:r>
              <a:rPr lang="en-US" sz="2400" b="1" i="0" dirty="0">
                <a:solidFill>
                  <a:srgbClr val="ECECEC"/>
                </a:solidFill>
                <a:effectLst/>
                <a:latin typeface="Söhne"/>
              </a:rPr>
              <a:t>Functions</a:t>
            </a:r>
            <a:r>
              <a:rPr lang="en-US" sz="3100" b="1" i="0" dirty="0">
                <a:solidFill>
                  <a:srgbClr val="ECECEC"/>
                </a:solidFill>
                <a:effectLst/>
                <a:latin typeface="Söhne"/>
              </a:rPr>
              <a:t>:</a:t>
            </a:r>
            <a:r>
              <a:rPr lang="en-US" sz="3100" b="0" i="0" dirty="0">
                <a:solidFill>
                  <a:srgbClr val="ECECEC"/>
                </a:solidFill>
                <a:effectLst/>
                <a:latin typeface="Söhne"/>
              </a:rPr>
              <a:t> </a:t>
            </a:r>
            <a:r>
              <a:rPr lang="en-US" b="0" i="0" dirty="0">
                <a:solidFill>
                  <a:srgbClr val="ECECEC"/>
                </a:solidFill>
                <a:effectLst/>
                <a:latin typeface="Söhne"/>
              </a:rPr>
              <a:t>Functions in JavaScript are reusable blocks of code that perform a specific task. </a:t>
            </a:r>
          </a:p>
          <a:p>
            <a:pPr algn="l">
              <a:buFont typeface="Arial" panose="020B0604020202020204" pitchFamily="34" charset="0"/>
              <a:buChar char="•"/>
            </a:pPr>
            <a:endParaRPr lang="en-US" b="0" i="0" dirty="0">
              <a:solidFill>
                <a:srgbClr val="ECECEC"/>
              </a:solidFill>
              <a:effectLst/>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endParaRPr lang="en-IN" dirty="0"/>
          </a:p>
        </p:txBody>
      </p:sp>
    </p:spTree>
    <p:extLst>
      <p:ext uri="{BB962C8B-B14F-4D97-AF65-F5344CB8AC3E}">
        <p14:creationId xmlns:p14="http://schemas.microsoft.com/office/powerpoint/2010/main" val="333721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EDEA8-49A5-0E09-4C9C-01A1EB308E3D}"/>
              </a:ext>
            </a:extLst>
          </p:cNvPr>
          <p:cNvSpPr>
            <a:spLocks noGrp="1"/>
          </p:cNvSpPr>
          <p:nvPr>
            <p:ph idx="1"/>
          </p:nvPr>
        </p:nvSpPr>
        <p:spPr>
          <a:xfrm>
            <a:off x="715297" y="406400"/>
            <a:ext cx="10131425" cy="6338530"/>
          </a:xfrm>
        </p:spPr>
        <p:txBody>
          <a:bodyPr>
            <a:normAutofit/>
          </a:bodyPr>
          <a:lstStyle/>
          <a:p>
            <a:pPr algn="l">
              <a:buFont typeface="Arial" panose="020B0604020202020204" pitchFamily="34" charset="0"/>
              <a:buChar char="•"/>
            </a:pPr>
            <a:r>
              <a:rPr lang="en-US" sz="2400" b="1" i="0" dirty="0">
                <a:solidFill>
                  <a:srgbClr val="ECECEC"/>
                </a:solidFill>
                <a:effectLst/>
                <a:latin typeface="Söhne"/>
              </a:rPr>
              <a:t>DOM Manipulation:</a:t>
            </a:r>
            <a:r>
              <a:rPr lang="en-US" sz="2400" b="0" i="0" dirty="0">
                <a:solidFill>
                  <a:srgbClr val="ECECEC"/>
                </a:solidFill>
                <a:effectLst/>
                <a:latin typeface="Söhne"/>
              </a:rPr>
              <a:t> </a:t>
            </a:r>
            <a:r>
              <a:rPr lang="en-US" b="0" i="0" dirty="0">
                <a:solidFill>
                  <a:srgbClr val="ECECEC"/>
                </a:solidFill>
                <a:effectLst/>
                <a:latin typeface="Söhne"/>
              </a:rPr>
              <a:t>JavaScript allows developers to interact with the DOM, which represents the structure and content of a web page as a hierarchical tree of objects. Developers can modify HTML elements, attributes, and styles dynamically using JavaScript, enabling dynamic and interactive user experiences.</a:t>
            </a:r>
          </a:p>
          <a:p>
            <a:pPr algn="l">
              <a:buFont typeface="Arial" panose="020B0604020202020204" pitchFamily="34" charset="0"/>
              <a:buChar char="•"/>
            </a:pPr>
            <a:r>
              <a:rPr lang="en-US" sz="2400" b="1" i="0" dirty="0">
                <a:solidFill>
                  <a:srgbClr val="ECECEC"/>
                </a:solidFill>
                <a:effectLst/>
                <a:latin typeface="Söhne"/>
              </a:rPr>
              <a:t>Events:</a:t>
            </a:r>
            <a:r>
              <a:rPr lang="en-US" sz="2400" b="0" i="0" dirty="0">
                <a:solidFill>
                  <a:srgbClr val="ECECEC"/>
                </a:solidFill>
                <a:effectLst/>
                <a:latin typeface="Söhne"/>
              </a:rPr>
              <a:t> </a:t>
            </a:r>
            <a:r>
              <a:rPr lang="en-US" b="0" i="0" dirty="0">
                <a:solidFill>
                  <a:srgbClr val="ECECEC"/>
                </a:solidFill>
                <a:effectLst/>
                <a:latin typeface="Söhne"/>
              </a:rPr>
              <a:t>JavaScript can respond to various events triggered by user actions (e.g., clicks, mouse movements, keyboard inputs) or by the browser itself (e.g., page load, form submission). Event handling in JavaScript allows developers to define actions or behaviors in response to these events.</a:t>
            </a:r>
          </a:p>
          <a:p>
            <a:pPr algn="l">
              <a:buFont typeface="Arial" panose="020B0604020202020204" pitchFamily="34" charset="0"/>
              <a:buChar char="•"/>
            </a:pPr>
            <a:r>
              <a:rPr lang="en-US" sz="2400" b="1" i="0" dirty="0">
                <a:solidFill>
                  <a:srgbClr val="ECECEC"/>
                </a:solidFill>
                <a:effectLst/>
                <a:latin typeface="Söhne"/>
              </a:rPr>
              <a:t>Asynchronous Programming:</a:t>
            </a:r>
            <a:r>
              <a:rPr lang="en-US" sz="2400" b="0" i="0" dirty="0">
                <a:solidFill>
                  <a:srgbClr val="ECECEC"/>
                </a:solidFill>
                <a:effectLst/>
                <a:latin typeface="Söhne"/>
              </a:rPr>
              <a:t> </a:t>
            </a:r>
            <a:r>
              <a:rPr lang="en-US" b="0" i="0" dirty="0">
                <a:solidFill>
                  <a:srgbClr val="ECECEC"/>
                </a:solidFill>
                <a:effectLst/>
                <a:latin typeface="Söhne"/>
              </a:rPr>
              <a:t>JavaScript supports asynchronous programming through features such as callbacks, promises, and async/await syntax. Asynchronous code allows tasks to run concurrently without blocking the execution of other code, which is crucial for handling tasks like fetching data from a server or performing animations.</a:t>
            </a:r>
          </a:p>
          <a:p>
            <a:pPr algn="l">
              <a:buFont typeface="Arial" panose="020B0604020202020204" pitchFamily="34" charset="0"/>
              <a:buChar char="•"/>
            </a:pPr>
            <a:r>
              <a:rPr lang="en-US" sz="2400" b="1" i="0" dirty="0">
                <a:solidFill>
                  <a:srgbClr val="ECECEC"/>
                </a:solidFill>
                <a:effectLst/>
                <a:latin typeface="Söhne"/>
              </a:rPr>
              <a:t>Browser Compatibility:</a:t>
            </a:r>
            <a:r>
              <a:rPr lang="en-US" sz="2400" b="0" i="0" dirty="0">
                <a:solidFill>
                  <a:srgbClr val="ECECEC"/>
                </a:solidFill>
                <a:effectLst/>
                <a:latin typeface="Söhne"/>
              </a:rPr>
              <a:t> </a:t>
            </a:r>
            <a:r>
              <a:rPr lang="en-US" b="0" i="0" dirty="0">
                <a:solidFill>
                  <a:srgbClr val="ECECEC"/>
                </a:solidFill>
                <a:effectLst/>
                <a:latin typeface="Söhne"/>
              </a:rPr>
              <a:t>JavaScript is supported by all modern web browsers and is a fundamental technology for building web applications. However, developers should be mindful of browser compatibility issues and use feature detection or </a:t>
            </a:r>
            <a:r>
              <a:rPr lang="en-US" b="0" i="0" dirty="0" err="1">
                <a:solidFill>
                  <a:srgbClr val="ECECEC"/>
                </a:solidFill>
                <a:effectLst/>
                <a:latin typeface="Söhne"/>
              </a:rPr>
              <a:t>polyfills</a:t>
            </a:r>
            <a:r>
              <a:rPr lang="en-US" b="0" i="0" dirty="0">
                <a:solidFill>
                  <a:srgbClr val="ECECEC"/>
                </a:solidFill>
                <a:effectLst/>
                <a:latin typeface="Söhne"/>
              </a:rPr>
              <a:t> to ensure compatibility across different browsers.</a:t>
            </a:r>
          </a:p>
          <a:p>
            <a:pPr algn="l">
              <a:buFont typeface="Arial" panose="020B0604020202020204" pitchFamily="34" charset="0"/>
              <a:buChar char="•"/>
            </a:pPr>
            <a:r>
              <a:rPr lang="en-US" sz="2400" b="1" i="0" dirty="0">
                <a:solidFill>
                  <a:srgbClr val="ECECEC"/>
                </a:solidFill>
                <a:effectLst/>
                <a:latin typeface="Söhne"/>
              </a:rPr>
              <a:t>Frameworks and Libraries:</a:t>
            </a:r>
            <a:r>
              <a:rPr lang="en-US" sz="2400" b="0" i="0" dirty="0">
                <a:solidFill>
                  <a:srgbClr val="ECECEC"/>
                </a:solidFill>
                <a:effectLst/>
                <a:latin typeface="Söhne"/>
              </a:rPr>
              <a:t> </a:t>
            </a:r>
            <a:r>
              <a:rPr lang="en-US" b="0" i="0" dirty="0">
                <a:solidFill>
                  <a:srgbClr val="ECECEC"/>
                </a:solidFill>
                <a:effectLst/>
                <a:latin typeface="Söhne"/>
              </a:rPr>
              <a:t>JavaScript has a rich ecosystem of frameworks and libraries that extend its capabilities and simplify common tasks. Popular frameworks include React.js, Angular, and Vue.js, while libraries like jQuery provide utilities for DOM manipulation and AJAX requests.</a:t>
            </a:r>
          </a:p>
          <a:p>
            <a:endParaRPr lang="en-IN" dirty="0"/>
          </a:p>
        </p:txBody>
      </p:sp>
    </p:spTree>
    <p:extLst>
      <p:ext uri="{BB962C8B-B14F-4D97-AF65-F5344CB8AC3E}">
        <p14:creationId xmlns:p14="http://schemas.microsoft.com/office/powerpoint/2010/main" val="276572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94</TotalTime>
  <Words>1838</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Wingdings</vt:lpstr>
      <vt:lpstr>Celestial</vt:lpstr>
      <vt:lpstr>Frontend developer</vt:lpstr>
      <vt:lpstr>About frontend</vt:lpstr>
      <vt:lpstr>Definition of frontend development </vt:lpstr>
      <vt:lpstr>Skills learn for frontend developer</vt:lpstr>
      <vt:lpstr>About html</vt:lpstr>
      <vt:lpstr>About css</vt:lpstr>
      <vt:lpstr>PowerPoint Presentation</vt:lpstr>
      <vt:lpstr>About javascript</vt:lpstr>
      <vt:lpstr>PowerPoint Presentation</vt:lpstr>
      <vt:lpstr>Frontend libraries</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developer</dc:title>
  <dc:creator>Rahul Patidar</dc:creator>
  <cp:lastModifiedBy>Rahul Patidar</cp:lastModifiedBy>
  <cp:revision>2</cp:revision>
  <dcterms:created xsi:type="dcterms:W3CDTF">2024-04-19T08:37:44Z</dcterms:created>
  <dcterms:modified xsi:type="dcterms:W3CDTF">2024-04-19T10:25:01Z</dcterms:modified>
</cp:coreProperties>
</file>