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10058400" cx="7772400"/>
  <p:notesSz cx="6858000" cy="9144000"/>
  <p:embeddedFontLst>
    <p:embeddedFont>
      <p:font typeface="Source Code Pro"/>
      <p:regular r:id="rId39"/>
      <p:bold r:id="rId40"/>
      <p:italic r:id="rId41"/>
      <p:boldItalic r:id="rId42"/>
    </p:embeddedFont>
    <p:embeddedFont>
      <p:font typeface="Helvetica Neue"/>
      <p:regular r:id="rId43"/>
      <p:bold r:id="rId44"/>
      <p:italic r:id="rId45"/>
      <p:boldItalic r:id="rId46"/>
    </p:embeddedFont>
    <p:embeddedFont>
      <p:font typeface="Open Sans Ligh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fntdata"/><Relationship Id="rId42" Type="http://schemas.openxmlformats.org/officeDocument/2006/relationships/font" Target="fonts/SourceCodePro-boldItalic.fntdata"/><Relationship Id="rId41" Type="http://schemas.openxmlformats.org/officeDocument/2006/relationships/font" Target="fonts/SourceCodePro-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font" Target="fonts/OpenSansLight-bold.fntdata"/><Relationship Id="rId47" Type="http://schemas.openxmlformats.org/officeDocument/2006/relationships/font" Target="fonts/OpenSansLight-regular.fntdata"/><Relationship Id="rId49" Type="http://schemas.openxmlformats.org/officeDocument/2006/relationships/font" Target="fonts/OpenSansLight-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SourceCodePro-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regular.fntdata"/><Relationship Id="rId50" Type="http://schemas.openxmlformats.org/officeDocument/2006/relationships/font" Target="fonts/OpenSansLigh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9ed12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62fb0d8af8_0_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d8c850c2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d8c850c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8c850c2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d8c850c2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64b864f3db_0_1: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d8c850c2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d8c850c2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d8c850c2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c7a96e5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bbfcd4c3a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bbfcd4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c7a96e5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c7a96e58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c7a96e58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c7a96e58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c49221f98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8c28c705c4_0_7: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c28c705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d8c850c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c49221f98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c49221f98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d8c850c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64b864f3db_0_6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c28c705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8d8c850c25_0_33: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d8c850c2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d8c850c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d8c850c2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d8c850c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d8c850c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1"/>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7" name="Google Shape;77;p21"/>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8" name="Google Shape;78;p21"/>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22"/>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23"/>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23"/>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 name="Google Shape;91;p26"/>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419100" lvl="0" marL="457200" rtl="0">
              <a:spcBef>
                <a:spcPts val="0"/>
              </a:spcBef>
              <a:spcAft>
                <a:spcPts val="0"/>
              </a:spcAft>
              <a:buSzPts val="3000"/>
              <a:buChar char="●"/>
              <a:defRPr sz="3000"/>
            </a:lvl1pPr>
            <a:lvl2pPr indent="-381000" lvl="1" marL="914400" rtl="0">
              <a:spcBef>
                <a:spcPts val="1600"/>
              </a:spcBef>
              <a:spcAft>
                <a:spcPts val="0"/>
              </a:spcAft>
              <a:buSzPts val="2400"/>
              <a:buChar char="○"/>
              <a:defRPr sz="2400"/>
            </a:lvl2pPr>
            <a:lvl3pPr indent="-342900" lvl="2" marL="1371600" rtl="0">
              <a:spcBef>
                <a:spcPts val="1600"/>
              </a:spcBef>
              <a:spcAft>
                <a:spcPts val="0"/>
              </a:spcAft>
              <a:buSzPts val="1800"/>
              <a:buChar char="■"/>
              <a:defRPr sz="1800"/>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29"/>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3"/>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33"/>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33"/>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34"/>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35"/>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35"/>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5" name="Google Shape;125;p38"/>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6" name="Google Shape;126;p3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27" name="Shape 127"/>
        <p:cNvGrpSpPr/>
        <p:nvPr/>
      </p:nvGrpSpPr>
      <p:grpSpPr>
        <a:xfrm>
          <a:off x="0" y="0"/>
          <a:ext cx="0" cy="0"/>
          <a:chOff x="0" y="0"/>
          <a:chExt cx="0" cy="0"/>
        </a:xfrm>
      </p:grpSpPr>
      <p:sp>
        <p:nvSpPr>
          <p:cNvPr id="128" name="Google Shape;128;p39"/>
          <p:cNvSpPr/>
          <p:nvPr>
            <p:ph idx="2" type="pic"/>
          </p:nvPr>
        </p:nvSpPr>
        <p:spPr>
          <a:xfrm>
            <a:off x="1691673" y="654843"/>
            <a:ext cx="4383300" cy="61032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0" name="Google Shape;130;p39"/>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1" name="Google Shape;131;p39"/>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4" name="Google Shape;134;p4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135" name="Shape 135"/>
        <p:cNvGrpSpPr/>
        <p:nvPr/>
      </p:nvGrpSpPr>
      <p:grpSpPr>
        <a:xfrm>
          <a:off x="0" y="0"/>
          <a:ext cx="0" cy="0"/>
          <a:chOff x="0" y="0"/>
          <a:chExt cx="0" cy="0"/>
        </a:xfrm>
      </p:grpSpPr>
      <p:sp>
        <p:nvSpPr>
          <p:cNvPr id="136" name="Google Shape;136;p41"/>
          <p:cNvSpPr/>
          <p:nvPr>
            <p:ph idx="2" type="pic"/>
          </p:nvPr>
        </p:nvSpPr>
        <p:spPr>
          <a:xfrm>
            <a:off x="3982975" y="654843"/>
            <a:ext cx="2391000" cy="8486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38" name="Google Shape;138;p41"/>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39" name="Google Shape;139;p4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2" name="Google Shape;142;p4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45" name="Google Shape;145;p43"/>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6" name="Google Shape;146;p4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idx="2" type="pic"/>
          </p:nvPr>
        </p:nvSpPr>
        <p:spPr>
          <a:xfrm>
            <a:off x="3982975" y="2684859"/>
            <a:ext cx="2391000" cy="64827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50" name="Google Shape;150;p44"/>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1" name="Google Shape;151;p4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52" name="Shape 152"/>
        <p:cNvGrpSpPr/>
        <p:nvPr/>
      </p:nvGrpSpPr>
      <p:grpSpPr>
        <a:xfrm>
          <a:off x="0" y="0"/>
          <a:ext cx="0" cy="0"/>
          <a:chOff x="0" y="0"/>
          <a:chExt cx="0" cy="0"/>
        </a:xfrm>
      </p:grpSpPr>
      <p:sp>
        <p:nvSpPr>
          <p:cNvPr id="153" name="Google Shape;153;p45"/>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4" name="Google Shape;154;p4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55" name="Shape 155"/>
        <p:cNvGrpSpPr/>
        <p:nvPr/>
      </p:nvGrpSpPr>
      <p:grpSpPr>
        <a:xfrm>
          <a:off x="0" y="0"/>
          <a:ext cx="0" cy="0"/>
          <a:chOff x="0" y="0"/>
          <a:chExt cx="0" cy="0"/>
        </a:xfrm>
      </p:grpSpPr>
      <p:sp>
        <p:nvSpPr>
          <p:cNvPr id="156" name="Google Shape;156;p46"/>
          <p:cNvSpPr/>
          <p:nvPr>
            <p:ph idx="2" type="pic"/>
          </p:nvPr>
        </p:nvSpPr>
        <p:spPr>
          <a:xfrm>
            <a:off x="3982975" y="5251847"/>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7" name="Google Shape;157;p46"/>
          <p:cNvSpPr/>
          <p:nvPr>
            <p:ph idx="3" type="pic"/>
          </p:nvPr>
        </p:nvSpPr>
        <p:spPr>
          <a:xfrm>
            <a:off x="3985763" y="916781"/>
            <a:ext cx="2391000" cy="38895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8" name="Google Shape;158;p46"/>
          <p:cNvSpPr/>
          <p:nvPr>
            <p:ph idx="4" type="pic"/>
          </p:nvPr>
        </p:nvSpPr>
        <p:spPr>
          <a:xfrm>
            <a:off x="1398501" y="916781"/>
            <a:ext cx="2391000" cy="82251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59" name="Google Shape;159;p4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60" name="Shape 160"/>
        <p:cNvGrpSpPr/>
        <p:nvPr/>
      </p:nvGrpSpPr>
      <p:grpSpPr>
        <a:xfrm>
          <a:off x="0" y="0"/>
          <a:ext cx="0" cy="0"/>
          <a:chOff x="0" y="0"/>
          <a:chExt cx="0" cy="0"/>
        </a:xfrm>
      </p:grpSpPr>
      <p:sp>
        <p:nvSpPr>
          <p:cNvPr id="161" name="Google Shape;161;p47"/>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2" name="Google Shape;162;p47"/>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3" name="Google Shape;163;p4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64" name="Shape 164"/>
        <p:cNvGrpSpPr/>
        <p:nvPr/>
      </p:nvGrpSpPr>
      <p:grpSpPr>
        <a:xfrm>
          <a:off x="0" y="0"/>
          <a:ext cx="0" cy="0"/>
          <a:chOff x="0" y="0"/>
          <a:chExt cx="0" cy="0"/>
        </a:xfrm>
      </p:grpSpPr>
      <p:sp>
        <p:nvSpPr>
          <p:cNvPr id="165" name="Google Shape;165;p48"/>
          <p:cNvSpPr/>
          <p:nvPr>
            <p:ph idx="2" type="pic"/>
          </p:nvPr>
        </p:nvSpPr>
        <p:spPr>
          <a:xfrm>
            <a:off x="971550" y="0"/>
            <a:ext cx="5829300" cy="10058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66" name="Google Shape;166;p4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7" name="Shape 167"/>
        <p:cNvGrpSpPr/>
        <p:nvPr/>
      </p:nvGrpSpPr>
      <p:grpSpPr>
        <a:xfrm>
          <a:off x="0" y="0"/>
          <a:ext cx="0" cy="0"/>
          <a:chOff x="0" y="0"/>
          <a:chExt cx="0" cy="0"/>
        </a:xfrm>
      </p:grpSpPr>
      <p:sp>
        <p:nvSpPr>
          <p:cNvPr id="168" name="Google Shape;168;p4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anchorCtr="0" anchor="ctr" bIns="34275" lIns="34275" spcFirstLastPara="1" rIns="34275" wrap="square" tIns="34275">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idx="1" type="body"/>
          </p:nvPr>
        </p:nvSpPr>
        <p:spPr>
          <a:xfrm>
            <a:off x="264945" y="2253729"/>
            <a:ext cx="7242600" cy="6239700"/>
          </a:xfrm>
          <a:prstGeom prst="rect">
            <a:avLst/>
          </a:prstGeom>
        </p:spPr>
        <p:txBody>
          <a:bodyPr anchorCtr="0" anchor="ctr" bIns="34275" lIns="34275" spcFirstLastPara="1" rIns="34275" wrap="square" tIns="34275">
            <a:noAutofit/>
          </a:bodyPr>
          <a:lstStyle>
            <a:lvl1pPr indent="-317500" lvl="0" marL="457200" rtl="0">
              <a:spcBef>
                <a:spcPts val="2200"/>
              </a:spcBef>
              <a:spcAft>
                <a:spcPts val="0"/>
              </a:spcAft>
              <a:buSzPts val="1400"/>
              <a:buChar char="•"/>
              <a:defRPr/>
            </a:lvl1pPr>
            <a:lvl2pPr indent="-317500" lvl="1" marL="914400" rtl="0">
              <a:spcBef>
                <a:spcPts val="2200"/>
              </a:spcBef>
              <a:spcAft>
                <a:spcPts val="0"/>
              </a:spcAft>
              <a:buSzPts val="1400"/>
              <a:buChar char="•"/>
              <a:defRPr/>
            </a:lvl2pPr>
            <a:lvl3pPr indent="-317500" lvl="2" marL="1371600" rtl="0">
              <a:spcBef>
                <a:spcPts val="2200"/>
              </a:spcBef>
              <a:spcAft>
                <a:spcPts val="0"/>
              </a:spcAft>
              <a:buSzPts val="1400"/>
              <a:buChar char="•"/>
              <a:defRPr/>
            </a:lvl3pPr>
            <a:lvl4pPr indent="-317500" lvl="3" marL="1828800" rtl="0">
              <a:spcBef>
                <a:spcPts val="2200"/>
              </a:spcBef>
              <a:spcAft>
                <a:spcPts val="0"/>
              </a:spcAft>
              <a:buSzPts val="1400"/>
              <a:buChar char="•"/>
              <a:defRPr/>
            </a:lvl4pPr>
            <a:lvl5pPr indent="-317500" lvl="4" marL="2286000" rtl="0">
              <a:spcBef>
                <a:spcPts val="2200"/>
              </a:spcBef>
              <a:spcAft>
                <a:spcPts val="0"/>
              </a:spcAft>
              <a:buSzPts val="1400"/>
              <a:buChar char="•"/>
              <a:defRPr/>
            </a:lvl5pPr>
            <a:lvl6pPr indent="-317500" lvl="5" marL="2743200" rtl="0">
              <a:spcBef>
                <a:spcPts val="2200"/>
              </a:spcBef>
              <a:spcAft>
                <a:spcPts val="0"/>
              </a:spcAft>
              <a:buSzPts val="1400"/>
              <a:buChar char="•"/>
              <a:defRPr/>
            </a:lvl6pPr>
            <a:lvl7pPr indent="-317500" lvl="6" marL="3200400" rtl="0">
              <a:spcBef>
                <a:spcPts val="2200"/>
              </a:spcBef>
              <a:spcAft>
                <a:spcPts val="0"/>
              </a:spcAft>
              <a:buSzPts val="1400"/>
              <a:buChar char="•"/>
              <a:defRPr/>
            </a:lvl7pPr>
            <a:lvl8pPr indent="-317500" lvl="7" marL="3657600" rtl="0">
              <a:spcBef>
                <a:spcPts val="2200"/>
              </a:spcBef>
              <a:spcAft>
                <a:spcPts val="0"/>
              </a:spcAft>
              <a:buSzPts val="1400"/>
              <a:buChar char="•"/>
              <a:defRPr/>
            </a:lvl8pPr>
            <a:lvl9pPr indent="-317500" lvl="8" marL="41148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3.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
            <a:alphaModFix/>
          </a:blip>
          <a:stretch>
            <a:fillRect/>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indent="-317500" lvl="1" marL="914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indent="-317500" lvl="2" marL="1371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indent="-317500" lvl="3" marL="18288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indent="-317500" lvl="4" marL="22860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indent="-317500" lvl="5" marL="27432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indent="-317500" lvl="6" marL="32004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indent="-317500" lvl="7" marL="36576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indent="-317500" lvl="8" marL="41148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21" name="Google Shape;121;p37"/>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hyperlink" Target="https://drive.google.com/file/d/1YdBZPpaIQvnD9NbgkeLMb5PeFtnhGGRP/view?usp=sharing" TargetMode="External"/><Relationship Id="rId4" Type="http://schemas.openxmlformats.org/officeDocument/2006/relationships/hyperlink" Target="https://drive.google.com/file/d/1YdBZPpaIQvnD9NbgkeLMb5PeFtnhGGRP/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p:nvPr>
            <p:ph idx="4294967295" type="title"/>
          </p:nvPr>
        </p:nvSpPr>
        <p:spPr>
          <a:xfrm>
            <a:off x="264945" y="423371"/>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indent="0" lvl="0" marL="0" rtl="0" algn="l">
              <a:spcBef>
                <a:spcPts val="0"/>
              </a:spcBef>
              <a:spcAft>
                <a:spcPts val="0"/>
              </a:spcAft>
              <a:buNone/>
            </a:pPr>
            <a:r>
              <a:t/>
            </a:r>
            <a:endParaRPr/>
          </a:p>
        </p:txBody>
      </p:sp>
      <p:sp>
        <p:nvSpPr>
          <p:cNvPr id="180" name="Google Shape;180;p51"/>
          <p:cNvSpPr txBox="1"/>
          <p:nvPr>
            <p:ph idx="4294967295" type="title"/>
          </p:nvPr>
        </p:nvSpPr>
        <p:spPr>
          <a:xfrm>
            <a:off x="264945" y="1074546"/>
            <a:ext cx="7242600" cy="111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2</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2: Relational Database Design</a:t>
            </a:r>
            <a:endParaRPr/>
          </a:p>
        </p:txBody>
      </p:sp>
      <p:sp>
        <p:nvSpPr>
          <p:cNvPr id="243" name="Google Shape;243;p61"/>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a:t>
            </a:r>
            <a:r>
              <a:rPr lang="en" sz="1500">
                <a:solidFill>
                  <a:srgbClr val="525C65"/>
                </a:solidFill>
                <a:highlight>
                  <a:srgbClr val="FFFFFF"/>
                </a:highlight>
                <a:latin typeface="Open Sans"/>
                <a:ea typeface="Open Sans"/>
                <a:cs typeface="Open Sans"/>
                <a:sym typeface="Open Sans"/>
              </a:rPr>
              <a:t>screenshot</a:t>
            </a:r>
            <a:r>
              <a:rPr lang="en" sz="1500">
                <a:solidFill>
                  <a:srgbClr val="525C65"/>
                </a:solidFill>
                <a:highlight>
                  <a:srgbClr val="FFFFFF"/>
                </a:highlight>
                <a:latin typeface="Open Sans"/>
                <a:ea typeface="Open Sans"/>
                <a:cs typeface="Open Sans"/>
                <a:sym typeface="Open Sans"/>
              </a:rPr>
              <a: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spcBef>
                <a:spcPts val="1100"/>
              </a:spcBef>
              <a:spcAft>
                <a:spcPts val="160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49" name="Google Shape;249;p62"/>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None/>
            </a:pPr>
            <a:r>
              <a:t/>
            </a:r>
            <a:endParaRPr sz="12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1600"/>
              </a:spcAft>
              <a:buClr>
                <a:schemeClr val="dk1"/>
              </a:buClr>
              <a:buSzPts val="1100"/>
              <a:buFont typeface="Arial"/>
              <a:buNone/>
            </a:pPr>
            <a:r>
              <a:t/>
            </a:r>
            <a:endParaRPr sz="1900"/>
          </a:p>
        </p:txBody>
      </p:sp>
      <p:pic>
        <p:nvPicPr>
          <p:cNvPr id="250" name="Google Shape;250;p62"/>
          <p:cNvPicPr preferRelativeResize="0"/>
          <p:nvPr/>
        </p:nvPicPr>
        <p:blipFill>
          <a:blip r:embed="rId3">
            <a:alphaModFix/>
          </a:blip>
          <a:stretch>
            <a:fillRect/>
          </a:stretch>
        </p:blipFill>
        <p:spPr>
          <a:xfrm>
            <a:off x="755850" y="5786403"/>
            <a:ext cx="6085425" cy="25702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56" name="Google Shape;256;p63"/>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sz="1900"/>
          </a:p>
          <a:p>
            <a:pPr indent="0" lvl="0" marL="0" rtl="0" algn="l">
              <a:spcBef>
                <a:spcPts val="1600"/>
              </a:spcBef>
              <a:spcAft>
                <a:spcPts val="1600"/>
              </a:spcAft>
              <a:buNone/>
            </a:pPr>
            <a:r>
              <a:t/>
            </a:r>
            <a:endParaRPr sz="1900"/>
          </a:p>
        </p:txBody>
      </p:sp>
      <p:pic>
        <p:nvPicPr>
          <p:cNvPr id="257" name="Google Shape;257;p63"/>
          <p:cNvPicPr preferRelativeResize="0"/>
          <p:nvPr/>
        </p:nvPicPr>
        <p:blipFill>
          <a:blip r:embed="rId3">
            <a:alphaModFix/>
          </a:blip>
          <a:stretch>
            <a:fillRect/>
          </a:stretch>
        </p:blipFill>
        <p:spPr>
          <a:xfrm>
            <a:off x="484950" y="5969175"/>
            <a:ext cx="6802502" cy="30388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263" name="Google Shape;263;p64"/>
          <p:cNvSpPr txBox="1"/>
          <p:nvPr>
            <p:ph idx="1" type="body"/>
          </p:nvPr>
        </p:nvSpPr>
        <p:spPr>
          <a:xfrm>
            <a:off x="264950" y="199017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indent="0" lvl="0" marL="457200" rtl="0" algn="l">
              <a:spcBef>
                <a:spcPts val="0"/>
              </a:spcBef>
              <a:spcAft>
                <a:spcPts val="1600"/>
              </a:spcAft>
              <a:buNone/>
            </a:pPr>
            <a:r>
              <a:t/>
            </a: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3</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3: </a:t>
            </a:r>
            <a:r>
              <a:rPr lang="en"/>
              <a:t>Create A Physical Database</a:t>
            </a:r>
            <a:endParaRPr/>
          </a:p>
        </p:txBody>
      </p:sp>
      <p:sp>
        <p:nvSpPr>
          <p:cNvPr id="276" name="Google Shape;276;p66"/>
          <p:cNvSpPr txBox="1"/>
          <p:nvPr>
            <p:ph idx="1" type="body"/>
          </p:nvPr>
        </p:nvSpPr>
        <p:spPr>
          <a:xfrm>
            <a:off x="264895" y="2381604"/>
            <a:ext cx="7242600" cy="6239700"/>
          </a:xfrm>
          <a:prstGeom prst="rect">
            <a:avLst/>
          </a:prstGeom>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r>
              <a:rPr lang="en" sz="1550">
                <a:solidFill>
                  <a:srgbClr val="525C65"/>
                </a:solidFill>
                <a:highlight>
                  <a:srgbClr val="FFFFFF"/>
                </a:highlight>
                <a:latin typeface="Open Sans"/>
                <a:ea typeface="Open Sans"/>
                <a:cs typeface="Open Sans"/>
                <a:sym typeface="Open Sans"/>
              </a:rPr>
              <a:t>.</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DDL</a:t>
            </a:r>
            <a:endParaRPr/>
          </a:p>
        </p:txBody>
      </p:sp>
      <p:sp>
        <p:nvSpPr>
          <p:cNvPr id="282" name="Google Shape;282;p6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Create a DDL SQL script capable of building the database you designed in Step 2</a:t>
            </a:r>
            <a:endParaRPr sz="1900"/>
          </a:p>
          <a:p>
            <a:pPr indent="0" lvl="0" marL="241300" marR="241300" rtl="0" algn="l">
              <a:lnSpc>
                <a:spcPct val="100000"/>
              </a:lnSpc>
              <a:spcBef>
                <a:spcPts val="160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Hints</a:t>
            </a:r>
            <a:endParaRPr b="1"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None/>
            </a:pPr>
            <a:r>
              <a:t/>
            </a:r>
            <a:endParaRPr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indent="0" lvl="0" marL="457200" rtl="0" algn="l">
              <a:spcBef>
                <a:spcPts val="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83" name="Google Shape;283;p67"/>
          <p:cNvPicPr preferRelativeResize="0"/>
          <p:nvPr/>
        </p:nvPicPr>
        <p:blipFill rotWithShape="1">
          <a:blip r:embed="rId3">
            <a:alphaModFix/>
          </a:blip>
          <a:srcRect b="0" l="2818" r="0" t="2391"/>
          <a:stretch/>
        </p:blipFill>
        <p:spPr>
          <a:xfrm>
            <a:off x="1641775" y="5527975"/>
            <a:ext cx="3823475" cy="3971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289" name="Google Shape;289;p68"/>
          <p:cNvSpPr txBox="1"/>
          <p:nvPr>
            <p:ph idx="1" type="body"/>
          </p:nvPr>
        </p:nvSpPr>
        <p:spPr>
          <a:xfrm>
            <a:off x="264950" y="21568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90" name="Google Shape;290;p68"/>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296" name="Google Shape;296;p69"/>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297" name="Google Shape;297;p69"/>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this Template</a:t>
            </a:r>
            <a:endParaRPr/>
          </a:p>
        </p:txBody>
      </p:sp>
      <p:sp>
        <p:nvSpPr>
          <p:cNvPr id="186" name="Google Shape;186;p52"/>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Make a copy of this Google Slide deck.</a:t>
            </a:r>
            <a:endParaRPr sz="2200"/>
          </a:p>
          <a:p>
            <a:pPr indent="-368300" lvl="0" marL="457200" rtl="0" algn="l">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indent="-368300" lvl="0" marL="457200" rtl="0" algn="l">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delete this and all</a:t>
            </a:r>
            <a:r>
              <a:rPr lang="en" sz="2200"/>
              <a:t> of the other example slides before you submit your project.</a:t>
            </a:r>
            <a:endParaRPr sz="2200"/>
          </a:p>
          <a:p>
            <a:pPr indent="-368300" lvl="0" marL="457200" rtl="0" algn="l">
              <a:spcBef>
                <a:spcPts val="0"/>
              </a:spcBef>
              <a:spcAft>
                <a:spcPts val="0"/>
              </a:spcAft>
              <a:buSzPts val="2200"/>
              <a:buChar char="●"/>
            </a:pPr>
            <a:r>
              <a:rPr b="1" lang="en" sz="2200">
                <a:latin typeface="Open Sans"/>
                <a:ea typeface="Open Sans"/>
                <a:cs typeface="Open Sans"/>
                <a:sym typeface="Open Sans"/>
              </a:rPr>
              <a:t>Remember to add your name and the date</a:t>
            </a:r>
            <a:r>
              <a:rPr lang="en" sz="2200"/>
              <a:t> to the cover slide</a:t>
            </a:r>
            <a:endParaRPr sz="2200"/>
          </a:p>
          <a:p>
            <a:pPr indent="0" lvl="0" marL="457200" rtl="0" algn="l">
              <a:spcBef>
                <a:spcPts val="1600"/>
              </a:spcBef>
              <a:spcAft>
                <a:spcPts val="1600"/>
              </a:spcAft>
              <a:buNone/>
            </a:pPr>
            <a:r>
              <a:t/>
            </a:r>
            <a:endParaRPr sz="2200"/>
          </a:p>
        </p:txBody>
      </p:sp>
      <p:sp>
        <p:nvSpPr>
          <p:cNvPr id="187" name="Google Shape;187;p52"/>
          <p:cNvSpPr txBox="1"/>
          <p:nvPr/>
        </p:nvSpPr>
        <p:spPr>
          <a:xfrm>
            <a:off x="1028425" y="7749175"/>
            <a:ext cx="5652900" cy="11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b="11824" l="18073" r="14486" t="20988"/>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03" name="Google Shape;303;p70"/>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04" name="Google Shape;304;p70"/>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10" name="Google Shape;310;p71"/>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indent="0" lvl="0" marL="0" rtl="0" algn="l">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17" name="Google Shape;317;p72"/>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24" name="Google Shape;324;p73"/>
          <p:cNvSpPr txBox="1"/>
          <p:nvPr>
            <p:ph idx="1" type="body"/>
          </p:nvPr>
        </p:nvSpPr>
        <p:spPr>
          <a:xfrm>
            <a:off x="264950" y="2118049"/>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CRUD</a:t>
            </a:r>
            <a:endParaRPr/>
          </a:p>
        </p:txBody>
      </p:sp>
      <p:sp>
        <p:nvSpPr>
          <p:cNvPr id="331" name="Google Shape;331;p74"/>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Question 7: </a:t>
            </a:r>
            <a:r>
              <a:rPr b="1" lang="en" sz="1900">
                <a:latin typeface="Open Sans"/>
                <a:ea typeface="Open Sans"/>
                <a:cs typeface="Open Sans"/>
                <a:sym typeface="Open Sans"/>
              </a:rPr>
              <a:t>Describe how you would apply table security to restrict access to employee salaries using an SQL server.</a:t>
            </a:r>
            <a:endParaRPr b="1" sz="1900">
              <a:latin typeface="Open Sans"/>
              <a:ea typeface="Open Sans"/>
              <a:cs typeface="Open Sans"/>
              <a:sym typeface="Open Sans"/>
            </a:endParaRPr>
          </a:p>
          <a:p>
            <a:pPr indent="0" lvl="0" marL="0" rtl="0" algn="l">
              <a:spcBef>
                <a:spcPts val="1600"/>
              </a:spcBef>
              <a:spcAft>
                <a:spcPts val="0"/>
              </a:spcAft>
              <a:buNone/>
            </a:pPr>
            <a:r>
              <a:rPr b="1" lang="en" sz="1900">
                <a:solidFill>
                  <a:srgbClr val="FF0000"/>
                </a:solidFill>
                <a:latin typeface="Open Sans"/>
                <a:ea typeface="Open Sans"/>
                <a:cs typeface="Open Sans"/>
                <a:sym typeface="Open Sans"/>
              </a:rPr>
              <a:t>** answer in a short paragraph, how you would apply table security to restrict access to employee salaries</a:t>
            </a:r>
            <a:endParaRPr b="1" sz="1900">
              <a:solidFill>
                <a:srgbClr val="FF0000"/>
              </a:solidFill>
              <a:latin typeface="Open Sans"/>
              <a:ea typeface="Open Sans"/>
              <a:cs typeface="Open Sans"/>
              <a:sym typeface="Open Sans"/>
            </a:endParaRPr>
          </a:p>
          <a:p>
            <a:pPr indent="0" lvl="0" marL="457200" rtl="0" algn="l">
              <a:spcBef>
                <a:spcPts val="1600"/>
              </a:spcBef>
              <a:spcAft>
                <a:spcPts val="0"/>
              </a:spcAft>
              <a:buNone/>
            </a:pPr>
            <a:r>
              <a:t/>
            </a:r>
            <a:endParaRPr b="1" sz="1900">
              <a:latin typeface="Open Sans"/>
              <a:ea typeface="Open Sans"/>
              <a:cs typeface="Open Sans"/>
              <a:sym typeface="Open Sans"/>
            </a:endParaRPr>
          </a:p>
          <a:p>
            <a:pPr indent="0" lvl="0" marL="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4</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4: Above and Beyond</a:t>
            </a:r>
            <a:endParaRPr/>
          </a:p>
        </p:txBody>
      </p:sp>
      <p:sp>
        <p:nvSpPr>
          <p:cNvPr id="343" name="Google Shape;343;p76"/>
          <p:cNvSpPr txBox="1"/>
          <p:nvPr>
            <p:ph idx="1" type="body"/>
          </p:nvPr>
        </p:nvSpPr>
        <p:spPr>
          <a:xfrm>
            <a:off x="264945" y="20251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spcBef>
                <a:spcPts val="1600"/>
              </a:spcBef>
              <a:spcAft>
                <a:spcPts val="1600"/>
              </a:spcAft>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1</a:t>
            </a:r>
            <a:endParaRPr/>
          </a:p>
        </p:txBody>
      </p:sp>
      <p:sp>
        <p:nvSpPr>
          <p:cNvPr id="349" name="Google Shape;349;p7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2</a:t>
            </a:r>
            <a:endParaRPr/>
          </a:p>
        </p:txBody>
      </p:sp>
      <p:sp>
        <p:nvSpPr>
          <p:cNvPr id="355" name="Google Shape;355;p78"/>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Standout Suggestion 3</a:t>
            </a:r>
            <a:endParaRPr/>
          </a:p>
        </p:txBody>
      </p:sp>
      <p:sp>
        <p:nvSpPr>
          <p:cNvPr id="361" name="Google Shape;361;p79"/>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spcBef>
                <a:spcPts val="1600"/>
              </a:spcBef>
              <a:spcAft>
                <a:spcPts val="0"/>
              </a:spcAft>
              <a:buNone/>
            </a:pPr>
            <a:r>
              <a:rPr lang="en" sz="1900">
                <a:solidFill>
                  <a:srgbClr val="FF0000"/>
                </a:solidFill>
              </a:rPr>
              <a:t>Submit screenshot of code</a:t>
            </a:r>
            <a:endParaRPr sz="1900">
              <a:solidFill>
                <a:srgbClr val="FF0000"/>
              </a:solidFill>
            </a:endParaRPr>
          </a:p>
          <a:p>
            <a:pPr indent="0" lvl="0" marL="457200" rtl="0" algn="l">
              <a:spcBef>
                <a:spcPts val="160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Scenario</a:t>
            </a:r>
            <a:endParaRPr/>
          </a:p>
        </p:txBody>
      </p:sp>
      <p:sp>
        <p:nvSpPr>
          <p:cNvPr id="194" name="Google Shape;194;p53"/>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Appendix</a:t>
            </a:r>
            <a:endParaRPr b="1" sz="3000">
              <a:solidFill>
                <a:srgbClr val="FFFFFF"/>
              </a:solidFill>
              <a:latin typeface="Open Sans"/>
              <a:ea typeface="Open Sans"/>
              <a:cs typeface="Open Sans"/>
              <a:sym typeface="Open Sans"/>
            </a:endParaRPr>
          </a:p>
          <a:p>
            <a:pPr indent="0" lvl="0" marL="0" rtl="0" algn="l">
              <a:lnSpc>
                <a:spcPct val="150000"/>
              </a:lnSpc>
              <a:spcBef>
                <a:spcPts val="0"/>
              </a:spcBef>
              <a:spcAft>
                <a:spcPts val="0"/>
              </a:spcAft>
              <a:buClr>
                <a:schemeClr val="lt1"/>
              </a:buClr>
              <a:buFont typeface="Open Sans"/>
              <a:buNone/>
            </a:pPr>
            <a:r>
              <a:t/>
            </a:r>
            <a:endParaRPr b="1" sz="3000">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Info</a:t>
            </a:r>
            <a:endParaRPr/>
          </a:p>
        </p:txBody>
      </p:sp>
      <p:sp>
        <p:nvSpPr>
          <p:cNvPr id="373" name="Google Shape;373;p81"/>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indent="0" lvl="0" marL="457200" rtl="0" algn="l">
              <a:spcBef>
                <a:spcPts val="1600"/>
              </a:spcBef>
              <a:spcAft>
                <a:spcPts val="0"/>
              </a:spcAft>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Step 1</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 Data Architecture Foundations</a:t>
            </a:r>
            <a:endParaRPr/>
          </a:p>
        </p:txBody>
      </p:sp>
      <p:sp>
        <p:nvSpPr>
          <p:cNvPr id="207" name="Google Shape;207;p55"/>
          <p:cNvSpPr txBox="1"/>
          <p:nvPr>
            <p:ph idx="1" type="body"/>
          </p:nvPr>
        </p:nvSpPr>
        <p:spPr>
          <a:xfrm>
            <a:off x="264950" y="2253724"/>
            <a:ext cx="7242600" cy="75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spcBef>
                <a:spcPts val="1100"/>
              </a:spcBef>
              <a:spcAft>
                <a:spcPts val="16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Business Requirement</a:t>
            </a:r>
            <a:endParaRPr/>
          </a:p>
        </p:txBody>
      </p:sp>
      <p:sp>
        <p:nvSpPr>
          <p:cNvPr id="213" name="Google Shape;213;p56"/>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What is the business partner requesting  </a:t>
            </a:r>
            <a:endParaRPr sz="1700"/>
          </a:p>
          <a:p>
            <a:pPr indent="0" lvl="0" marL="457200" rtl="0" algn="l">
              <a:lnSpc>
                <a:spcPct val="100000"/>
              </a:lnSpc>
              <a:spcBef>
                <a:spcPts val="0"/>
              </a:spcBef>
              <a:spcAft>
                <a:spcPts val="0"/>
              </a:spcAft>
              <a:buClr>
                <a:schemeClr val="dk1"/>
              </a:buClr>
              <a:buSzPts val="1100"/>
              <a:buFont typeface="Arial"/>
              <a:buNone/>
            </a:pPr>
            <a:r>
              <a:t/>
            </a:r>
            <a:endParaRPr sz="1700"/>
          </a:p>
          <a:p>
            <a:pPr indent="-349250" lvl="0" marL="457200" rtl="0" algn="l">
              <a:spcBef>
                <a:spcPts val="12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457200" rtl="0" algn="l">
              <a:spcBef>
                <a:spcPts val="1200"/>
              </a:spcBef>
              <a:spcAft>
                <a:spcPts val="0"/>
              </a:spcAft>
              <a:buNone/>
            </a:pPr>
            <a:r>
              <a:rPr lang="en" sz="1700"/>
              <a:t>What is the current method data storage/management</a:t>
            </a:r>
            <a:endParaRPr sz="19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349250" lvl="0" marL="457200" rtl="0" algn="l">
              <a:spcBef>
                <a:spcPts val="1200"/>
              </a:spcBef>
              <a:spcAft>
                <a:spcPts val="0"/>
              </a:spcAft>
              <a:buSzPts val="1900"/>
              <a:buFont typeface="Open Sans"/>
              <a:buChar char="●"/>
            </a:pPr>
            <a:r>
              <a:rPr b="1" lang="en" sz="1900">
                <a:latin typeface="Open Sans"/>
                <a:ea typeface="Open Sans"/>
                <a:cs typeface="Open Sans"/>
                <a:sym typeface="Open Sans"/>
              </a:rPr>
              <a:t>Describe</a:t>
            </a:r>
            <a:r>
              <a:rPr b="1" lang="en" sz="1900">
                <a:latin typeface="Open Sans"/>
                <a:ea typeface="Open Sans"/>
                <a:cs typeface="Open Sans"/>
                <a:sym typeface="Open Sans"/>
              </a:rPr>
              <a:t> current data </a:t>
            </a:r>
            <a:r>
              <a:rPr b="1" lang="en" sz="1900">
                <a:latin typeface="Open Sans"/>
                <a:ea typeface="Open Sans"/>
                <a:cs typeface="Open Sans"/>
                <a:sym typeface="Open Sans"/>
              </a:rPr>
              <a:t>available:</a:t>
            </a:r>
            <a:endParaRPr b="1" sz="1900">
              <a:latin typeface="Open Sans"/>
              <a:ea typeface="Open Sans"/>
              <a:cs typeface="Open Sans"/>
              <a:sym typeface="Open Sans"/>
            </a:endParaRPr>
          </a:p>
          <a:p>
            <a:pPr indent="0" lvl="0" marL="0" rtl="0" algn="l">
              <a:spcBef>
                <a:spcPts val="1600"/>
              </a:spcBef>
              <a:spcAft>
                <a:spcPts val="0"/>
              </a:spcAft>
              <a:buNone/>
            </a:pPr>
            <a:r>
              <a:rPr b="1" lang="en" sz="1900">
                <a:latin typeface="Open Sans"/>
                <a:ea typeface="Open Sans"/>
                <a:cs typeface="Open Sans"/>
                <a:sym typeface="Open Sans"/>
              </a:rPr>
              <a:t>	</a:t>
            </a:r>
            <a:r>
              <a:rPr lang="en" sz="1900"/>
              <a:t>What data does the business currently have available</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Does the user have future data requests</a:t>
            </a:r>
            <a:endParaRPr sz="1900"/>
          </a:p>
          <a:p>
            <a:pPr indent="0" lvl="0" marL="457200" rtl="0" algn="l">
              <a:spcBef>
                <a:spcPts val="0"/>
              </a:spcBef>
              <a:spcAft>
                <a:spcPts val="0"/>
              </a:spcAft>
              <a:buClr>
                <a:schemeClr val="dk1"/>
              </a:buClr>
              <a:buSzPts val="1100"/>
              <a:buFont typeface="Arial"/>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What department will own / manage the data in the database</a:t>
            </a:r>
            <a:endParaRPr sz="1900"/>
          </a:p>
          <a:p>
            <a:pPr indent="0" lvl="0" marL="457200" rtl="0" algn="l">
              <a:lnSpc>
                <a:spcPct val="100000"/>
              </a:lnSpc>
              <a:spcBef>
                <a:spcPts val="0"/>
              </a:spcBef>
              <a:spcAft>
                <a:spcPts val="0"/>
              </a:spcAft>
              <a:buNone/>
            </a:pPr>
            <a:r>
              <a:t/>
            </a:r>
            <a:endParaRPr sz="19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user types that will have access; also list any restrictions to access.</a:t>
            </a:r>
            <a:endParaRPr sz="1900"/>
          </a:p>
          <a:p>
            <a:pPr indent="0" lvl="0" marL="457200" rtl="0" algn="l">
              <a:spcBef>
                <a:spcPts val="0"/>
              </a:spcBef>
              <a:spcAft>
                <a:spcPts val="0"/>
              </a:spcAft>
              <a:buClr>
                <a:schemeClr val="dk1"/>
              </a:buClr>
              <a:buSzPts val="1100"/>
              <a:buFont typeface="Arial"/>
              <a:buNone/>
            </a:pPr>
            <a:r>
              <a:t/>
            </a:r>
            <a:endParaRPr sz="1900"/>
          </a:p>
          <a:p>
            <a:pPr indent="0" lvl="0" marL="457200" rtl="0" algn="l">
              <a:spcBef>
                <a:spcPts val="1600"/>
              </a:spcBef>
              <a:spcAft>
                <a:spcPts val="16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Business Requirement</a:t>
            </a:r>
            <a:endParaRPr/>
          </a:p>
        </p:txBody>
      </p:sp>
      <p:sp>
        <p:nvSpPr>
          <p:cNvPr id="219" name="Google Shape;219;p57"/>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the size of the database in terms of numbers of rows. Business users often understand row or column size instead of GBs or MBs</a:t>
            </a:r>
            <a:endParaRPr sz="1900"/>
          </a:p>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any expected growth to the data</a:t>
            </a:r>
            <a:endParaRPr b="1" sz="1900">
              <a:latin typeface="Open Sans"/>
              <a:ea typeface="Open Sans"/>
              <a:cs typeface="Open Sans"/>
              <a:sym typeface="Open Sans"/>
            </a:endParaRPr>
          </a:p>
          <a:p>
            <a:pPr indent="0" lvl="0" marL="0" rtl="0" algn="l">
              <a:spcBef>
                <a:spcPts val="0"/>
              </a:spcBef>
              <a:spcAft>
                <a:spcPts val="0"/>
              </a:spcAft>
              <a:buNone/>
            </a:pPr>
            <a:r>
              <a:t/>
            </a:r>
            <a:endParaRPr b="1" sz="1900">
              <a:latin typeface="Open Sans"/>
              <a:ea typeface="Open Sans"/>
              <a:cs typeface="Open Sans"/>
              <a:sym typeface="Open Sans"/>
            </a:endParaRPr>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any data that may be sensitive or restricted from particular users</a:t>
            </a:r>
            <a:endParaRPr sz="1900"/>
          </a:p>
          <a:p>
            <a:pPr indent="0" lvl="0" marL="0" rtl="0" algn="l">
              <a:spcBef>
                <a:spcPts val="0"/>
              </a:spcBef>
              <a:spcAft>
                <a:spcPts val="0"/>
              </a:spcAft>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t/>
            </a:r>
            <a:endParaRPr sz="1700"/>
          </a:p>
          <a:p>
            <a:pPr indent="0" lvl="0" marL="457200" rtl="0" algn="l">
              <a:lnSpc>
                <a:spcPct val="100000"/>
              </a:lnSpc>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Technical Requirement</a:t>
            </a:r>
            <a:endParaRPr/>
          </a:p>
        </p:txBody>
      </p:sp>
      <p:sp>
        <p:nvSpPr>
          <p:cNvPr id="225" name="Google Shape;225;p58"/>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Justification for</a:t>
            </a:r>
            <a:r>
              <a:rPr b="1" lang="en" sz="1900">
                <a:latin typeface="Open Sans"/>
                <a:ea typeface="Open Sans"/>
                <a:cs typeface="Open Sans"/>
                <a:sym typeface="Open Sans"/>
              </a:rPr>
              <a:t>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Provide at least two justifications for building a database</a:t>
            </a:r>
            <a:endParaRPr sz="1900"/>
          </a:p>
          <a:p>
            <a:pPr indent="0" lvl="0" marL="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lang="en" sz="1700"/>
              <a:t>List the database objects (tables, views, special procedures)  that will be created for the database. </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lang="en" sz="1700"/>
              <a:t>Hint - you may want to circle back to this answer after completing the logical ERD in step 2.</a:t>
            </a:r>
            <a:endParaRPr sz="1700"/>
          </a:p>
          <a:p>
            <a:pPr indent="0" lvl="0" marL="457200" rtl="0" algn="l">
              <a:spcBef>
                <a:spcPts val="0"/>
              </a:spcBef>
              <a:spcAft>
                <a:spcPts val="0"/>
              </a:spcAft>
              <a:buNone/>
            </a:pPr>
            <a:r>
              <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Select a data ingestion method (ERD, Direct feed, API) based on the information provided.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Architect </a:t>
            </a:r>
            <a:r>
              <a:rPr lang="en"/>
              <a:t>Technical </a:t>
            </a:r>
            <a:r>
              <a:rPr lang="en"/>
              <a:t>Requirement</a:t>
            </a:r>
            <a:endParaRPr/>
          </a:p>
        </p:txBody>
      </p:sp>
      <p:sp>
        <p:nvSpPr>
          <p:cNvPr id="231" name="Google Shape;231;p59"/>
          <p:cNvSpPr txBox="1"/>
          <p:nvPr>
            <p:ph idx="1" type="body"/>
          </p:nvPr>
        </p:nvSpPr>
        <p:spPr>
          <a:xfrm>
            <a:off x="264950" y="2253724"/>
            <a:ext cx="7242600" cy="7731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Data governance (Ownership and User access)</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b="1" lang="en" sz="1700">
                <a:latin typeface="Open Sans"/>
                <a:ea typeface="Open Sans"/>
                <a:cs typeface="Open Sans"/>
                <a:sym typeface="Open Sans"/>
              </a:rPr>
              <a:t>Ownership: </a:t>
            </a:r>
            <a:r>
              <a:rPr lang="en" sz="1700"/>
              <a:t>who will own and maintain the data</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b="1" lang="en" sz="1700">
                <a:latin typeface="Open Sans"/>
                <a:ea typeface="Open Sans"/>
                <a:cs typeface="Open Sans"/>
                <a:sym typeface="Open Sans"/>
              </a:rPr>
              <a:t>User Access: </a:t>
            </a:r>
            <a:r>
              <a:rPr lang="en" sz="1700"/>
              <a:t>who will and will not have access to the data</a:t>
            </a:r>
            <a:endParaRPr sz="1700"/>
          </a:p>
          <a:p>
            <a:pPr indent="0" lvl="0" marL="457200" rtl="0" algn="l">
              <a:lnSpc>
                <a:spcPct val="100000"/>
              </a:lnSpc>
              <a:spcBef>
                <a:spcPts val="0"/>
              </a:spcBef>
              <a:spcAft>
                <a:spcPts val="0"/>
              </a:spcAft>
              <a:buNone/>
            </a:pPr>
            <a:r>
              <a:t/>
            </a:r>
            <a:endParaRPr sz="17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Scalability </a:t>
            </a:r>
            <a:endParaRPr b="1" sz="1900">
              <a:latin typeface="Open Sans"/>
              <a:ea typeface="Open Sans"/>
              <a:cs typeface="Open Sans"/>
              <a:sym typeface="Open Sans"/>
            </a:endParaRPr>
          </a:p>
          <a:p>
            <a:pPr indent="0" lvl="0" marL="457200" rtl="0" algn="l">
              <a:spcBef>
                <a:spcPts val="1600"/>
              </a:spcBef>
              <a:spcAft>
                <a:spcPts val="0"/>
              </a:spcAft>
              <a:buNone/>
            </a:pPr>
            <a:r>
              <a:rPr lang="en" sz="1900"/>
              <a:t>Should replication or sharding be used to ensure scalability based on user needs</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Flexibility</a:t>
            </a:r>
            <a:endParaRPr sz="1900"/>
          </a:p>
          <a:p>
            <a:pPr indent="0" lvl="0" marL="457200" rtl="0" algn="l">
              <a:spcBef>
                <a:spcPts val="1600"/>
              </a:spcBef>
              <a:spcAft>
                <a:spcPts val="0"/>
              </a:spcAft>
              <a:buNone/>
            </a:pPr>
            <a:r>
              <a:rPr lang="en" sz="1900"/>
              <a:t>Describe measures taken to ensure future data integration if needed</a:t>
            </a:r>
            <a:endParaRPr sz="1900"/>
          </a:p>
          <a:p>
            <a:pPr indent="-349250" lvl="0" marL="457200" rtl="0" algn="l">
              <a:spcBef>
                <a:spcPts val="1600"/>
              </a:spcBef>
              <a:spcAft>
                <a:spcPts val="0"/>
              </a:spcAft>
              <a:buSzPts val="1900"/>
              <a:buFont typeface="Open Sans"/>
              <a:buChar char="●"/>
            </a:pPr>
            <a:r>
              <a:rPr b="1" lang="en" sz="1900">
                <a:latin typeface="Open Sans"/>
                <a:ea typeface="Open Sans"/>
                <a:cs typeface="Open Sans"/>
                <a:sym typeface="Open Sans"/>
              </a:rPr>
              <a:t>Storage &amp; retention</a:t>
            </a:r>
            <a:endParaRPr b="1" sz="1900">
              <a:latin typeface="Open Sans"/>
              <a:ea typeface="Open Sans"/>
              <a:cs typeface="Open Sans"/>
              <a:sym typeface="Open Sans"/>
            </a:endParaRPr>
          </a:p>
          <a:p>
            <a:pPr indent="0" lvl="0" marL="457200" rtl="0" algn="l">
              <a:lnSpc>
                <a:spcPct val="100000"/>
              </a:lnSpc>
              <a:spcBef>
                <a:spcPts val="1600"/>
              </a:spcBef>
              <a:spcAft>
                <a:spcPts val="0"/>
              </a:spcAft>
              <a:buNone/>
            </a:pPr>
            <a:r>
              <a:rPr b="1" lang="en" sz="1700">
                <a:latin typeface="Open Sans"/>
                <a:ea typeface="Open Sans"/>
                <a:cs typeface="Open Sans"/>
                <a:sym typeface="Open Sans"/>
              </a:rPr>
              <a:t>Storage (disk or in-memory): </a:t>
            </a:r>
            <a:r>
              <a:rPr lang="en" sz="1700"/>
              <a:t>check </a:t>
            </a:r>
            <a:r>
              <a:rPr lang="en" sz="1700" u="sng">
                <a:solidFill>
                  <a:schemeClr val="hlink"/>
                </a:solidFill>
                <a:hlinkClick r:id="rId3"/>
              </a:rPr>
              <a:t>IT best practices document</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rPr b="1" lang="en" sz="1700">
                <a:latin typeface="Open Sans"/>
                <a:ea typeface="Open Sans"/>
                <a:cs typeface="Open Sans"/>
                <a:sym typeface="Open Sans"/>
              </a:rPr>
              <a:t>Retention: </a:t>
            </a:r>
            <a:r>
              <a:rPr lang="en" sz="1700"/>
              <a:t>how long does the data have to be kept for?</a:t>
            </a:r>
            <a:endParaRPr sz="1700"/>
          </a:p>
          <a:p>
            <a:pPr indent="0" lvl="0" marL="457200" rtl="0" algn="l">
              <a:lnSpc>
                <a:spcPct val="100000"/>
              </a:lnSpc>
              <a:spcBef>
                <a:spcPts val="0"/>
              </a:spcBef>
              <a:spcAft>
                <a:spcPts val="0"/>
              </a:spcAft>
              <a:buNone/>
            </a:pPr>
            <a:r>
              <a:t/>
            </a:r>
            <a:endParaRPr sz="1700"/>
          </a:p>
          <a:p>
            <a:pPr indent="0" lvl="0" marL="457200" rtl="0" algn="l">
              <a:lnSpc>
                <a:spcPct val="100000"/>
              </a:lnSpc>
              <a:spcBef>
                <a:spcPts val="0"/>
              </a:spcBef>
              <a:spcAft>
                <a:spcPts val="0"/>
              </a:spcAft>
              <a:buNone/>
            </a:pPr>
            <a:r>
              <a:t/>
            </a:r>
            <a:endParaRPr sz="1700"/>
          </a:p>
          <a:p>
            <a:pPr indent="-349250" lvl="0" marL="457200" rtl="0" algn="l">
              <a:spcBef>
                <a:spcPts val="0"/>
              </a:spcBef>
              <a:spcAft>
                <a:spcPts val="0"/>
              </a:spcAft>
              <a:buSzPts val="1900"/>
              <a:buFont typeface="Open Sans"/>
              <a:buChar char="●"/>
            </a:pPr>
            <a:r>
              <a:rPr b="1" lang="en" sz="1900">
                <a:latin typeface="Open Sans"/>
                <a:ea typeface="Open Sans"/>
                <a:cs typeface="Open Sans"/>
                <a:sym typeface="Open Sans"/>
              </a:rPr>
              <a:t>Backup</a:t>
            </a:r>
            <a:endParaRPr b="1" sz="1900">
              <a:latin typeface="Open Sans"/>
              <a:ea typeface="Open Sans"/>
              <a:cs typeface="Open Sans"/>
              <a:sym typeface="Open Sans"/>
            </a:endParaRPr>
          </a:p>
          <a:p>
            <a:pPr indent="0" lvl="0" marL="457200" rtl="0" algn="l">
              <a:spcBef>
                <a:spcPts val="1600"/>
              </a:spcBef>
              <a:spcAft>
                <a:spcPts val="0"/>
              </a:spcAft>
              <a:buNone/>
            </a:pPr>
            <a:r>
              <a:rPr lang="en" sz="1700"/>
              <a:t> </a:t>
            </a:r>
            <a:r>
              <a:rPr lang="en" sz="1700" u="sng">
                <a:solidFill>
                  <a:schemeClr val="hlink"/>
                </a:solidFill>
                <a:hlinkClick r:id="rId4"/>
              </a:rPr>
              <a:t>IT Best Practices document</a:t>
            </a:r>
            <a:r>
              <a:rPr lang="en" sz="1700"/>
              <a:t> lists Backup schedule requirements</a:t>
            </a:r>
            <a:endParaRPr sz="1700"/>
          </a:p>
          <a:p>
            <a:pPr indent="0" lvl="0" marL="457200" rtl="0" algn="l">
              <a:lnSpc>
                <a:spcPct val="100000"/>
              </a:lnSpc>
              <a:spcBef>
                <a:spcPts val="1600"/>
              </a:spcBef>
              <a:spcAft>
                <a:spcPts val="0"/>
              </a:spcAft>
              <a:buNone/>
            </a:pPr>
            <a:r>
              <a:t/>
            </a:r>
            <a:endParaRPr sz="1700"/>
          </a:p>
          <a:p>
            <a:pPr indent="0" lvl="0" marL="0" rtl="0" algn="l">
              <a:lnSpc>
                <a:spcPct val="100000"/>
              </a:lnSpc>
              <a:spcBef>
                <a:spcPts val="0"/>
              </a:spcBef>
              <a:spcAft>
                <a:spcPts val="0"/>
              </a:spcAft>
              <a:buClr>
                <a:schemeClr val="dk1"/>
              </a:buClr>
              <a:buSzPts val="1100"/>
              <a:buFont typeface="Arial"/>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