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4" autoAdjust="0"/>
    <p:restoredTop sz="94660"/>
  </p:normalViewPr>
  <p:slideViewPr>
    <p:cSldViewPr snapToGrid="0">
      <p:cViewPr varScale="1">
        <p:scale>
          <a:sx n="46" d="100"/>
          <a:sy n="46" d="100"/>
        </p:scale>
        <p:origin x="67" y="6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727F6E-346F-4759-970B-4686C3F8473A}" type="datetimeFigureOut">
              <a:rPr lang="en-US" smtClean="0"/>
              <a:t>4/3/2024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87C9225-8985-4328-B00F-A440C51D98A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754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27F6E-346F-4759-970B-4686C3F8473A}"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C9225-8985-4328-B00F-A440C51D98A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168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27F6E-346F-4759-970B-4686C3F8473A}"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C9225-8985-4328-B00F-A440C51D98A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4859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27F6E-346F-4759-970B-4686C3F8473A}"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C9225-8985-4328-B00F-A440C51D98A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80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27F6E-346F-4759-970B-4686C3F8473A}"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C9225-8985-4328-B00F-A440C51D98A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367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727F6E-346F-4759-970B-4686C3F8473A}"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C9225-8985-4328-B00F-A440C51D98A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3663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727F6E-346F-4759-970B-4686C3F8473A}"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7C9225-8985-4328-B00F-A440C51D98A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70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727F6E-346F-4759-970B-4686C3F8473A}"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7C9225-8985-4328-B00F-A440C51D98A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739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27F6E-346F-4759-970B-4686C3F8473A}"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7C9225-8985-4328-B00F-A440C51D98AB}" type="slidenum">
              <a:rPr lang="en-US" smtClean="0"/>
              <a:t>‹#›</a:t>
            </a:fld>
            <a:endParaRPr lang="en-US"/>
          </a:p>
        </p:txBody>
      </p:sp>
    </p:spTree>
    <p:extLst>
      <p:ext uri="{BB962C8B-B14F-4D97-AF65-F5344CB8AC3E}">
        <p14:creationId xmlns:p14="http://schemas.microsoft.com/office/powerpoint/2010/main" val="1038142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27F6E-346F-4759-970B-4686C3F8473A}"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C9225-8985-4328-B00F-A440C51D98A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193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5727F6E-346F-4759-970B-4686C3F8473A}" type="datetimeFigureOut">
              <a:rPr lang="en-US" smtClean="0"/>
              <a:t>4/3/2024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87C9225-8985-4328-B00F-A440C51D98A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727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5727F6E-346F-4759-970B-4686C3F8473A}" type="datetimeFigureOut">
              <a:rPr lang="en-US" smtClean="0"/>
              <a:t>4/3/2024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87C9225-8985-4328-B00F-A440C51D98A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295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4C7C-FF32-2A4B-1437-E3D144662601}"/>
              </a:ext>
            </a:extLst>
          </p:cNvPr>
          <p:cNvSpPr>
            <a:spLocks noGrp="1"/>
          </p:cNvSpPr>
          <p:nvPr>
            <p:ph type="ctrTitle"/>
          </p:nvPr>
        </p:nvSpPr>
        <p:spPr/>
        <p:txBody>
          <a:bodyPr>
            <a:normAutofit/>
          </a:bodyPr>
          <a:lstStyle/>
          <a:p>
            <a:r>
              <a:rPr lang="en-US" sz="4400" b="1" kern="100" dirty="0">
                <a:effectLst/>
                <a:latin typeface="Times New Roman" panose="02020603050405020304" pitchFamily="18" charset="0"/>
                <a:ea typeface="Calibri" panose="020F0502020204030204" pitchFamily="34" charset="0"/>
                <a:cs typeface="Times New Roman" panose="02020603050405020304" pitchFamily="18" charset="0"/>
              </a:rPr>
              <a:t>GENDER AWARENESS IN THE AFRICAN CULTURE.</a:t>
            </a:r>
            <a:br>
              <a:rPr lang="en-US" sz="44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4400" dirty="0"/>
          </a:p>
        </p:txBody>
      </p:sp>
    </p:spTree>
    <p:extLst>
      <p:ext uri="{BB962C8B-B14F-4D97-AF65-F5344CB8AC3E}">
        <p14:creationId xmlns:p14="http://schemas.microsoft.com/office/powerpoint/2010/main" val="341702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FC66-97BD-C3D5-B4B7-DCD9B0E5D0A5}"/>
              </a:ext>
            </a:extLst>
          </p:cNvPr>
          <p:cNvSpPr>
            <a:spLocks noGrp="1"/>
          </p:cNvSpPr>
          <p:nvPr>
            <p:ph type="title"/>
          </p:nvPr>
        </p:nvSpPr>
        <p:spPr/>
        <p:txBody>
          <a:bodyPr>
            <a:noAutofit/>
          </a:bodyPr>
          <a:lstStyle/>
          <a:p>
            <a:r>
              <a:rPr lang="en-US" sz="3600" b="1" i="0" dirty="0">
                <a:solidFill>
                  <a:srgbClr val="0D0D0D"/>
                </a:solidFill>
                <a:effectLst/>
                <a:latin typeface="Times New Roman" panose="02020603050405020304" pitchFamily="18" charset="0"/>
                <a:cs typeface="Times New Roman" panose="02020603050405020304" pitchFamily="18" charset="0"/>
              </a:rPr>
              <a:t>Exploration of African Culture</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DBEE93-951A-2113-F60F-58D328AA8ED4}"/>
              </a:ext>
            </a:extLst>
          </p:cNvPr>
          <p:cNvSpPr>
            <a:spLocks noGrp="1"/>
          </p:cNvSpPr>
          <p:nvPr>
            <p:ph idx="1"/>
          </p:nvPr>
        </p:nvSpPr>
        <p:spPr/>
        <p:txBody>
          <a:bodyPr>
            <a:no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The video presentation takes a deep dive into the multifaceted realm of African culture, offering viewers a comprehensive understanding of its various elements, including language, art, religion, and social customs. It paints a vivid picture of the diversity and richness of African cultures, emphasizing their significance in shaping identities and communities across the continent.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21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3824-3558-3CD2-46B7-DA47295CE446}"/>
              </a:ext>
            </a:extLst>
          </p:cNvPr>
          <p:cNvSpPr>
            <a:spLocks noGrp="1"/>
          </p:cNvSpPr>
          <p:nvPr>
            <p:ph type="title"/>
          </p:nvPr>
        </p:nvSpPr>
        <p:spPr/>
        <p:txBody>
          <a:bodyPr>
            <a:normAutofit/>
          </a:bodyPr>
          <a:lstStyle/>
          <a:p>
            <a:r>
              <a:rPr lang="en-US" sz="3600" b="1" i="0" dirty="0">
                <a:solidFill>
                  <a:srgbClr val="0D0D0D"/>
                </a:solidFill>
                <a:effectLst/>
                <a:latin typeface="Times New Roman" panose="02020603050405020304" pitchFamily="18" charset="0"/>
                <a:cs typeface="Times New Roman" panose="02020603050405020304" pitchFamily="18" charset="0"/>
              </a:rPr>
              <a:t>Gender Awareness as Key Theme</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FF30EB-B614-9FE6-062C-DCC4A1236E5C}"/>
              </a:ext>
            </a:extLst>
          </p:cNvPr>
          <p:cNvSpPr>
            <a:spLocks noGrp="1"/>
          </p:cNvSpPr>
          <p:nvPr>
            <p:ph idx="1"/>
          </p:nvPr>
        </p:nvSpPr>
        <p:spPr/>
        <p:txBody>
          <a:bodyPr>
            <a:no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Within this exploration, a prominent theme emerges – the imperative of gender awareness. The presentation underscores the importance of recognizing and understanding the roles, expectations, and experiences of both men and women within African societies. By shining a spotlight on gender dynamics, it aims to provoke thought and spark conversations about the complexities of gender within cultural contexts.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42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A928-9AB9-D47F-320B-018DE58BB8A8}"/>
              </a:ext>
            </a:extLst>
          </p:cNvPr>
          <p:cNvSpPr>
            <a:spLocks noGrp="1"/>
          </p:cNvSpPr>
          <p:nvPr>
            <p:ph type="title"/>
          </p:nvPr>
        </p:nvSpPr>
        <p:spPr/>
        <p:txBody>
          <a:bodyPr>
            <a:normAutofit/>
          </a:bodyPr>
          <a:lstStyle/>
          <a:p>
            <a:r>
              <a:rPr lang="en-US" sz="4000" b="1" i="0" dirty="0">
                <a:solidFill>
                  <a:srgbClr val="0D0D0D"/>
                </a:solidFill>
                <a:effectLst/>
                <a:latin typeface="Times New Roman" panose="02020603050405020304" pitchFamily="18" charset="0"/>
                <a:cs typeface="Times New Roman" panose="02020603050405020304" pitchFamily="18" charset="0"/>
              </a:rPr>
              <a:t>Role of Cultural Practices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6EBBA3-7DDD-4D94-6A4E-49FAB532E150}"/>
              </a:ext>
            </a:extLst>
          </p:cNvPr>
          <p:cNvSpPr>
            <a:spLocks noGrp="1"/>
          </p:cNvSpPr>
          <p:nvPr>
            <p:ph idx="1"/>
          </p:nvPr>
        </p:nvSpPr>
        <p:spPr/>
        <p:txBody>
          <a:bodyPr>
            <a:no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Traditional practices such as storytelling, rites of passage, and communal rituals are examined through a gendered lens. The presentation elucidates how these practices not only reflect societal norms but also contribute to the construction and reinforcement of gender roles. It delves into the ways in which cultural expressions like music, dance, clothing, and cuisine serve as vehicles for the transmission of gendered messages and values.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55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EB06-931B-D711-E0AA-7D78B5BB0171}"/>
              </a:ext>
            </a:extLst>
          </p:cNvPr>
          <p:cNvSpPr>
            <a:spLocks noGrp="1"/>
          </p:cNvSpPr>
          <p:nvPr>
            <p:ph type="title"/>
          </p:nvPr>
        </p:nvSpPr>
        <p:spPr/>
        <p:txBody>
          <a:bodyPr>
            <a:normAutofit/>
          </a:bodyPr>
          <a:lstStyle/>
          <a:p>
            <a:r>
              <a:rPr lang="en-US" sz="3600" b="1" i="0" dirty="0">
                <a:solidFill>
                  <a:srgbClr val="0D0D0D"/>
                </a:solidFill>
                <a:effectLst/>
                <a:latin typeface="Times New Roman" panose="02020603050405020304" pitchFamily="18" charset="0"/>
                <a:cs typeface="Times New Roman" panose="02020603050405020304" pitchFamily="18" charset="0"/>
              </a:rPr>
              <a:t>Acknowledgment of Challenges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55BE11-67C9-6FBA-7640-A7CC081DDF2D}"/>
              </a:ext>
            </a:extLst>
          </p:cNvPr>
          <p:cNvSpPr>
            <a:spLocks noGrp="1"/>
          </p:cNvSpPr>
          <p:nvPr>
            <p:ph idx="1"/>
          </p:nvPr>
        </p:nvSpPr>
        <p:spPr/>
        <p:txBody>
          <a:bodyPr>
            <a:norm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Despite the richness of African cultures, the presentation does not shy away from acknowledging the challenges and inequalities that exist. It confronts the historical legacies of colonialism, patriarchy, and other forms of oppression that continue to marginalize certain groups within society, particularly women and gender minorities.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612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7837-69E1-4457-0A26-6B837257BF06}"/>
              </a:ext>
            </a:extLst>
          </p:cNvPr>
          <p:cNvSpPr>
            <a:spLocks noGrp="1"/>
          </p:cNvSpPr>
          <p:nvPr>
            <p:ph type="title"/>
          </p:nvPr>
        </p:nvSpPr>
        <p:spPr/>
        <p:txBody>
          <a:bodyPr>
            <a:normAutofit/>
          </a:bodyPr>
          <a:lstStyle/>
          <a:p>
            <a:r>
              <a:rPr lang="en-US" sz="3600" b="1" i="0" dirty="0">
                <a:solidFill>
                  <a:srgbClr val="0D0D0D"/>
                </a:solidFill>
                <a:effectLst/>
                <a:latin typeface="Times New Roman" panose="02020603050405020304" pitchFamily="18" charset="0"/>
                <a:cs typeface="Times New Roman" panose="02020603050405020304" pitchFamily="18" charset="0"/>
              </a:rPr>
              <a:t>Call to Action for Gender Justice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61C8AD-75FA-EE61-0122-8CFF15A9B8D2}"/>
              </a:ext>
            </a:extLst>
          </p:cNvPr>
          <p:cNvSpPr>
            <a:spLocks noGrp="1"/>
          </p:cNvSpPr>
          <p:nvPr>
            <p:ph idx="1"/>
          </p:nvPr>
        </p:nvSpPr>
        <p:spPr/>
        <p:txBody>
          <a:bodyPr>
            <a:norm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In response to these challenges, the presentation issues a passionate call to action for gender justice. It advocates for the dismantling of systemic barriers and the promotion of inclusive policies and practices that uplift and empower all individuals, regardless of gender identity or expression.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00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7AC9-A26B-A7C7-2831-AB3A6259CA8E}"/>
              </a:ext>
            </a:extLst>
          </p:cNvPr>
          <p:cNvSpPr>
            <a:spLocks noGrp="1"/>
          </p:cNvSpPr>
          <p:nvPr>
            <p:ph type="title"/>
          </p:nvPr>
        </p:nvSpPr>
        <p:spPr/>
        <p:txBody>
          <a:bodyPr>
            <a:normAutofit/>
          </a:bodyPr>
          <a:lstStyle/>
          <a:p>
            <a:r>
              <a:rPr lang="en-US" sz="4000" b="1" i="0" dirty="0">
                <a:solidFill>
                  <a:srgbClr val="0D0D0D"/>
                </a:solidFill>
                <a:effectLst/>
                <a:latin typeface="Times New Roman" panose="02020603050405020304" pitchFamily="18" charset="0"/>
                <a:cs typeface="Times New Roman" panose="02020603050405020304" pitchFamily="18" charset="0"/>
              </a:rPr>
              <a:t>Vision for the Future</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543A7F-82FD-C93E-E489-A78B708C3A61}"/>
              </a:ext>
            </a:extLst>
          </p:cNvPr>
          <p:cNvSpPr>
            <a:spLocks noGrp="1"/>
          </p:cNvSpPr>
          <p:nvPr>
            <p:ph idx="1"/>
          </p:nvPr>
        </p:nvSpPr>
        <p:spPr/>
        <p:txBody>
          <a:bodyPr>
            <a:norm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Looking ahead, the presentation articulates a vision for a more equitable and inclusive future, where African cultures are celebrated and honored alongside the advancement of gender equality. It envisions a society where every individual has the opportunity to thrive and contribute fully to their communities.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681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E97A-D7C7-1A83-7826-0F20220C425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1228EF1-D443-6F52-86BF-4CA6C9691F2A}"/>
              </a:ext>
            </a:extLst>
          </p:cNvPr>
          <p:cNvSpPr>
            <a:spLocks noGrp="1"/>
          </p:cNvSpPr>
          <p:nvPr>
            <p:ph idx="1"/>
          </p:nvPr>
        </p:nvSpPr>
        <p:spPr/>
        <p:txBody>
          <a:bodyPr/>
          <a:lstStyle/>
          <a:p>
            <a:r>
              <a:rPr lang="en-US" sz="2800" b="0" i="0" dirty="0">
                <a:solidFill>
                  <a:srgbClr val="0D0D0D"/>
                </a:solidFill>
                <a:effectLst/>
                <a:latin typeface="Times New Roman" panose="02020603050405020304" pitchFamily="18" charset="0"/>
                <a:cs typeface="Times New Roman" panose="02020603050405020304" pitchFamily="18" charset="0"/>
              </a:rPr>
              <a:t>By weaving together these themes and insights, the video presentation offers a comprehensive exploration of the intersection between African culture and gender dynamics, inspiring viewers to engage critically and compassionately with these important issues</a:t>
            </a:r>
            <a:r>
              <a:rPr lang="en-US" b="0" i="0" dirty="0">
                <a:solidFill>
                  <a:srgbClr val="0D0D0D"/>
                </a:solidFill>
                <a:effectLst/>
                <a:latin typeface="Söhne"/>
              </a:rPr>
              <a:t>.</a:t>
            </a:r>
            <a:endParaRPr lang="en-US" dirty="0"/>
          </a:p>
        </p:txBody>
      </p:sp>
    </p:spTree>
    <p:extLst>
      <p:ext uri="{BB962C8B-B14F-4D97-AF65-F5344CB8AC3E}">
        <p14:creationId xmlns:p14="http://schemas.microsoft.com/office/powerpoint/2010/main" val="16558005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TotalTime>
  <Words>421</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Söhne</vt:lpstr>
      <vt:lpstr>Times New Roman</vt:lpstr>
      <vt:lpstr>Gallery</vt:lpstr>
      <vt:lpstr>GENDER AWARENESS IN THE AFRICAN CULTURE. </vt:lpstr>
      <vt:lpstr>Exploration of African Culture</vt:lpstr>
      <vt:lpstr>Gender Awareness as Key Theme</vt:lpstr>
      <vt:lpstr>Role of Cultural Practices</vt:lpstr>
      <vt:lpstr>Acknowledgment of Challenges</vt:lpstr>
      <vt:lpstr>Call to Action for Gender Justice</vt:lpstr>
      <vt:lpstr>Vision for the Future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AWARENESS IN THE AFRICAN CULTURE. </dc:title>
  <dc:creator>Stine Nzioka</dc:creator>
  <cp:lastModifiedBy>Stine Nzioka</cp:lastModifiedBy>
  <cp:revision>1</cp:revision>
  <dcterms:created xsi:type="dcterms:W3CDTF">2024-04-03T15:50:22Z</dcterms:created>
  <dcterms:modified xsi:type="dcterms:W3CDTF">2024-04-03T16:03:13Z</dcterms:modified>
</cp:coreProperties>
</file>