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22"/>
  </p:notesMasterIdLst>
  <p:sldIdLst>
    <p:sldId id="257" r:id="rId3"/>
    <p:sldId id="258" r:id="rId4"/>
    <p:sldId id="274" r:id="rId5"/>
    <p:sldId id="294" r:id="rId6"/>
    <p:sldId id="295" r:id="rId7"/>
    <p:sldId id="296" r:id="rId8"/>
    <p:sldId id="307" r:id="rId9"/>
    <p:sldId id="308" r:id="rId10"/>
    <p:sldId id="309" r:id="rId11"/>
    <p:sldId id="275" r:id="rId12"/>
    <p:sldId id="299" r:id="rId13"/>
    <p:sldId id="300" r:id="rId14"/>
    <p:sldId id="302" r:id="rId15"/>
    <p:sldId id="301" r:id="rId16"/>
    <p:sldId id="303" r:id="rId17"/>
    <p:sldId id="304" r:id="rId18"/>
    <p:sldId id="305" r:id="rId19"/>
    <p:sldId id="306" r:id="rId20"/>
    <p:sldId id="28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85" d="100"/>
          <a:sy n="85" d="100"/>
        </p:scale>
        <p:origin x="-90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-249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07860F-AF1F-467E-A871-9A09581779F8}" type="datetimeFigureOut">
              <a:rPr lang="en-US" smtClean="0"/>
              <a:pPr/>
              <a:t>12/25/2017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279437-66C1-4280-8949-A5B87AF3C8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453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1A2135-CAC7-4820-B60B-CE97338A9D2B}" type="slidenum">
              <a:rPr lang="en-US"/>
              <a:pPr/>
              <a:t>3</a:t>
            </a:fld>
            <a:endParaRPr lang="en-US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1A2135-CAC7-4820-B60B-CE97338A9D2B}" type="slidenum">
              <a:rPr lang="en-US"/>
              <a:pPr/>
              <a:t>4</a:t>
            </a:fld>
            <a:endParaRPr lang="en-US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1A2135-CAC7-4820-B60B-CE97338A9D2B}" type="slidenum">
              <a:rPr lang="en-US"/>
              <a:pPr/>
              <a:t>5</a:t>
            </a:fld>
            <a:endParaRPr lang="en-US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1A2135-CAC7-4820-B60B-CE97338A9D2B}" type="slidenum">
              <a:rPr lang="en-US"/>
              <a:pPr/>
              <a:t>6</a:t>
            </a:fld>
            <a:endParaRPr lang="en-US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1A2135-CAC7-4820-B60B-CE97338A9D2B}" type="slidenum">
              <a:rPr lang="en-US"/>
              <a:pPr/>
              <a:t>7</a:t>
            </a:fld>
            <a:endParaRPr lang="en-US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1A2135-CAC7-4820-B60B-CE97338A9D2B}" type="slidenum">
              <a:rPr lang="en-US"/>
              <a:pPr/>
              <a:t>8</a:t>
            </a:fld>
            <a:endParaRPr lang="en-US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1A2135-CAC7-4820-B60B-CE97338A9D2B}" type="slidenum">
              <a:rPr lang="en-US"/>
              <a:pPr/>
              <a:t>9</a:t>
            </a:fld>
            <a:endParaRPr lang="en-US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9373453" y="0"/>
            <a:ext cx="1219518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7427201" y="3681414"/>
            <a:ext cx="4764799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9188726" y="-8467"/>
            <a:ext cx="3006450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Freeform 9"/>
          <p:cNvSpPr/>
          <p:nvPr/>
        </p:nvSpPr>
        <p:spPr>
          <a:xfrm>
            <a:off x="9603701" y="-8467"/>
            <a:ext cx="2591475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Freeform 10"/>
          <p:cNvSpPr/>
          <p:nvPr/>
        </p:nvSpPr>
        <p:spPr>
          <a:xfrm>
            <a:off x="8934660" y="3048000"/>
            <a:ext cx="3260516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Freeform 11"/>
          <p:cNvSpPr/>
          <p:nvPr/>
        </p:nvSpPr>
        <p:spPr>
          <a:xfrm>
            <a:off x="9341166" y="-8467"/>
            <a:ext cx="2854010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Freeform 12"/>
          <p:cNvSpPr/>
          <p:nvPr/>
        </p:nvSpPr>
        <p:spPr>
          <a:xfrm>
            <a:off x="10907908" y="-8467"/>
            <a:ext cx="1287268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Freeform 13"/>
          <p:cNvSpPr/>
          <p:nvPr/>
        </p:nvSpPr>
        <p:spPr>
          <a:xfrm>
            <a:off x="10941783" y="-8468"/>
            <a:ext cx="1270575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5" name="Freeform 14"/>
          <p:cNvSpPr/>
          <p:nvPr/>
        </p:nvSpPr>
        <p:spPr>
          <a:xfrm>
            <a:off x="-8468" y="-8468"/>
            <a:ext cx="863825" cy="5698067"/>
          </a:xfrm>
          <a:custGeom>
            <a:avLst/>
            <a:gdLst>
              <a:gd name="connsiteX0" fmla="*/ 0 w 863600"/>
              <a:gd name="connsiteY0" fmla="*/ 8467 h 5698067"/>
              <a:gd name="connsiteX1" fmla="*/ 863600 w 863600"/>
              <a:gd name="connsiteY1" fmla="*/ 0 h 5698067"/>
              <a:gd name="connsiteX2" fmla="*/ 863600 w 863600"/>
              <a:gd name="connsiteY2" fmla="*/ 16934 h 5698067"/>
              <a:gd name="connsiteX3" fmla="*/ 0 w 863600"/>
              <a:gd name="connsiteY3" fmla="*/ 5698067 h 5698067"/>
              <a:gd name="connsiteX4" fmla="*/ 0 w 863600"/>
              <a:gd name="connsiteY4" fmla="*/ 8467 h 569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600" h="5698067">
                <a:moveTo>
                  <a:pt x="0" y="8467"/>
                </a:moveTo>
                <a:lnTo>
                  <a:pt x="863600" y="0"/>
                </a:lnTo>
                <a:lnTo>
                  <a:pt x="863600" y="16934"/>
                </a:lnTo>
                <a:lnTo>
                  <a:pt x="0" y="5698067"/>
                </a:lnTo>
                <a:lnTo>
                  <a:pt x="0" y="8467"/>
                </a:ln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Freeform 15"/>
          <p:cNvSpPr/>
          <p:nvPr/>
        </p:nvSpPr>
        <p:spPr>
          <a:xfrm>
            <a:off x="10374369" y="3589868"/>
            <a:ext cx="1820807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460" y="2404534"/>
            <a:ext cx="776895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460" y="4050834"/>
            <a:ext cx="776895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pPr/>
              <a:t>12/25/2017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727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512" y="609600"/>
            <a:ext cx="8598907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512" y="4470400"/>
            <a:ext cx="8598907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pPr/>
              <a:t>12/25/2017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848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577" y="609600"/>
            <a:ext cx="809624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512" y="4470400"/>
            <a:ext cx="8598907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pPr/>
              <a:t>12/25/2017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495" y="3632200"/>
            <a:ext cx="7226406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42011" y="790378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baseline="0" dirty="0" smtClean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895327" y="2886556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lvl="0">
              <a:spcBef>
                <a:spcPct val="0"/>
              </a:spcBef>
              <a:buNone/>
              <a:defRPr sz="8000" b="0" cap="all" baseline="0">
                <a:ln w="3175" cmpd="sng">
                  <a:noFill/>
                </a:ln>
                <a:effectLst/>
                <a:latin typeface="Arial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”</a:t>
            </a:r>
            <a:endParaRPr lang="en-US" sz="8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98170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512" y="1931988"/>
            <a:ext cx="8598907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pPr/>
              <a:t>12/25/2017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7032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577" y="609600"/>
            <a:ext cx="809624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pPr/>
              <a:t>12/25/2017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509" y="4013200"/>
            <a:ext cx="8598908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42011" y="790378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baseline="0" dirty="0" smtClean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5327" y="2886556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lvl="0">
              <a:spcBef>
                <a:spcPct val="0"/>
              </a:spcBef>
              <a:buNone/>
              <a:defRPr sz="8000" b="0" cap="all" baseline="0">
                <a:ln w="3175" cmpd="sng">
                  <a:noFill/>
                </a:ln>
                <a:effectLst/>
                <a:latin typeface="Arial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”</a:t>
            </a:r>
            <a:endParaRPr lang="en-US" sz="8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73988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978" y="609600"/>
            <a:ext cx="8590440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pPr/>
              <a:t>12/25/2017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509" y="4013200"/>
            <a:ext cx="8598908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43124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pPr/>
              <a:t>12/25/2017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8095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9749" y="609600"/>
            <a:ext cx="130508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511" y="609600"/>
            <a:ext cx="7061989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pPr/>
              <a:t>12/25/2017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164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pPr/>
              <a:t>12/25/2017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283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512" y="2700868"/>
            <a:ext cx="8598907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pPr/>
              <a:t>12/25/2017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949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511" y="2160589"/>
            <a:ext cx="418512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1296" y="2160590"/>
            <a:ext cx="418512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pPr/>
              <a:t>12/25/2017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616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922" y="2160983"/>
            <a:ext cx="41867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922" y="2737246"/>
            <a:ext cx="418671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9709" y="2160983"/>
            <a:ext cx="418670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9710" y="2737246"/>
            <a:ext cx="418670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pPr/>
              <a:t>12/25/2017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331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511" y="609600"/>
            <a:ext cx="8598907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pPr/>
              <a:t>12/25/2017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165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pPr/>
              <a:t>12/25/2017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867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510" y="1498604"/>
            <a:ext cx="385553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1701" y="514925"/>
            <a:ext cx="451471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510" y="2777069"/>
            <a:ext cx="385553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pPr/>
              <a:t>12/25/2017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625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511" y="4800600"/>
            <a:ext cx="8598906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511" y="609600"/>
            <a:ext cx="8598907" cy="384571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511" y="5367338"/>
            <a:ext cx="8598906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pPr/>
              <a:t>12/25/2017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783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 flipV="1">
            <a:off x="7427201" y="3681414"/>
            <a:ext cx="4764799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9373453" y="0"/>
            <a:ext cx="1219518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9188726" y="-8467"/>
            <a:ext cx="3006450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Freeform 9"/>
          <p:cNvSpPr/>
          <p:nvPr/>
        </p:nvSpPr>
        <p:spPr>
          <a:xfrm>
            <a:off x="9603701" y="-8467"/>
            <a:ext cx="2591475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Freeform 10"/>
          <p:cNvSpPr/>
          <p:nvPr/>
        </p:nvSpPr>
        <p:spPr>
          <a:xfrm>
            <a:off x="8934660" y="3048000"/>
            <a:ext cx="3260516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Freeform 11"/>
          <p:cNvSpPr/>
          <p:nvPr/>
        </p:nvSpPr>
        <p:spPr>
          <a:xfrm>
            <a:off x="9341166" y="-8467"/>
            <a:ext cx="2854010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Freeform 12"/>
          <p:cNvSpPr/>
          <p:nvPr/>
        </p:nvSpPr>
        <p:spPr>
          <a:xfrm>
            <a:off x="10907908" y="-8467"/>
            <a:ext cx="1287268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Freeform 13"/>
          <p:cNvSpPr/>
          <p:nvPr/>
        </p:nvSpPr>
        <p:spPr>
          <a:xfrm>
            <a:off x="10941783" y="-8468"/>
            <a:ext cx="1270575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5" name="Freeform 14"/>
          <p:cNvSpPr/>
          <p:nvPr/>
        </p:nvSpPr>
        <p:spPr>
          <a:xfrm>
            <a:off x="10374369" y="3589868"/>
            <a:ext cx="1820807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Freeform 15"/>
          <p:cNvSpPr/>
          <p:nvPr/>
        </p:nvSpPr>
        <p:spPr>
          <a:xfrm>
            <a:off x="-8469" y="4013201"/>
            <a:ext cx="457319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511" y="609600"/>
            <a:ext cx="8598907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511" y="2160590"/>
            <a:ext cx="8598907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7010" y="6041363"/>
            <a:ext cx="912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1F0EC-4F60-4544-9956-271209A740FE}" type="datetimeFigureOut">
              <a:rPr lang="en-US" smtClean="0"/>
              <a:pPr/>
              <a:t>12/25/2017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511" y="6041363"/>
            <a:ext cx="62992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2901" y="6041363"/>
            <a:ext cx="683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EC7A5AD-5AEC-42D0-A3BE-F46B40576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19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6" name="Rectangle 8"/>
          <p:cNvSpPr>
            <a:spLocks noGrp="1" noChangeArrowheads="1"/>
          </p:cNvSpPr>
          <p:nvPr>
            <p:ph type="ctrTitle"/>
          </p:nvPr>
        </p:nvSpPr>
        <p:spPr>
          <a:xfrm>
            <a:off x="1142218" y="226386"/>
            <a:ext cx="9088582" cy="1646302"/>
          </a:xfrm>
        </p:spPr>
        <p:txBody>
          <a:bodyPr/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Overview of Network Simulator – 3 (</a:t>
            </a:r>
            <a:r>
              <a:rPr lang="en-US" sz="36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ns-</a:t>
            </a:r>
            <a:r>
              <a:rPr lang="en-US" sz="3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3)</a:t>
            </a:r>
            <a:endParaRPr lang="en-US" sz="3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996875" y="3788229"/>
            <a:ext cx="7010400" cy="919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dirty="0" smtClean="0">
                <a:latin typeface="Georgia" pitchFamily="18" charset="0"/>
              </a:rPr>
              <a:t>Mr. Shivaji R. Lahane</a:t>
            </a:r>
          </a:p>
          <a:p>
            <a:pPr algn="ctr">
              <a:lnSpc>
                <a:spcPct val="150000"/>
              </a:lnSpc>
            </a:pPr>
            <a:r>
              <a:rPr lang="en-US" dirty="0" smtClean="0">
                <a:latin typeface="Georgia" pitchFamily="18" charset="0"/>
              </a:rPr>
              <a:t>shivajilahane@gmail.com</a:t>
            </a:r>
          </a:p>
        </p:txBody>
      </p:sp>
    </p:spTree>
    <p:extLst>
      <p:ext uri="{BB962C8B-B14F-4D97-AF65-F5344CB8AC3E}">
        <p14:creationId xmlns:p14="http://schemas.microsoft.com/office/powerpoint/2010/main" val="2387950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Georgia" pitchFamily="18" charset="0"/>
              </a:rPr>
              <a:t>Introduction to </a:t>
            </a:r>
            <a:r>
              <a:rPr lang="en-US" b="1" i="1" dirty="0" smtClean="0">
                <a:latin typeface="Georgia" pitchFamily="18" charset="0"/>
              </a:rPr>
              <a:t>ns-</a:t>
            </a:r>
            <a:r>
              <a:rPr lang="en-US" b="1" dirty="0" smtClean="0">
                <a:latin typeface="Georgia" pitchFamily="18" charset="0"/>
              </a:rPr>
              <a:t>3</a:t>
            </a:r>
            <a:endParaRPr lang="en-US" b="1" dirty="0">
              <a:latin typeface="Georgia" pitchFamily="18" charset="0"/>
            </a:endParaRPr>
          </a:p>
        </p:txBody>
      </p:sp>
      <p:sp>
        <p:nvSpPr>
          <p:cNvPr id="4098" name="Rectangle 3"/>
          <p:cNvSpPr>
            <a:spLocks noGrp="1" noChangeArrowheads="1"/>
          </p:cNvSpPr>
          <p:nvPr>
            <p:ph idx="1"/>
          </p:nvPr>
        </p:nvSpPr>
        <p:spPr>
          <a:xfrm>
            <a:off x="711170" y="1274619"/>
            <a:ext cx="8987012" cy="2812472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200000"/>
              </a:lnSpc>
            </a:pPr>
            <a:r>
              <a:rPr lang="en-US" sz="2000" dirty="0" smtClean="0">
                <a:solidFill>
                  <a:schemeClr val="tx1"/>
                </a:solidFill>
                <a:latin typeface="Georgia" pitchFamily="18" charset="0"/>
                <a:cs typeface="Times New Roman" pitchFamily="18" charset="0"/>
              </a:rPr>
              <a:t>A </a:t>
            </a:r>
            <a:r>
              <a:rPr lang="en-US" sz="2000" i="1" dirty="0" smtClean="0">
                <a:solidFill>
                  <a:schemeClr val="tx1"/>
                </a:solidFill>
                <a:latin typeface="Georgia" pitchFamily="18" charset="0"/>
                <a:cs typeface="Times New Roman" pitchFamily="18" charset="0"/>
              </a:rPr>
              <a:t>discrete event </a:t>
            </a:r>
            <a:r>
              <a:rPr lang="en-US" sz="2000" dirty="0" smtClean="0">
                <a:solidFill>
                  <a:schemeClr val="tx1"/>
                </a:solidFill>
                <a:latin typeface="Georgia" pitchFamily="18" charset="0"/>
                <a:cs typeface="Times New Roman" pitchFamily="18" charset="0"/>
              </a:rPr>
              <a:t>network simulator.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sz="2000" dirty="0" smtClean="0">
                <a:solidFill>
                  <a:schemeClr val="tx1"/>
                </a:solidFill>
                <a:latin typeface="Georgia" pitchFamily="18" charset="0"/>
                <a:cs typeface="Times New Roman" pitchFamily="18" charset="0"/>
              </a:rPr>
              <a:t>Open source tool with modular design.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sz="2000" dirty="0" smtClean="0">
                <a:solidFill>
                  <a:schemeClr val="tx1"/>
                </a:solidFill>
                <a:latin typeface="Georgia" pitchFamily="18" charset="0"/>
                <a:cs typeface="Times New Roman" pitchFamily="18" charset="0"/>
              </a:rPr>
              <a:t>Provides a set of simulation models implemented as C++ objects.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sz="2000" dirty="0" smtClean="0">
                <a:solidFill>
                  <a:schemeClr val="tx1"/>
                </a:solidFill>
                <a:latin typeface="Georgia" pitchFamily="18" charset="0"/>
                <a:cs typeface="Times New Roman" pitchFamily="18" charset="0"/>
              </a:rPr>
              <a:t>More emphasis on emulation.</a:t>
            </a:r>
          </a:p>
          <a:p>
            <a:pPr eaLnBrk="1" hangingPunct="1">
              <a:lnSpc>
                <a:spcPct val="90000"/>
              </a:lnSpc>
            </a:pPr>
            <a:endParaRPr lang="en-US" sz="2500" dirty="0" smtClean="0">
              <a:latin typeface="Univers Condensed" pitchFamily="34" charset="0"/>
            </a:endParaRPr>
          </a:p>
        </p:txBody>
      </p:sp>
      <p:sp>
        <p:nvSpPr>
          <p:cNvPr id="410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F9672F1-813F-401C-8CE6-DE55E30DFD80}" type="slidenum">
              <a:rPr lang="en-US" sz="1400" smtClean="0">
                <a:latin typeface="Georgia" pitchFamily="18" charset="0"/>
              </a:rPr>
              <a:pPr/>
              <a:t>10</a:t>
            </a:fld>
            <a:endParaRPr lang="en-US" sz="1400" dirty="0" smtClean="0">
              <a:latin typeface="Georgia" pitchFamily="18" charset="0"/>
            </a:endParaRPr>
          </a:p>
        </p:txBody>
      </p:sp>
      <p:pic>
        <p:nvPicPr>
          <p:cNvPr id="27650" name="Picture 2" descr="http://www.nsnam.org/wp-content/uploads/2011/01/ns-3-architecture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36083" y="3874368"/>
            <a:ext cx="3161005" cy="2374032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266149" y="6363315"/>
            <a:ext cx="975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Georgia" pitchFamily="18" charset="0"/>
              </a:rPr>
              <a:t>Ref.: http://www.nsnam.org/</a:t>
            </a:r>
            <a:endParaRPr lang="en-US" dirty="0"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Georgia" pitchFamily="18" charset="0"/>
              </a:rPr>
              <a:t>Features of </a:t>
            </a:r>
            <a:r>
              <a:rPr lang="en-US" b="1" i="1" dirty="0" smtClean="0">
                <a:latin typeface="Georgia" pitchFamily="18" charset="0"/>
              </a:rPr>
              <a:t>ns-</a:t>
            </a:r>
            <a:r>
              <a:rPr lang="en-US" b="1" dirty="0" smtClean="0">
                <a:latin typeface="Georgia" pitchFamily="18" charset="0"/>
              </a:rPr>
              <a:t>3</a:t>
            </a:r>
            <a:endParaRPr lang="en-US" b="1" dirty="0">
              <a:latin typeface="Georgia" pitchFamily="18" charset="0"/>
            </a:endParaRPr>
          </a:p>
        </p:txBody>
      </p:sp>
      <p:sp>
        <p:nvSpPr>
          <p:cNvPr id="4098" name="Rectangle 3"/>
          <p:cNvSpPr>
            <a:spLocks noGrp="1" noChangeArrowheads="1"/>
          </p:cNvSpPr>
          <p:nvPr>
            <p:ph idx="1"/>
          </p:nvPr>
        </p:nvSpPr>
        <p:spPr>
          <a:xfrm>
            <a:off x="711170" y="1447801"/>
            <a:ext cx="8987012" cy="5216235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en-US" sz="2000" dirty="0" smtClean="0">
                <a:solidFill>
                  <a:schemeClr val="tx1"/>
                </a:solidFill>
                <a:latin typeface="Georgia" pitchFamily="18" charset="0"/>
                <a:cs typeface="Times New Roman" pitchFamily="18" charset="0"/>
              </a:rPr>
              <a:t>Scalability</a:t>
            </a:r>
          </a:p>
          <a:p>
            <a:pPr marL="568325" indent="-333375" algn="just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chemeClr val="tx1"/>
                </a:solidFill>
                <a:latin typeface="Georgia" pitchFamily="18" charset="0"/>
                <a:cs typeface="Times New Roman" pitchFamily="18" charset="0"/>
              </a:rPr>
              <a:t>Packets can have “zero bytes” for dummy application data.</a:t>
            </a:r>
          </a:p>
          <a:p>
            <a:pPr marL="568325" indent="-333375" algn="just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chemeClr val="tx1"/>
                </a:solidFill>
                <a:latin typeface="Georgia" pitchFamily="18" charset="0"/>
                <a:cs typeface="Times New Roman" pitchFamily="18" charset="0"/>
              </a:rPr>
              <a:t>More optional features like no memory wastage in IPv4 Stack for nodes that do not need it.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solidFill>
                  <a:schemeClr val="tx1"/>
                </a:solidFill>
                <a:latin typeface="Georgia" pitchFamily="18" charset="0"/>
                <a:cs typeface="Times New Roman" pitchFamily="18" charset="0"/>
              </a:rPr>
              <a:t>Logging facility for debugging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solidFill>
                  <a:schemeClr val="tx1"/>
                </a:solidFill>
                <a:latin typeface="Georgia" pitchFamily="18" charset="0"/>
                <a:cs typeface="Times New Roman" pitchFamily="18" charset="0"/>
              </a:rPr>
              <a:t>Tracing facility for getting output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solidFill>
                  <a:schemeClr val="tx1"/>
                </a:solidFill>
                <a:latin typeface="Georgia" pitchFamily="18" charset="0"/>
                <a:cs typeface="Times New Roman" pitchFamily="18" charset="0"/>
              </a:rPr>
              <a:t>Cross layer features.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solidFill>
                  <a:schemeClr val="tx1"/>
                </a:solidFill>
                <a:latin typeface="Georgia" pitchFamily="18" charset="0"/>
                <a:cs typeface="Times New Roman" pitchFamily="18" charset="0"/>
              </a:rPr>
              <a:t>Can be connected to a real network.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solidFill>
                  <a:schemeClr val="tx1"/>
                </a:solidFill>
                <a:latin typeface="Georgia" pitchFamily="18" charset="0"/>
                <a:cs typeface="Times New Roman" pitchFamily="18" charset="0"/>
              </a:rPr>
              <a:t>Direct Code Execution</a:t>
            </a:r>
          </a:p>
        </p:txBody>
      </p:sp>
      <p:sp>
        <p:nvSpPr>
          <p:cNvPr id="410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F9672F1-813F-401C-8CE6-DE55E30DFD80}" type="slidenum">
              <a:rPr lang="en-US" sz="1400" smtClean="0">
                <a:latin typeface="Georgia" pitchFamily="18" charset="0"/>
              </a:rPr>
              <a:pPr/>
              <a:t>11</a:t>
            </a:fld>
            <a:endParaRPr lang="en-US" sz="1400" dirty="0" smtClean="0">
              <a:latin typeface="Georgia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6149" y="6363315"/>
            <a:ext cx="975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Georgia" pitchFamily="18" charset="0"/>
              </a:rPr>
              <a:t>Ref.: http://www.nsnam.org/</a:t>
            </a:r>
            <a:endParaRPr lang="en-US" dirty="0"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Georgia" pitchFamily="18" charset="0"/>
              </a:rPr>
              <a:t>Modules available in </a:t>
            </a:r>
            <a:r>
              <a:rPr lang="en-US" b="1" i="1" dirty="0" smtClean="0">
                <a:latin typeface="Georgia" pitchFamily="18" charset="0"/>
              </a:rPr>
              <a:t>ns-</a:t>
            </a:r>
            <a:r>
              <a:rPr lang="en-US" b="1" dirty="0" smtClean="0">
                <a:latin typeface="Georgia" pitchFamily="18" charset="0"/>
              </a:rPr>
              <a:t>3</a:t>
            </a:r>
            <a:endParaRPr lang="en-US" b="1" dirty="0">
              <a:latin typeface="Georgia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59447" y="1339991"/>
            <a:ext cx="8104187" cy="467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-135646" y="6113925"/>
            <a:ext cx="975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Georgia" pitchFamily="18" charset="0"/>
              </a:rPr>
              <a:t>Ref.: http://www.nsnam.org/</a:t>
            </a:r>
            <a:endParaRPr lang="en-US" dirty="0"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Georgia" pitchFamily="18" charset="0"/>
              </a:rPr>
              <a:t>What is a </a:t>
            </a:r>
            <a:r>
              <a:rPr lang="en-US" b="1" i="1" dirty="0" smtClean="0">
                <a:solidFill>
                  <a:srgbClr val="FF0000"/>
                </a:solidFill>
                <a:latin typeface="Georgia" pitchFamily="18" charset="0"/>
              </a:rPr>
              <a:t>node</a:t>
            </a:r>
            <a:r>
              <a:rPr lang="en-US" b="1" dirty="0" smtClean="0">
                <a:latin typeface="Georgia" pitchFamily="18" charset="0"/>
              </a:rPr>
              <a:t> in </a:t>
            </a:r>
            <a:r>
              <a:rPr lang="en-US" b="1" i="1" dirty="0" smtClean="0">
                <a:latin typeface="Georgia" pitchFamily="18" charset="0"/>
              </a:rPr>
              <a:t>ns-</a:t>
            </a:r>
            <a:r>
              <a:rPr lang="en-US" b="1" dirty="0" smtClean="0">
                <a:latin typeface="Georgia" pitchFamily="18" charset="0"/>
              </a:rPr>
              <a:t>3?</a:t>
            </a:r>
            <a:endParaRPr lang="en-US" b="1" dirty="0">
              <a:latin typeface="Georgia" pitchFamily="18" charset="0"/>
            </a:endParaRPr>
          </a:p>
        </p:txBody>
      </p:sp>
      <p:sp>
        <p:nvSpPr>
          <p:cNvPr id="410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F9672F1-813F-401C-8CE6-DE55E30DFD80}" type="slidenum">
              <a:rPr lang="en-US" sz="1400" smtClean="0">
                <a:latin typeface="Georgia" pitchFamily="18" charset="0"/>
              </a:rPr>
              <a:pPr/>
              <a:t>13</a:t>
            </a:fld>
            <a:endParaRPr lang="en-US" sz="1400" dirty="0" smtClean="0">
              <a:latin typeface="Georgia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6149" y="6363315"/>
            <a:ext cx="975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Georgia" pitchFamily="18" charset="0"/>
              </a:rPr>
              <a:t>Ref.: http://www.nsnam.org/</a:t>
            </a:r>
            <a:endParaRPr lang="en-US" dirty="0">
              <a:latin typeface="Georgia" pitchFamily="18" charset="0"/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>
          <a:xfrm>
            <a:off x="677511" y="1351197"/>
            <a:ext cx="8598907" cy="5251611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000" dirty="0" smtClean="0">
                <a:solidFill>
                  <a:schemeClr val="tx1"/>
                </a:solidFill>
                <a:latin typeface="Georgia" pitchFamily="18" charset="0"/>
              </a:rPr>
              <a:t>Husk of a Computer to which </a:t>
            </a:r>
            <a:r>
              <a:rPr lang="en-US" sz="2000" i="1" dirty="0" smtClean="0">
                <a:solidFill>
                  <a:schemeClr val="tx1"/>
                </a:solidFill>
                <a:latin typeface="Georgia" pitchFamily="18" charset="0"/>
              </a:rPr>
              <a:t>Applications</a:t>
            </a:r>
            <a:r>
              <a:rPr lang="en-US" sz="2000" dirty="0" smtClean="0">
                <a:solidFill>
                  <a:schemeClr val="tx1"/>
                </a:solidFill>
                <a:latin typeface="Georgia" pitchFamily="18" charset="0"/>
              </a:rPr>
              <a:t>,</a:t>
            </a:r>
            <a:r>
              <a:rPr lang="en-US" sz="2000" i="1" dirty="0" smtClean="0">
                <a:solidFill>
                  <a:schemeClr val="tx1"/>
                </a:solidFill>
                <a:latin typeface="Georgia" pitchFamily="18" charset="0"/>
              </a:rPr>
              <a:t> Stacks </a:t>
            </a:r>
            <a:r>
              <a:rPr lang="en-US" sz="2000" dirty="0" smtClean="0">
                <a:solidFill>
                  <a:schemeClr val="tx1"/>
                </a:solidFill>
                <a:latin typeface="Georgia" pitchFamily="18" charset="0"/>
              </a:rPr>
              <a:t>and </a:t>
            </a:r>
            <a:r>
              <a:rPr lang="en-US" sz="2000" i="1" dirty="0" smtClean="0">
                <a:solidFill>
                  <a:schemeClr val="tx1"/>
                </a:solidFill>
                <a:latin typeface="Georgia" pitchFamily="18" charset="0"/>
              </a:rPr>
              <a:t>NICs</a:t>
            </a:r>
            <a:r>
              <a:rPr lang="en-US" sz="2000" dirty="0" smtClean="0">
                <a:solidFill>
                  <a:schemeClr val="tx1"/>
                </a:solidFill>
                <a:latin typeface="Georgia" pitchFamily="18" charset="0"/>
              </a:rPr>
              <a:t> are added.</a:t>
            </a:r>
            <a:endParaRPr lang="en-US" sz="2000" dirty="0" smtClean="0">
              <a:solidFill>
                <a:srgbClr val="FF0000"/>
              </a:solidFill>
              <a:latin typeface="Georgia" pitchFamily="18" charset="0"/>
            </a:endParaRP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56875" y="2514595"/>
            <a:ext cx="2743200" cy="2365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0" name="Oval 5"/>
          <p:cNvSpPr>
            <a:spLocks noChangeArrowheads="1"/>
          </p:cNvSpPr>
          <p:nvPr/>
        </p:nvSpPr>
        <p:spPr bwMode="auto">
          <a:xfrm>
            <a:off x="4738275" y="2514595"/>
            <a:ext cx="2133600" cy="685800"/>
          </a:xfrm>
          <a:prstGeom prst="ellipse">
            <a:avLst/>
          </a:prstGeom>
          <a:solidFill>
            <a:srgbClr val="00B8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66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>
                <a:solidFill>
                  <a:srgbClr val="FFFFFF"/>
                </a:solidFill>
              </a:rPr>
              <a:t>Application</a:t>
            </a:r>
          </a:p>
        </p:txBody>
      </p:sp>
      <p:sp>
        <p:nvSpPr>
          <p:cNvPr id="11" name="Oval 6"/>
          <p:cNvSpPr>
            <a:spLocks noChangeArrowheads="1"/>
          </p:cNvSpPr>
          <p:nvPr/>
        </p:nvSpPr>
        <p:spPr bwMode="auto">
          <a:xfrm>
            <a:off x="5500275" y="2666995"/>
            <a:ext cx="2133600" cy="685800"/>
          </a:xfrm>
          <a:prstGeom prst="ellipse">
            <a:avLst/>
          </a:prstGeom>
          <a:solidFill>
            <a:srgbClr val="00B8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66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solidFill>
                  <a:srgbClr val="FFFFFF"/>
                </a:solidFill>
              </a:rPr>
              <a:t>Application</a:t>
            </a:r>
          </a:p>
        </p:txBody>
      </p:sp>
      <p:sp>
        <p:nvSpPr>
          <p:cNvPr id="12" name="Oval 7"/>
          <p:cNvSpPr>
            <a:spLocks noChangeArrowheads="1"/>
          </p:cNvSpPr>
          <p:nvPr/>
        </p:nvSpPr>
        <p:spPr bwMode="auto">
          <a:xfrm>
            <a:off x="6414675" y="2819395"/>
            <a:ext cx="2133600" cy="685800"/>
          </a:xfrm>
          <a:prstGeom prst="ellipse">
            <a:avLst/>
          </a:prstGeom>
          <a:solidFill>
            <a:srgbClr val="00B8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66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solidFill>
                  <a:srgbClr val="FFFFFF"/>
                </a:solidFill>
              </a:rPr>
              <a:t>Application</a:t>
            </a:r>
          </a:p>
        </p:txBody>
      </p:sp>
      <p:pic>
        <p:nvPicPr>
          <p:cNvPr id="13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28875" y="4724395"/>
            <a:ext cx="1466850" cy="1466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4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33475" y="4876795"/>
            <a:ext cx="1524000" cy="917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5" name="AutoShape 10"/>
          <p:cNvSpPr>
            <a:spLocks noChangeArrowheads="1"/>
          </p:cNvSpPr>
          <p:nvPr/>
        </p:nvSpPr>
        <p:spPr bwMode="auto">
          <a:xfrm>
            <a:off x="4051961" y="2677212"/>
            <a:ext cx="609600" cy="381000"/>
          </a:xfrm>
          <a:prstGeom prst="leftArrow">
            <a:avLst>
              <a:gd name="adj1" fmla="val 50000"/>
              <a:gd name="adj2" fmla="val 40000"/>
            </a:avLst>
          </a:prstGeom>
          <a:solidFill>
            <a:srgbClr val="00B8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27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endParaRPr lang="en-US"/>
          </a:p>
        </p:txBody>
      </p:sp>
      <p:sp>
        <p:nvSpPr>
          <p:cNvPr id="16" name="AutoShape 11"/>
          <p:cNvSpPr>
            <a:spLocks noChangeArrowheads="1"/>
          </p:cNvSpPr>
          <p:nvPr/>
        </p:nvSpPr>
        <p:spPr bwMode="auto">
          <a:xfrm rot="1560000">
            <a:off x="3669242" y="4640008"/>
            <a:ext cx="838200" cy="457200"/>
          </a:xfrm>
          <a:prstGeom prst="leftArrow">
            <a:avLst>
              <a:gd name="adj1" fmla="val 50000"/>
              <a:gd name="adj2" fmla="val 45833"/>
            </a:avLst>
          </a:prstGeom>
          <a:solidFill>
            <a:srgbClr val="00B8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27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endParaRPr lang="en-US"/>
          </a:p>
        </p:txBody>
      </p:sp>
      <p:pic>
        <p:nvPicPr>
          <p:cNvPr id="17" name="Picture 1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43075" y="3581395"/>
            <a:ext cx="898525" cy="990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8" name="Picture 1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414675" y="3657595"/>
            <a:ext cx="968375" cy="1066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9" name="AutoShape 14"/>
          <p:cNvSpPr>
            <a:spLocks noChangeArrowheads="1"/>
          </p:cNvSpPr>
          <p:nvPr/>
        </p:nvSpPr>
        <p:spPr bwMode="auto">
          <a:xfrm>
            <a:off x="3955638" y="3697282"/>
            <a:ext cx="609600" cy="381000"/>
          </a:xfrm>
          <a:prstGeom prst="leftArrow">
            <a:avLst>
              <a:gd name="adj1" fmla="val 50000"/>
              <a:gd name="adj2" fmla="val 40000"/>
            </a:avLst>
          </a:prstGeom>
          <a:solidFill>
            <a:srgbClr val="00B8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27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Georgia" pitchFamily="18" charset="0"/>
              </a:rPr>
              <a:t>Key Abstractions</a:t>
            </a:r>
            <a:endParaRPr lang="en-US" b="1" dirty="0">
              <a:latin typeface="Georgia" pitchFamily="18" charset="0"/>
            </a:endParaRPr>
          </a:p>
        </p:txBody>
      </p:sp>
      <p:sp>
        <p:nvSpPr>
          <p:cNvPr id="410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F9672F1-813F-401C-8CE6-DE55E30DFD80}" type="slidenum">
              <a:rPr lang="en-US" sz="1400" smtClean="0">
                <a:latin typeface="Georgia" pitchFamily="18" charset="0"/>
              </a:rPr>
              <a:pPr/>
              <a:t>14</a:t>
            </a:fld>
            <a:endParaRPr lang="en-US" sz="1400" dirty="0" smtClean="0">
              <a:latin typeface="Georgia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6149" y="6363315"/>
            <a:ext cx="975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Georgia" pitchFamily="18" charset="0"/>
              </a:rPr>
              <a:t>Ref.: http://www.nsnam.org/</a:t>
            </a:r>
            <a:endParaRPr lang="en-US" dirty="0">
              <a:latin typeface="Georgia" pitchFamily="18" charset="0"/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>
          <a:xfrm>
            <a:off x="677511" y="1351197"/>
            <a:ext cx="8598907" cy="5251611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000" dirty="0" smtClean="0">
                <a:solidFill>
                  <a:schemeClr val="tx1"/>
                </a:solidFill>
                <a:latin typeface="Georgia" pitchFamily="18" charset="0"/>
              </a:rPr>
              <a:t>Node</a:t>
            </a:r>
            <a:endParaRPr lang="en-US" sz="2000" dirty="0" smtClean="0">
              <a:solidFill>
                <a:srgbClr val="FF0000"/>
              </a:solidFill>
              <a:latin typeface="Georgia" pitchFamily="18" charset="0"/>
            </a:endParaRPr>
          </a:p>
          <a:p>
            <a:pPr>
              <a:lnSpc>
                <a:spcPct val="200000"/>
              </a:lnSpc>
            </a:pPr>
            <a:r>
              <a:rPr lang="en-US" sz="2000" dirty="0" smtClean="0">
                <a:solidFill>
                  <a:schemeClr val="tx1"/>
                </a:solidFill>
                <a:latin typeface="Georgia" pitchFamily="18" charset="0"/>
              </a:rPr>
              <a:t>Application (e.g., FTP/TCP, ON-OFF Traffic, etc)</a:t>
            </a:r>
          </a:p>
          <a:p>
            <a:pPr>
              <a:lnSpc>
                <a:spcPct val="200000"/>
              </a:lnSpc>
            </a:pPr>
            <a:r>
              <a:rPr lang="en-US" sz="2000" dirty="0" smtClean="0">
                <a:solidFill>
                  <a:schemeClr val="tx1"/>
                </a:solidFill>
                <a:latin typeface="Georgia" pitchFamily="18" charset="0"/>
              </a:rPr>
              <a:t>Channel (e.g., point-to-point, </a:t>
            </a:r>
            <a:r>
              <a:rPr lang="en-US" sz="2000" dirty="0" err="1" smtClean="0">
                <a:solidFill>
                  <a:schemeClr val="tx1"/>
                </a:solidFill>
                <a:latin typeface="Georgia" pitchFamily="18" charset="0"/>
              </a:rPr>
              <a:t>csma</a:t>
            </a:r>
            <a:r>
              <a:rPr lang="en-US" sz="2000" dirty="0" smtClean="0">
                <a:solidFill>
                  <a:schemeClr val="tx1"/>
                </a:solidFill>
                <a:latin typeface="Georgia" pitchFamily="18" charset="0"/>
              </a:rPr>
              <a:t>, </a:t>
            </a:r>
            <a:r>
              <a:rPr lang="en-US" sz="2000" dirty="0" err="1" smtClean="0">
                <a:solidFill>
                  <a:schemeClr val="tx1"/>
                </a:solidFill>
                <a:latin typeface="Georgia" pitchFamily="18" charset="0"/>
              </a:rPr>
              <a:t>wi-fi</a:t>
            </a:r>
            <a:r>
              <a:rPr lang="en-US" sz="2000" dirty="0" smtClean="0">
                <a:solidFill>
                  <a:schemeClr val="tx1"/>
                </a:solidFill>
                <a:latin typeface="Georgia" pitchFamily="18" charset="0"/>
              </a:rPr>
              <a:t>, etc)</a:t>
            </a:r>
          </a:p>
          <a:p>
            <a:pPr>
              <a:lnSpc>
                <a:spcPct val="200000"/>
              </a:lnSpc>
            </a:pPr>
            <a:r>
              <a:rPr lang="en-US" sz="2000" dirty="0" err="1" smtClean="0">
                <a:solidFill>
                  <a:schemeClr val="tx1"/>
                </a:solidFill>
                <a:latin typeface="Georgia" pitchFamily="18" charset="0"/>
              </a:rPr>
              <a:t>NetDevice</a:t>
            </a:r>
            <a:r>
              <a:rPr lang="en-US" sz="2000" dirty="0" smtClean="0">
                <a:solidFill>
                  <a:schemeClr val="tx1"/>
                </a:solidFill>
                <a:latin typeface="Georgia" pitchFamily="18" charset="0"/>
              </a:rPr>
              <a:t> (i.e., Network Interface Card (NIC), Ethernet, Antenna, etc)</a:t>
            </a:r>
          </a:p>
          <a:p>
            <a:pPr>
              <a:lnSpc>
                <a:spcPct val="200000"/>
              </a:lnSpc>
            </a:pPr>
            <a:r>
              <a:rPr lang="en-US" sz="2000" dirty="0" smtClean="0">
                <a:solidFill>
                  <a:schemeClr val="tx1"/>
                </a:solidFill>
                <a:latin typeface="Georgia" pitchFamily="18" charset="0"/>
              </a:rPr>
              <a:t>Packet (Message)</a:t>
            </a:r>
          </a:p>
          <a:p>
            <a:pPr>
              <a:lnSpc>
                <a:spcPct val="200000"/>
              </a:lnSpc>
            </a:pPr>
            <a:r>
              <a:rPr lang="en-US" sz="2000" dirty="0" smtClean="0">
                <a:solidFill>
                  <a:schemeClr val="tx1"/>
                </a:solidFill>
                <a:latin typeface="Georgia" pitchFamily="18" charset="0"/>
              </a:rPr>
              <a:t>Topology Helpers (Agent)</a:t>
            </a:r>
          </a:p>
          <a:p>
            <a:pPr>
              <a:lnSpc>
                <a:spcPct val="200000"/>
              </a:lnSpc>
              <a:buNone/>
            </a:pPr>
            <a:endParaRPr lang="en-US" sz="2000" dirty="0">
              <a:solidFill>
                <a:schemeClr val="tx1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Georgia" pitchFamily="18" charset="0"/>
              </a:rPr>
              <a:t>Example - Conceptual</a:t>
            </a:r>
            <a:endParaRPr lang="en-US" b="1" dirty="0">
              <a:latin typeface="Georgia" pitchFamily="18" charset="0"/>
            </a:endParaRPr>
          </a:p>
        </p:txBody>
      </p:sp>
      <p:sp>
        <p:nvSpPr>
          <p:cNvPr id="410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F9672F1-813F-401C-8CE6-DE55E30DFD80}" type="slidenum">
              <a:rPr lang="en-US" sz="1400" smtClean="0">
                <a:latin typeface="Georgia" pitchFamily="18" charset="0"/>
              </a:rPr>
              <a:pPr/>
              <a:t>15</a:t>
            </a:fld>
            <a:endParaRPr lang="en-US" sz="1400" dirty="0" smtClean="0">
              <a:latin typeface="Georgia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6149" y="6363315"/>
            <a:ext cx="975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Georgia" pitchFamily="18" charset="0"/>
              </a:rPr>
              <a:t>Ref.: http://www.nsnam.org/</a:t>
            </a:r>
            <a:endParaRPr lang="en-US" dirty="0">
              <a:latin typeface="Georgia" pitchFamily="18" charset="0"/>
            </a:endParaRPr>
          </a:p>
        </p:txBody>
      </p:sp>
      <p:pic>
        <p:nvPicPr>
          <p:cNvPr id="2050" name="Picture 2" descr="conceptual exampl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2889" y="1524008"/>
            <a:ext cx="8434243" cy="45604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Georgia" pitchFamily="18" charset="0"/>
              </a:rPr>
              <a:t>Post processing utilities for </a:t>
            </a:r>
            <a:r>
              <a:rPr lang="en-US" b="1" i="1" dirty="0" smtClean="0">
                <a:latin typeface="Georgia" pitchFamily="18" charset="0"/>
              </a:rPr>
              <a:t>ns-</a:t>
            </a:r>
            <a:r>
              <a:rPr lang="en-US" b="1" dirty="0" smtClean="0">
                <a:latin typeface="Georgia" pitchFamily="18" charset="0"/>
              </a:rPr>
              <a:t>3</a:t>
            </a:r>
            <a:endParaRPr lang="en-US" b="1" dirty="0">
              <a:latin typeface="Georgia" pitchFamily="18" charset="0"/>
            </a:endParaRPr>
          </a:p>
        </p:txBody>
      </p:sp>
      <p:sp>
        <p:nvSpPr>
          <p:cNvPr id="410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F9672F1-813F-401C-8CE6-DE55E30DFD80}" type="slidenum">
              <a:rPr lang="en-US" sz="1400" smtClean="0">
                <a:latin typeface="Georgia" pitchFamily="18" charset="0"/>
              </a:rPr>
              <a:pPr/>
              <a:t>16</a:t>
            </a:fld>
            <a:endParaRPr lang="en-US" sz="1400" dirty="0" smtClean="0">
              <a:latin typeface="Georgi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34079" y="1278693"/>
            <a:ext cx="2920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Georgia" pitchFamily="18" charset="0"/>
              </a:rPr>
              <a:t>Snapshot: </a:t>
            </a:r>
            <a:r>
              <a:rPr lang="en-US" b="1" dirty="0" err="1" smtClean="0">
                <a:latin typeface="Georgia" pitchFamily="18" charset="0"/>
              </a:rPr>
              <a:t>NetAnim</a:t>
            </a:r>
            <a:endParaRPr lang="en-US" b="1" dirty="0">
              <a:latin typeface="Georgia" pitchFamily="18" charset="0"/>
            </a:endParaRPr>
          </a:p>
        </p:txBody>
      </p:sp>
      <p:pic>
        <p:nvPicPr>
          <p:cNvPr id="583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0878" y="1646812"/>
            <a:ext cx="7204364" cy="4541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0" y="6488668"/>
            <a:ext cx="975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Georgia" pitchFamily="18" charset="0"/>
              </a:rPr>
              <a:t>Ref.: http://www.nsnam.org/</a:t>
            </a:r>
            <a:endParaRPr lang="en-US" dirty="0"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Georgia" pitchFamily="18" charset="0"/>
              </a:rPr>
              <a:t>Post processing utilities for </a:t>
            </a:r>
            <a:r>
              <a:rPr lang="en-US" b="1" i="1" dirty="0" smtClean="0">
                <a:latin typeface="Georgia" pitchFamily="18" charset="0"/>
              </a:rPr>
              <a:t>ns-</a:t>
            </a:r>
            <a:r>
              <a:rPr lang="en-US" b="1" dirty="0" smtClean="0">
                <a:latin typeface="Georgia" pitchFamily="18" charset="0"/>
              </a:rPr>
              <a:t>3</a:t>
            </a:r>
            <a:endParaRPr lang="en-US" b="1" dirty="0">
              <a:latin typeface="Georgia" pitchFamily="18" charset="0"/>
            </a:endParaRPr>
          </a:p>
        </p:txBody>
      </p:sp>
      <p:sp>
        <p:nvSpPr>
          <p:cNvPr id="410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F9672F1-813F-401C-8CE6-DE55E30DFD80}" type="slidenum">
              <a:rPr lang="en-US" sz="1400" smtClean="0">
                <a:latin typeface="Georgia" pitchFamily="18" charset="0"/>
              </a:rPr>
              <a:pPr/>
              <a:t>17</a:t>
            </a:fld>
            <a:endParaRPr lang="en-US" sz="1400" dirty="0" smtClean="0">
              <a:latin typeface="Georgi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34079" y="1278693"/>
            <a:ext cx="2920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Georgia" pitchFamily="18" charset="0"/>
              </a:rPr>
              <a:t>Snapshot: </a:t>
            </a:r>
            <a:r>
              <a:rPr lang="en-US" b="1" dirty="0" err="1" smtClean="0">
                <a:latin typeface="Georgia" pitchFamily="18" charset="0"/>
              </a:rPr>
              <a:t>Wireshark</a:t>
            </a:r>
            <a:endParaRPr lang="en-US" b="1" dirty="0">
              <a:latin typeface="Georgia" pitchFamily="18" charset="0"/>
            </a:endParaRPr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80270" y="1676396"/>
            <a:ext cx="7151110" cy="4507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0" y="6488668"/>
            <a:ext cx="975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Georgia" pitchFamily="18" charset="0"/>
              </a:rPr>
              <a:t>Ref.: http://www.nsnam.org/</a:t>
            </a:r>
            <a:endParaRPr lang="en-US" dirty="0"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Georgia" pitchFamily="18" charset="0"/>
              </a:rPr>
              <a:t>Post processing utilities for </a:t>
            </a:r>
            <a:r>
              <a:rPr lang="en-US" b="1" i="1" dirty="0" smtClean="0">
                <a:latin typeface="Georgia" pitchFamily="18" charset="0"/>
              </a:rPr>
              <a:t>ns-</a:t>
            </a:r>
            <a:r>
              <a:rPr lang="en-US" b="1" dirty="0" smtClean="0">
                <a:latin typeface="Georgia" pitchFamily="18" charset="0"/>
              </a:rPr>
              <a:t>3</a:t>
            </a:r>
            <a:endParaRPr lang="en-US" b="1" dirty="0">
              <a:latin typeface="Georgia" pitchFamily="18" charset="0"/>
            </a:endParaRPr>
          </a:p>
        </p:txBody>
      </p:sp>
      <p:sp>
        <p:nvSpPr>
          <p:cNvPr id="410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F9672F1-813F-401C-8CE6-DE55E30DFD80}" type="slidenum">
              <a:rPr lang="en-US" sz="1400" smtClean="0">
                <a:latin typeface="Georgia" pitchFamily="18" charset="0"/>
              </a:rPr>
              <a:pPr/>
              <a:t>18</a:t>
            </a:fld>
            <a:endParaRPr lang="en-US" sz="1400" dirty="0" smtClean="0">
              <a:latin typeface="Georgi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34079" y="1278693"/>
            <a:ext cx="2920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Georgia" pitchFamily="18" charset="0"/>
              </a:rPr>
              <a:t>Snapshot: </a:t>
            </a:r>
            <a:r>
              <a:rPr lang="en-US" b="1" dirty="0" err="1" smtClean="0">
                <a:latin typeface="Georgia" pitchFamily="18" charset="0"/>
              </a:rPr>
              <a:t>GNUPlot</a:t>
            </a:r>
            <a:endParaRPr lang="en-US" b="1" dirty="0">
              <a:latin typeface="Georgia" pitchFamily="18" charset="0"/>
            </a:endParaRPr>
          </a:p>
        </p:txBody>
      </p:sp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84214" y="1655618"/>
            <a:ext cx="6096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0" y="6296805"/>
            <a:ext cx="975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Georgia" pitchFamily="18" charset="0"/>
              </a:rPr>
              <a:t>Ref.: http://www.nsnam.org/</a:t>
            </a:r>
            <a:endParaRPr lang="en-US" dirty="0"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ontent Placeholder 2"/>
          <p:cNvSpPr>
            <a:spLocks noGrp="1"/>
          </p:cNvSpPr>
          <p:nvPr>
            <p:ph idx="1"/>
          </p:nvPr>
        </p:nvSpPr>
        <p:spPr>
          <a:xfrm>
            <a:off x="453977" y="756053"/>
            <a:ext cx="9751483" cy="586642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endParaRPr lang="en-US" sz="1400" dirty="0" smtClean="0"/>
          </a:p>
          <a:p>
            <a:pPr>
              <a:buFont typeface="Wingdings" pitchFamily="2" charset="2"/>
              <a:buNone/>
            </a:pPr>
            <a:endParaRPr lang="en-US" sz="100" dirty="0" smtClean="0"/>
          </a:p>
          <a:p>
            <a:pPr algn="ctr">
              <a:buFont typeface="Wingdings" pitchFamily="2" charset="2"/>
              <a:buNone/>
            </a:pPr>
            <a:r>
              <a:rPr lang="en-US" sz="8000" dirty="0" smtClean="0">
                <a:latin typeface="Georgia" pitchFamily="18" charset="0"/>
              </a:rPr>
              <a:t>THANK  YOU</a:t>
            </a:r>
          </a:p>
          <a:p>
            <a:pPr algn="ctr">
              <a:buFont typeface="Wingdings" pitchFamily="2" charset="2"/>
              <a:buNone/>
            </a:pPr>
            <a:endParaRPr lang="en-US" sz="3600" dirty="0" smtClean="0">
              <a:latin typeface="Georgia" pitchFamily="18" charset="0"/>
            </a:endParaRPr>
          </a:p>
          <a:p>
            <a:pPr algn="ctr">
              <a:buFont typeface="Wingdings" pitchFamily="2" charset="2"/>
              <a:buNone/>
            </a:pPr>
            <a:endParaRPr lang="en-US" sz="2800" i="1" dirty="0" smtClean="0">
              <a:latin typeface="Georgia" pitchFamily="18" charset="0"/>
            </a:endParaRPr>
          </a:p>
          <a:p>
            <a:pPr algn="ctr">
              <a:buFont typeface="Wingdings" pitchFamily="2" charset="2"/>
              <a:buNone/>
            </a:pPr>
            <a:endParaRPr lang="en-US" sz="2800" i="1" dirty="0" smtClean="0">
              <a:latin typeface="Georgia" pitchFamily="18" charset="0"/>
            </a:endParaRPr>
          </a:p>
          <a:p>
            <a:pPr algn="ctr">
              <a:buFont typeface="Wingdings" pitchFamily="2" charset="2"/>
              <a:buNone/>
            </a:pPr>
            <a:endParaRPr lang="en-US" sz="2800" i="1" dirty="0" smtClean="0">
              <a:latin typeface="Georgia" pitchFamily="18" charset="0"/>
            </a:endParaRPr>
          </a:p>
          <a:p>
            <a:pPr algn="ctr">
              <a:buFont typeface="Wingdings" pitchFamily="2" charset="2"/>
              <a:buNone/>
            </a:pPr>
            <a:endParaRPr lang="en-US" sz="2800" i="1" dirty="0" smtClean="0">
              <a:latin typeface="Georgia" pitchFamily="18" charset="0"/>
            </a:endParaRPr>
          </a:p>
          <a:p>
            <a:pPr algn="ctr">
              <a:buFont typeface="Wingdings" pitchFamily="2" charset="2"/>
              <a:buNone/>
            </a:pPr>
            <a:endParaRPr lang="en-US" sz="2800" i="1" dirty="0" smtClean="0">
              <a:latin typeface="Georgia" pitchFamily="18" charset="0"/>
            </a:endParaRPr>
          </a:p>
          <a:p>
            <a:pPr algn="ctr">
              <a:buFont typeface="Wingdings" pitchFamily="2" charset="2"/>
              <a:buNone/>
            </a:pPr>
            <a:endParaRPr lang="en-US" sz="2800" i="1" dirty="0" smtClean="0">
              <a:latin typeface="Georgia" pitchFamily="18" charset="0"/>
            </a:endParaRPr>
          </a:p>
          <a:p>
            <a:pPr algn="ctr">
              <a:buFont typeface="Wingdings" pitchFamily="2" charset="2"/>
              <a:buNone/>
            </a:pPr>
            <a:endParaRPr lang="en-US" sz="100" i="1" dirty="0" smtClean="0">
              <a:latin typeface="Georgia" pitchFamily="18" charset="0"/>
            </a:endParaRPr>
          </a:p>
          <a:p>
            <a:pPr algn="ctr">
              <a:buFont typeface="Wingdings" pitchFamily="2" charset="2"/>
              <a:buNone/>
            </a:pPr>
            <a:endParaRPr lang="en-US" sz="100" i="1" dirty="0" smtClean="0">
              <a:latin typeface="Georgia" pitchFamily="18" charset="0"/>
            </a:endParaRPr>
          </a:p>
          <a:p>
            <a:pPr algn="ctr">
              <a:buFont typeface="Wingdings" pitchFamily="2" charset="2"/>
              <a:buNone/>
            </a:pPr>
            <a:endParaRPr lang="en-US" sz="100" i="1" dirty="0" smtClean="0">
              <a:latin typeface="Georgia" pitchFamily="18" charset="0"/>
            </a:endParaRPr>
          </a:p>
          <a:p>
            <a:pPr algn="ctr">
              <a:buFont typeface="Wingdings" pitchFamily="2" charset="2"/>
              <a:buNone/>
            </a:pPr>
            <a:endParaRPr lang="en-US" sz="100" i="1" dirty="0" smtClean="0">
              <a:latin typeface="Georgia" pitchFamily="18" charset="0"/>
            </a:endParaRPr>
          </a:p>
          <a:p>
            <a:pPr algn="ctr">
              <a:buFont typeface="Wingdings" pitchFamily="2" charset="2"/>
              <a:buNone/>
            </a:pPr>
            <a:endParaRPr lang="en-US" sz="2800" i="1" dirty="0" smtClean="0">
              <a:latin typeface="Georgia" pitchFamily="18" charset="0"/>
            </a:endParaRPr>
          </a:p>
        </p:txBody>
      </p:sp>
      <p:sp>
        <p:nvSpPr>
          <p:cNvPr id="1843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41C756A-0B9F-4AA0-A946-EBFF79E81462}" type="slidenum">
              <a:rPr lang="en-US" sz="1400" smtClean="0">
                <a:latin typeface="Georgia" pitchFamily="18" charset="0"/>
              </a:rPr>
              <a:pPr/>
              <a:t>19</a:t>
            </a:fld>
            <a:endParaRPr lang="en-US" smtClean="0">
              <a:latin typeface="Georgia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68108" y="3635733"/>
            <a:ext cx="4199467" cy="2902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Georgia" pitchFamily="18" charset="0"/>
              </a:rPr>
              <a:t>Agenda</a:t>
            </a:r>
            <a:endParaRPr lang="en-US" b="1" dirty="0">
              <a:solidFill>
                <a:schemeClr val="tx1"/>
              </a:solidFill>
              <a:latin typeface="Georgia" pitchFamily="18" charset="0"/>
            </a:endParaRPr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>
          <a:xfrm>
            <a:off x="677511" y="1351197"/>
            <a:ext cx="8598907" cy="5251611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200000"/>
              </a:lnSpc>
            </a:pPr>
            <a:r>
              <a:rPr lang="en-US" sz="2000" dirty="0" smtClean="0">
                <a:solidFill>
                  <a:schemeClr val="tx1"/>
                </a:solidFill>
                <a:latin typeface="Georgia" pitchFamily="18" charset="0"/>
              </a:rPr>
              <a:t>Differentiating </a:t>
            </a:r>
            <a:r>
              <a:rPr lang="en-US" sz="2000" i="1" dirty="0" smtClean="0">
                <a:solidFill>
                  <a:srgbClr val="FF0000"/>
                </a:solidFill>
                <a:latin typeface="Georgia" pitchFamily="18" charset="0"/>
              </a:rPr>
              <a:t>ns-</a:t>
            </a:r>
            <a:r>
              <a:rPr lang="en-US" sz="2000" dirty="0" smtClean="0">
                <a:solidFill>
                  <a:srgbClr val="FF0000"/>
                </a:solidFill>
                <a:latin typeface="Georgia" pitchFamily="18" charset="0"/>
              </a:rPr>
              <a:t>2</a:t>
            </a:r>
            <a:r>
              <a:rPr lang="en-US" sz="2000" dirty="0" smtClean="0">
                <a:solidFill>
                  <a:schemeClr val="tx1"/>
                </a:solidFill>
                <a:latin typeface="Georgia" pitchFamily="18" charset="0"/>
              </a:rPr>
              <a:t> and </a:t>
            </a:r>
            <a:r>
              <a:rPr lang="en-US" sz="2000" i="1" dirty="0" smtClean="0">
                <a:solidFill>
                  <a:srgbClr val="FF0000"/>
                </a:solidFill>
                <a:latin typeface="Georgia" pitchFamily="18" charset="0"/>
              </a:rPr>
              <a:t>ns-</a:t>
            </a:r>
            <a:r>
              <a:rPr lang="en-US" sz="2000" dirty="0" smtClean="0">
                <a:solidFill>
                  <a:srgbClr val="FF0000"/>
                </a:solidFill>
                <a:latin typeface="Georgia" pitchFamily="18" charset="0"/>
              </a:rPr>
              <a:t>3</a:t>
            </a:r>
          </a:p>
          <a:p>
            <a:pPr>
              <a:lnSpc>
                <a:spcPct val="200000"/>
              </a:lnSpc>
            </a:pPr>
            <a:r>
              <a:rPr lang="en-US" sz="2000" dirty="0" smtClean="0">
                <a:solidFill>
                  <a:schemeClr val="tx1"/>
                </a:solidFill>
                <a:latin typeface="Georgia" pitchFamily="18" charset="0"/>
              </a:rPr>
              <a:t>Introduction to </a:t>
            </a:r>
            <a:r>
              <a:rPr lang="en-US" sz="2000" i="1" dirty="0" smtClean="0">
                <a:solidFill>
                  <a:schemeClr val="tx1"/>
                </a:solidFill>
                <a:latin typeface="Georgia" pitchFamily="18" charset="0"/>
              </a:rPr>
              <a:t>ns-</a:t>
            </a:r>
            <a:r>
              <a:rPr lang="en-US" sz="2000" dirty="0" smtClean="0">
                <a:solidFill>
                  <a:schemeClr val="tx1"/>
                </a:solidFill>
                <a:latin typeface="Georgia" pitchFamily="18" charset="0"/>
              </a:rPr>
              <a:t>3</a:t>
            </a:r>
          </a:p>
          <a:p>
            <a:pPr>
              <a:lnSpc>
                <a:spcPct val="200000"/>
              </a:lnSpc>
            </a:pPr>
            <a:r>
              <a:rPr lang="en-US" sz="2000" dirty="0" smtClean="0">
                <a:solidFill>
                  <a:schemeClr val="tx1"/>
                </a:solidFill>
                <a:latin typeface="Georgia" pitchFamily="18" charset="0"/>
              </a:rPr>
              <a:t>Features of </a:t>
            </a:r>
            <a:r>
              <a:rPr lang="en-US" sz="2000" i="1" dirty="0" smtClean="0">
                <a:solidFill>
                  <a:schemeClr val="tx1"/>
                </a:solidFill>
                <a:latin typeface="Georgia" pitchFamily="18" charset="0"/>
              </a:rPr>
              <a:t>ns-</a:t>
            </a:r>
            <a:r>
              <a:rPr lang="en-US" sz="2000" dirty="0" smtClean="0">
                <a:solidFill>
                  <a:schemeClr val="tx1"/>
                </a:solidFill>
                <a:latin typeface="Georgia" pitchFamily="18" charset="0"/>
              </a:rPr>
              <a:t>3</a:t>
            </a:r>
          </a:p>
          <a:p>
            <a:pPr>
              <a:lnSpc>
                <a:spcPct val="200000"/>
              </a:lnSpc>
            </a:pPr>
            <a:r>
              <a:rPr lang="en-US" sz="2000" dirty="0" smtClean="0">
                <a:solidFill>
                  <a:schemeClr val="tx1"/>
                </a:solidFill>
                <a:latin typeface="Georgia" pitchFamily="18" charset="0"/>
              </a:rPr>
              <a:t>Modules available in </a:t>
            </a:r>
            <a:r>
              <a:rPr lang="en-US" sz="2000" i="1" dirty="0" smtClean="0">
                <a:solidFill>
                  <a:schemeClr val="tx1"/>
                </a:solidFill>
                <a:latin typeface="Georgia" pitchFamily="18" charset="0"/>
              </a:rPr>
              <a:t>ns-</a:t>
            </a:r>
            <a:r>
              <a:rPr lang="en-US" sz="2000" dirty="0" smtClean="0">
                <a:solidFill>
                  <a:schemeClr val="tx1"/>
                </a:solidFill>
                <a:latin typeface="Georgia" pitchFamily="18" charset="0"/>
              </a:rPr>
              <a:t>3</a:t>
            </a:r>
          </a:p>
          <a:p>
            <a:pPr>
              <a:lnSpc>
                <a:spcPct val="200000"/>
              </a:lnSpc>
            </a:pPr>
            <a:r>
              <a:rPr lang="en-US" sz="2000" dirty="0" smtClean="0">
                <a:solidFill>
                  <a:schemeClr val="tx1"/>
                </a:solidFill>
                <a:latin typeface="Georgia" pitchFamily="18" charset="0"/>
              </a:rPr>
              <a:t>Key Abstractions</a:t>
            </a:r>
          </a:p>
          <a:p>
            <a:pPr>
              <a:lnSpc>
                <a:spcPct val="200000"/>
              </a:lnSpc>
            </a:pPr>
            <a:r>
              <a:rPr lang="en-US" sz="2000" dirty="0" smtClean="0">
                <a:solidFill>
                  <a:schemeClr val="tx1"/>
                </a:solidFill>
                <a:latin typeface="Georgia" pitchFamily="18" charset="0"/>
              </a:rPr>
              <a:t>What is a </a:t>
            </a:r>
            <a:r>
              <a:rPr lang="en-US" sz="2000" i="1" dirty="0" smtClean="0">
                <a:solidFill>
                  <a:srgbClr val="FF0000"/>
                </a:solidFill>
                <a:latin typeface="Georgia" pitchFamily="18" charset="0"/>
              </a:rPr>
              <a:t>node</a:t>
            </a:r>
            <a:r>
              <a:rPr lang="en-US" sz="2000" dirty="0" smtClean="0">
                <a:solidFill>
                  <a:schemeClr val="tx1"/>
                </a:solidFill>
                <a:latin typeface="Georgia" pitchFamily="18" charset="0"/>
              </a:rPr>
              <a:t> in </a:t>
            </a:r>
            <a:r>
              <a:rPr lang="en-US" sz="2000" i="1" dirty="0" smtClean="0">
                <a:solidFill>
                  <a:schemeClr val="tx1"/>
                </a:solidFill>
                <a:latin typeface="Georgia" pitchFamily="18" charset="0"/>
              </a:rPr>
              <a:t>ns-</a:t>
            </a:r>
            <a:r>
              <a:rPr lang="en-US" sz="2000" dirty="0" smtClean="0">
                <a:solidFill>
                  <a:schemeClr val="tx1"/>
                </a:solidFill>
                <a:latin typeface="Georgia" pitchFamily="18" charset="0"/>
              </a:rPr>
              <a:t>3?</a:t>
            </a:r>
          </a:p>
          <a:p>
            <a:pPr>
              <a:lnSpc>
                <a:spcPct val="200000"/>
              </a:lnSpc>
            </a:pPr>
            <a:r>
              <a:rPr lang="en-US" sz="2000" dirty="0" smtClean="0">
                <a:solidFill>
                  <a:schemeClr val="tx1"/>
                </a:solidFill>
                <a:latin typeface="Georgia" pitchFamily="18" charset="0"/>
              </a:rPr>
              <a:t>Example – Conceptual</a:t>
            </a:r>
          </a:p>
          <a:p>
            <a:pPr>
              <a:lnSpc>
                <a:spcPct val="200000"/>
              </a:lnSpc>
            </a:pPr>
            <a:r>
              <a:rPr lang="en-US" sz="2000" dirty="0" smtClean="0">
                <a:solidFill>
                  <a:schemeClr val="tx1"/>
                </a:solidFill>
                <a:latin typeface="Georgia" pitchFamily="18" charset="0"/>
              </a:rPr>
              <a:t>Post processing utilities for </a:t>
            </a:r>
            <a:r>
              <a:rPr lang="en-US" sz="2000" i="1" dirty="0" smtClean="0">
                <a:solidFill>
                  <a:schemeClr val="tx1"/>
                </a:solidFill>
                <a:latin typeface="Georgia" pitchFamily="18" charset="0"/>
              </a:rPr>
              <a:t>ns-</a:t>
            </a:r>
            <a:r>
              <a:rPr lang="en-US" sz="2000" dirty="0" smtClean="0">
                <a:solidFill>
                  <a:schemeClr val="tx1"/>
                </a:solidFill>
                <a:latin typeface="Georgia" pitchFamily="18" charset="0"/>
              </a:rPr>
              <a:t>3</a:t>
            </a:r>
            <a:endParaRPr lang="en-US" sz="2000" dirty="0">
              <a:solidFill>
                <a:schemeClr val="tx1"/>
              </a:solidFill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568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Georgia" pitchFamily="18" charset="0"/>
              </a:rPr>
              <a:t>Differentiating </a:t>
            </a:r>
            <a:r>
              <a:rPr lang="en-US" b="1" i="1" dirty="0" smtClean="0">
                <a:solidFill>
                  <a:srgbClr val="FF0000"/>
                </a:solidFill>
                <a:latin typeface="Georgia" pitchFamily="18" charset="0"/>
              </a:rPr>
              <a:t>ns-</a:t>
            </a:r>
            <a:r>
              <a:rPr lang="en-US" b="1" dirty="0" smtClean="0">
                <a:solidFill>
                  <a:srgbClr val="FF0000"/>
                </a:solidFill>
                <a:latin typeface="Georgia" pitchFamily="18" charset="0"/>
              </a:rPr>
              <a:t>2</a:t>
            </a:r>
            <a:r>
              <a:rPr lang="en-US" b="1" dirty="0" smtClean="0">
                <a:latin typeface="Georgia" pitchFamily="18" charset="0"/>
              </a:rPr>
              <a:t> and </a:t>
            </a:r>
            <a:r>
              <a:rPr lang="en-US" b="1" i="1" dirty="0" smtClean="0">
                <a:solidFill>
                  <a:srgbClr val="FF0000"/>
                </a:solidFill>
                <a:latin typeface="Georgia" pitchFamily="18" charset="0"/>
              </a:rPr>
              <a:t>ns-</a:t>
            </a:r>
            <a:r>
              <a:rPr lang="en-US" b="1" dirty="0" smtClean="0">
                <a:solidFill>
                  <a:srgbClr val="FF0000"/>
                </a:solidFill>
                <a:latin typeface="Georgia" pitchFamily="18" charset="0"/>
              </a:rPr>
              <a:t>3</a:t>
            </a:r>
            <a:endParaRPr lang="en-US" b="1" dirty="0">
              <a:solidFill>
                <a:srgbClr val="FF0000"/>
              </a:solidFill>
              <a:latin typeface="Georgia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-135646" y="6113925"/>
            <a:ext cx="975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Georgia" pitchFamily="18" charset="0"/>
              </a:rPr>
              <a:t>Ref.: http://www.nsnam.org/</a:t>
            </a:r>
            <a:endParaRPr lang="en-US" dirty="0">
              <a:latin typeface="Georgia" pitchFamily="18" charset="0"/>
            </a:endParaRPr>
          </a:p>
        </p:txBody>
      </p:sp>
      <p:sp>
        <p:nvSpPr>
          <p:cNvPr id="57" name="Slide Number Placeholder 5"/>
          <p:cNvSpPr txBox="1">
            <a:spLocks/>
          </p:cNvSpPr>
          <p:nvPr/>
        </p:nvSpPr>
        <p:spPr>
          <a:xfrm>
            <a:off x="8592901" y="6041363"/>
            <a:ext cx="683517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9672F1-813F-401C-8CE6-DE55E30DFD80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Georgia" pitchFamily="18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Georgia" pitchFamily="18" charset="0"/>
              <a:ea typeface="+mn-ea"/>
              <a:cs typeface="+mn-cs"/>
            </a:endParaRPr>
          </a:p>
        </p:txBody>
      </p:sp>
      <p:sp>
        <p:nvSpPr>
          <p:cNvPr id="58" name="Rectangle 3"/>
          <p:cNvSpPr>
            <a:spLocks noGrp="1" noChangeArrowheads="1"/>
          </p:cNvSpPr>
          <p:nvPr>
            <p:ph idx="1"/>
          </p:nvPr>
        </p:nvSpPr>
        <p:spPr>
          <a:xfrm>
            <a:off x="677511" y="1351197"/>
            <a:ext cx="8598907" cy="44902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chemeClr val="tx1"/>
                </a:solidFill>
                <a:latin typeface="Georgia" pitchFamily="18" charset="0"/>
              </a:rPr>
              <a:t>The Choice of Programming Language: 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2000" dirty="0" err="1" smtClean="0">
                <a:solidFill>
                  <a:schemeClr val="tx1"/>
                </a:solidFill>
                <a:latin typeface="Georgia" pitchFamily="18" charset="0"/>
              </a:rPr>
              <a:t>OTcl</a:t>
            </a:r>
            <a:r>
              <a:rPr lang="en-US" sz="2000" dirty="0" smtClean="0">
                <a:solidFill>
                  <a:schemeClr val="tx1"/>
                </a:solidFill>
                <a:latin typeface="Georgia" pitchFamily="18" charset="0"/>
              </a:rPr>
              <a:t> in </a:t>
            </a:r>
            <a:r>
              <a:rPr lang="en-US" sz="2000" i="1" dirty="0" smtClean="0">
                <a:solidFill>
                  <a:schemeClr val="tx1"/>
                </a:solidFill>
                <a:latin typeface="Georgia" pitchFamily="18" charset="0"/>
              </a:rPr>
              <a:t>ns-</a:t>
            </a:r>
            <a:r>
              <a:rPr lang="en-US" sz="2000" dirty="0" smtClean="0">
                <a:solidFill>
                  <a:schemeClr val="tx1"/>
                </a:solidFill>
                <a:latin typeface="Georgia" pitchFamily="18" charset="0"/>
              </a:rPr>
              <a:t>2, C++ in </a:t>
            </a:r>
            <a:r>
              <a:rPr lang="en-US" sz="2000" i="1" dirty="0" smtClean="0">
                <a:solidFill>
                  <a:schemeClr val="tx1"/>
                </a:solidFill>
                <a:latin typeface="Georgia" pitchFamily="18" charset="0"/>
              </a:rPr>
              <a:t>ns-</a:t>
            </a:r>
            <a:r>
              <a:rPr lang="en-US" sz="2000" dirty="0" smtClean="0">
                <a:solidFill>
                  <a:schemeClr val="tx1"/>
                </a:solidFill>
                <a:latin typeface="Georgia" pitchFamily="18" charset="0"/>
              </a:rPr>
              <a:t>3</a:t>
            </a:r>
            <a:endParaRPr lang="en-US" sz="2000" dirty="0" smtClean="0">
              <a:solidFill>
                <a:srgbClr val="FF0000"/>
              </a:solidFill>
              <a:latin typeface="Georgia" pitchFamily="18" charset="0"/>
            </a:endParaRPr>
          </a:p>
          <a:p>
            <a:pPr marL="692150" indent="-358775">
              <a:lnSpc>
                <a:spcPct val="20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chemeClr val="tx1"/>
                </a:solidFill>
                <a:latin typeface="Georgia" pitchFamily="18" charset="0"/>
              </a:rPr>
              <a:t>Not possible to run a simulation in </a:t>
            </a:r>
            <a:r>
              <a:rPr lang="en-US" sz="2000" i="1" dirty="0" smtClean="0">
                <a:solidFill>
                  <a:schemeClr val="tx1"/>
                </a:solidFill>
                <a:latin typeface="Georgia" pitchFamily="18" charset="0"/>
              </a:rPr>
              <a:t>ns-</a:t>
            </a:r>
            <a:r>
              <a:rPr lang="en-US" sz="2000" dirty="0" smtClean="0">
                <a:solidFill>
                  <a:schemeClr val="tx1"/>
                </a:solidFill>
                <a:latin typeface="Georgia" pitchFamily="18" charset="0"/>
              </a:rPr>
              <a:t>2 purely from C++.</a:t>
            </a:r>
          </a:p>
          <a:p>
            <a:pPr marL="692150" indent="-358775">
              <a:lnSpc>
                <a:spcPct val="20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chemeClr val="tx1"/>
                </a:solidFill>
                <a:latin typeface="Georgia" pitchFamily="18" charset="0"/>
              </a:rPr>
              <a:t>Some components in </a:t>
            </a:r>
            <a:r>
              <a:rPr lang="en-US" sz="2000" i="1" dirty="0" smtClean="0">
                <a:solidFill>
                  <a:schemeClr val="tx1"/>
                </a:solidFill>
                <a:latin typeface="Georgia" pitchFamily="18" charset="0"/>
              </a:rPr>
              <a:t>ns-</a:t>
            </a:r>
            <a:r>
              <a:rPr lang="en-US" sz="2000" dirty="0" smtClean="0">
                <a:solidFill>
                  <a:schemeClr val="tx1"/>
                </a:solidFill>
                <a:latin typeface="Georgia" pitchFamily="18" charset="0"/>
              </a:rPr>
              <a:t>2 are written in </a:t>
            </a:r>
            <a:r>
              <a:rPr lang="en-US" sz="2000" dirty="0" err="1" smtClean="0">
                <a:solidFill>
                  <a:schemeClr val="tx1"/>
                </a:solidFill>
                <a:latin typeface="Georgia" pitchFamily="18" charset="0"/>
              </a:rPr>
              <a:t>OTcl</a:t>
            </a:r>
            <a:r>
              <a:rPr lang="en-US" sz="2000" dirty="0" smtClean="0">
                <a:solidFill>
                  <a:schemeClr val="tx1"/>
                </a:solidFill>
                <a:latin typeface="Georgia" pitchFamily="18" charset="0"/>
              </a:rPr>
              <a:t> and some in C++.</a:t>
            </a:r>
          </a:p>
          <a:p>
            <a:pPr marL="692150" indent="-358775">
              <a:lnSpc>
                <a:spcPct val="20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chemeClr val="tx1"/>
                </a:solidFill>
                <a:latin typeface="Georgia" pitchFamily="18" charset="0"/>
              </a:rPr>
              <a:t>Simulations in </a:t>
            </a:r>
            <a:r>
              <a:rPr lang="en-US" sz="2000" i="1" dirty="0" smtClean="0">
                <a:solidFill>
                  <a:schemeClr val="tx1"/>
                </a:solidFill>
                <a:latin typeface="Georgia" pitchFamily="18" charset="0"/>
              </a:rPr>
              <a:t>ns-</a:t>
            </a:r>
            <a:r>
              <a:rPr lang="en-US" sz="2000" dirty="0" smtClean="0">
                <a:solidFill>
                  <a:schemeClr val="tx1"/>
                </a:solidFill>
                <a:latin typeface="Georgia" pitchFamily="18" charset="0"/>
              </a:rPr>
              <a:t>3 can be run using purely C++ or in Python.</a:t>
            </a:r>
          </a:p>
          <a:p>
            <a:pPr marL="692150" indent="-358775">
              <a:lnSpc>
                <a:spcPct val="20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chemeClr val="tx1"/>
                </a:solidFill>
                <a:latin typeface="Georgia" pitchFamily="18" charset="0"/>
              </a:rPr>
              <a:t>Components in ns-3 are completely written in C++.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Georgia" pitchFamily="18" charset="0"/>
              </a:rPr>
              <a:t>Differentiating </a:t>
            </a:r>
            <a:r>
              <a:rPr lang="en-US" b="1" i="1" dirty="0" smtClean="0">
                <a:solidFill>
                  <a:srgbClr val="FF0000"/>
                </a:solidFill>
                <a:latin typeface="Georgia" pitchFamily="18" charset="0"/>
              </a:rPr>
              <a:t>ns-</a:t>
            </a:r>
            <a:r>
              <a:rPr lang="en-US" b="1" dirty="0" smtClean="0">
                <a:solidFill>
                  <a:srgbClr val="FF0000"/>
                </a:solidFill>
                <a:latin typeface="Georgia" pitchFamily="18" charset="0"/>
              </a:rPr>
              <a:t>2</a:t>
            </a:r>
            <a:r>
              <a:rPr lang="en-US" b="1" dirty="0" smtClean="0">
                <a:latin typeface="Georgia" pitchFamily="18" charset="0"/>
              </a:rPr>
              <a:t> and </a:t>
            </a:r>
            <a:r>
              <a:rPr lang="en-US" b="1" i="1" dirty="0" smtClean="0">
                <a:solidFill>
                  <a:srgbClr val="FF0000"/>
                </a:solidFill>
                <a:latin typeface="Georgia" pitchFamily="18" charset="0"/>
              </a:rPr>
              <a:t>ns-</a:t>
            </a:r>
            <a:r>
              <a:rPr lang="en-US" b="1" dirty="0" smtClean="0">
                <a:solidFill>
                  <a:srgbClr val="FF0000"/>
                </a:solidFill>
                <a:latin typeface="Georgia" pitchFamily="18" charset="0"/>
              </a:rPr>
              <a:t>3</a:t>
            </a:r>
            <a:endParaRPr lang="en-US" b="1" dirty="0">
              <a:solidFill>
                <a:srgbClr val="FF0000"/>
              </a:solidFill>
              <a:latin typeface="Georgia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-135646" y="6113925"/>
            <a:ext cx="975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Georgia" pitchFamily="18" charset="0"/>
              </a:rPr>
              <a:t>Ref.: http://www.nsnam.org/</a:t>
            </a:r>
            <a:endParaRPr lang="en-US" dirty="0">
              <a:latin typeface="Georgia" pitchFamily="18" charset="0"/>
            </a:endParaRPr>
          </a:p>
        </p:txBody>
      </p:sp>
      <p:sp>
        <p:nvSpPr>
          <p:cNvPr id="57" name="Slide Number Placeholder 5"/>
          <p:cNvSpPr txBox="1">
            <a:spLocks/>
          </p:cNvSpPr>
          <p:nvPr/>
        </p:nvSpPr>
        <p:spPr>
          <a:xfrm>
            <a:off x="8592901" y="6041363"/>
            <a:ext cx="683517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9672F1-813F-401C-8CE6-DE55E30DFD80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Georgia" pitchFamily="18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Georgia" pitchFamily="18" charset="0"/>
              <a:ea typeface="+mn-ea"/>
              <a:cs typeface="+mn-cs"/>
            </a:endParaRPr>
          </a:p>
        </p:txBody>
      </p:sp>
      <p:sp>
        <p:nvSpPr>
          <p:cNvPr id="58" name="Rectangle 3"/>
          <p:cNvSpPr>
            <a:spLocks noGrp="1" noChangeArrowheads="1"/>
          </p:cNvSpPr>
          <p:nvPr>
            <p:ph idx="1"/>
          </p:nvPr>
        </p:nvSpPr>
        <p:spPr>
          <a:xfrm>
            <a:off x="677511" y="1351197"/>
            <a:ext cx="8598907" cy="44902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chemeClr val="tx1"/>
                </a:solidFill>
                <a:latin typeface="Georgia" pitchFamily="18" charset="0"/>
              </a:rPr>
              <a:t>Simulation Output: 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2000" dirty="0" smtClean="0">
                <a:solidFill>
                  <a:schemeClr val="tx1"/>
                </a:solidFill>
                <a:latin typeface="Georgia" pitchFamily="18" charset="0"/>
              </a:rPr>
              <a:t>NAM and Trace files in </a:t>
            </a:r>
            <a:r>
              <a:rPr lang="en-US" sz="2000" i="1" dirty="0" smtClean="0">
                <a:solidFill>
                  <a:schemeClr val="tx1"/>
                </a:solidFill>
                <a:latin typeface="Georgia" pitchFamily="18" charset="0"/>
              </a:rPr>
              <a:t>ns-</a:t>
            </a:r>
            <a:r>
              <a:rPr lang="en-US" sz="2000" dirty="0" smtClean="0">
                <a:solidFill>
                  <a:schemeClr val="tx1"/>
                </a:solidFill>
                <a:latin typeface="Georgia" pitchFamily="18" charset="0"/>
              </a:rPr>
              <a:t>2, </a:t>
            </a:r>
            <a:r>
              <a:rPr lang="en-US" sz="2000" dirty="0" err="1" smtClean="0">
                <a:solidFill>
                  <a:schemeClr val="tx1"/>
                </a:solidFill>
                <a:latin typeface="Georgia" pitchFamily="18" charset="0"/>
              </a:rPr>
              <a:t>NetAnim</a:t>
            </a:r>
            <a:r>
              <a:rPr lang="en-US" sz="2000" dirty="0" smtClean="0">
                <a:solidFill>
                  <a:schemeClr val="tx1"/>
                </a:solidFill>
                <a:latin typeface="Georgia" pitchFamily="18" charset="0"/>
              </a:rPr>
              <a:t> and PCAP Trace files in </a:t>
            </a:r>
            <a:r>
              <a:rPr lang="en-US" sz="2000" i="1" dirty="0" smtClean="0">
                <a:solidFill>
                  <a:schemeClr val="tx1"/>
                </a:solidFill>
                <a:latin typeface="Georgia" pitchFamily="18" charset="0"/>
              </a:rPr>
              <a:t>ns-</a:t>
            </a:r>
            <a:r>
              <a:rPr lang="en-US" sz="2000" dirty="0" smtClean="0">
                <a:solidFill>
                  <a:schemeClr val="tx1"/>
                </a:solidFill>
                <a:latin typeface="Georgia" pitchFamily="18" charset="0"/>
              </a:rPr>
              <a:t>3</a:t>
            </a:r>
            <a:endParaRPr lang="en-US" sz="2000" dirty="0" smtClean="0">
              <a:solidFill>
                <a:srgbClr val="FF0000"/>
              </a:solidFill>
              <a:latin typeface="Georgia" pitchFamily="18" charset="0"/>
            </a:endParaRPr>
          </a:p>
          <a:p>
            <a:pPr marL="692150" indent="-358775">
              <a:lnSpc>
                <a:spcPct val="20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chemeClr val="tx1"/>
                </a:solidFill>
                <a:latin typeface="Georgia" pitchFamily="18" charset="0"/>
              </a:rPr>
              <a:t>Network Animator (NAM) is used as a visualization tool in </a:t>
            </a:r>
            <a:r>
              <a:rPr lang="en-US" sz="2000" i="1" dirty="0" smtClean="0">
                <a:solidFill>
                  <a:schemeClr val="tx1"/>
                </a:solidFill>
                <a:latin typeface="Georgia" pitchFamily="18" charset="0"/>
              </a:rPr>
              <a:t>ns-</a:t>
            </a:r>
            <a:r>
              <a:rPr lang="en-US" sz="2000" dirty="0" smtClean="0">
                <a:solidFill>
                  <a:schemeClr val="tx1"/>
                </a:solidFill>
                <a:latin typeface="Georgia" pitchFamily="18" charset="0"/>
              </a:rPr>
              <a:t>2.</a:t>
            </a:r>
          </a:p>
          <a:p>
            <a:pPr marL="692150" indent="-358775">
              <a:lnSpc>
                <a:spcPct val="200000"/>
              </a:lnSpc>
              <a:buFont typeface="+mj-lt"/>
              <a:buAutoNum type="arabicPeriod"/>
            </a:pPr>
            <a:r>
              <a:rPr lang="en-US" sz="2000" dirty="0" err="1" smtClean="0">
                <a:solidFill>
                  <a:schemeClr val="tx1"/>
                </a:solidFill>
                <a:latin typeface="Georgia" pitchFamily="18" charset="0"/>
              </a:rPr>
              <a:t>NetAnim</a:t>
            </a:r>
            <a:r>
              <a:rPr lang="en-US" sz="2000" dirty="0" smtClean="0">
                <a:solidFill>
                  <a:schemeClr val="tx1"/>
                </a:solidFill>
                <a:latin typeface="Georgia" pitchFamily="18" charset="0"/>
              </a:rPr>
              <a:t> is used as a visualization tool in </a:t>
            </a:r>
            <a:r>
              <a:rPr lang="en-US" sz="2000" i="1" dirty="0" smtClean="0">
                <a:solidFill>
                  <a:schemeClr val="tx1"/>
                </a:solidFill>
                <a:latin typeface="Georgia" pitchFamily="18" charset="0"/>
              </a:rPr>
              <a:t>ns-</a:t>
            </a:r>
            <a:r>
              <a:rPr lang="en-US" sz="2000" dirty="0" smtClean="0">
                <a:solidFill>
                  <a:schemeClr val="tx1"/>
                </a:solidFill>
                <a:latin typeface="Georgia" pitchFamily="18" charset="0"/>
              </a:rPr>
              <a:t>3.</a:t>
            </a:r>
          </a:p>
          <a:p>
            <a:pPr marL="692150" indent="-358775">
              <a:lnSpc>
                <a:spcPct val="200000"/>
              </a:lnSpc>
              <a:buFont typeface="+mj-lt"/>
              <a:buAutoNum type="arabicPeriod"/>
            </a:pPr>
            <a:r>
              <a:rPr lang="en-US" sz="2000" i="1" dirty="0" smtClean="0">
                <a:solidFill>
                  <a:schemeClr val="tx1"/>
                </a:solidFill>
                <a:latin typeface="Georgia" pitchFamily="18" charset="0"/>
              </a:rPr>
              <a:t>ns-</a:t>
            </a:r>
            <a:r>
              <a:rPr lang="en-US" sz="2000" dirty="0" smtClean="0">
                <a:solidFill>
                  <a:schemeClr val="tx1"/>
                </a:solidFill>
                <a:latin typeface="Georgia" pitchFamily="18" charset="0"/>
              </a:rPr>
              <a:t>2 generates </a:t>
            </a:r>
            <a:r>
              <a:rPr lang="en-US" sz="2000" dirty="0" smtClean="0">
                <a:solidFill>
                  <a:schemeClr val="tx1"/>
                </a:solidFill>
                <a:latin typeface="Georgia" pitchFamily="18" charset="0"/>
              </a:rPr>
              <a:t>“</a:t>
            </a:r>
            <a:r>
              <a:rPr lang="en-US" sz="2000" dirty="0" err="1" smtClean="0">
                <a:solidFill>
                  <a:schemeClr val="tx1"/>
                </a:solidFill>
                <a:latin typeface="Georgia" pitchFamily="18" charset="0"/>
              </a:rPr>
              <a:t>nam</a:t>
            </a:r>
            <a:r>
              <a:rPr lang="en-US" sz="2000" dirty="0" smtClean="0">
                <a:solidFill>
                  <a:schemeClr val="tx1"/>
                </a:solidFill>
                <a:latin typeface="Georgia" pitchFamily="18" charset="0"/>
              </a:rPr>
              <a:t>” </a:t>
            </a:r>
            <a:r>
              <a:rPr lang="en-US" sz="2000" dirty="0" smtClean="0">
                <a:solidFill>
                  <a:schemeClr val="tx1"/>
                </a:solidFill>
                <a:latin typeface="Georgia" pitchFamily="18" charset="0"/>
              </a:rPr>
              <a:t>and “</a:t>
            </a:r>
            <a:r>
              <a:rPr lang="en-US" sz="2000" dirty="0" smtClean="0">
                <a:solidFill>
                  <a:schemeClr val="tx1"/>
                </a:solidFill>
                <a:latin typeface="Georgia" pitchFamily="18" charset="0"/>
              </a:rPr>
              <a:t>trace” </a:t>
            </a:r>
            <a:r>
              <a:rPr lang="en-US" sz="2000" dirty="0" smtClean="0">
                <a:solidFill>
                  <a:schemeClr val="tx1"/>
                </a:solidFill>
                <a:latin typeface="Georgia" pitchFamily="18" charset="0"/>
              </a:rPr>
              <a:t>files for animation purpose.</a:t>
            </a:r>
          </a:p>
          <a:p>
            <a:pPr marL="692150" indent="-358775">
              <a:lnSpc>
                <a:spcPct val="200000"/>
              </a:lnSpc>
              <a:buFont typeface="+mj-lt"/>
              <a:buAutoNum type="arabicPeriod"/>
            </a:pPr>
            <a:r>
              <a:rPr lang="en-US" sz="2000" i="1" dirty="0" smtClean="0">
                <a:solidFill>
                  <a:schemeClr val="tx1"/>
                </a:solidFill>
                <a:latin typeface="Georgia" pitchFamily="18" charset="0"/>
              </a:rPr>
              <a:t>ns-</a:t>
            </a:r>
            <a:r>
              <a:rPr lang="en-US" sz="2000" dirty="0" smtClean="0">
                <a:solidFill>
                  <a:schemeClr val="tx1"/>
                </a:solidFill>
                <a:latin typeface="Georgia" pitchFamily="18" charset="0"/>
              </a:rPr>
              <a:t>3 uses “.</a:t>
            </a:r>
            <a:r>
              <a:rPr lang="en-US" sz="2000" dirty="0" err="1" smtClean="0">
                <a:solidFill>
                  <a:schemeClr val="tx1"/>
                </a:solidFill>
                <a:latin typeface="Georgia" pitchFamily="18" charset="0"/>
              </a:rPr>
              <a:t>pcap</a:t>
            </a:r>
            <a:r>
              <a:rPr lang="en-US" sz="2000" dirty="0" smtClean="0">
                <a:solidFill>
                  <a:schemeClr val="tx1"/>
                </a:solidFill>
                <a:latin typeface="Georgia" pitchFamily="18" charset="0"/>
              </a:rPr>
              <a:t>” and “.</a:t>
            </a:r>
            <a:r>
              <a:rPr lang="en-US" sz="2000" dirty="0" err="1" smtClean="0">
                <a:solidFill>
                  <a:schemeClr val="tx1"/>
                </a:solidFill>
                <a:latin typeface="Georgia" pitchFamily="18" charset="0"/>
              </a:rPr>
              <a:t>tr</a:t>
            </a:r>
            <a:r>
              <a:rPr lang="en-US" sz="2000" dirty="0" smtClean="0">
                <a:solidFill>
                  <a:schemeClr val="tx1"/>
                </a:solidFill>
                <a:latin typeface="Georgia" pitchFamily="18" charset="0"/>
              </a:rPr>
              <a:t>” trace files for animation purpose.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Georgia" pitchFamily="18" charset="0"/>
              </a:rPr>
              <a:t>Differentiating </a:t>
            </a:r>
            <a:r>
              <a:rPr lang="en-US" b="1" i="1" dirty="0" smtClean="0">
                <a:solidFill>
                  <a:srgbClr val="FF0000"/>
                </a:solidFill>
                <a:latin typeface="Georgia" pitchFamily="18" charset="0"/>
              </a:rPr>
              <a:t>ns-</a:t>
            </a:r>
            <a:r>
              <a:rPr lang="en-US" b="1" dirty="0" smtClean="0">
                <a:solidFill>
                  <a:srgbClr val="FF0000"/>
                </a:solidFill>
                <a:latin typeface="Georgia" pitchFamily="18" charset="0"/>
              </a:rPr>
              <a:t>2</a:t>
            </a:r>
            <a:r>
              <a:rPr lang="en-US" b="1" dirty="0" smtClean="0">
                <a:latin typeface="Georgia" pitchFamily="18" charset="0"/>
              </a:rPr>
              <a:t> and </a:t>
            </a:r>
            <a:r>
              <a:rPr lang="en-US" b="1" i="1" dirty="0" smtClean="0">
                <a:solidFill>
                  <a:srgbClr val="FF0000"/>
                </a:solidFill>
                <a:latin typeface="Georgia" pitchFamily="18" charset="0"/>
              </a:rPr>
              <a:t>ns-</a:t>
            </a:r>
            <a:r>
              <a:rPr lang="en-US" b="1" dirty="0" smtClean="0">
                <a:solidFill>
                  <a:srgbClr val="FF0000"/>
                </a:solidFill>
                <a:latin typeface="Georgia" pitchFamily="18" charset="0"/>
              </a:rPr>
              <a:t>3</a:t>
            </a:r>
            <a:endParaRPr lang="en-US" b="1" dirty="0">
              <a:solidFill>
                <a:srgbClr val="FF0000"/>
              </a:solidFill>
              <a:latin typeface="Georgia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-135646" y="6113925"/>
            <a:ext cx="975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Georgia" pitchFamily="18" charset="0"/>
              </a:rPr>
              <a:t>Ref.: http://www.nsnam.org/</a:t>
            </a:r>
            <a:endParaRPr lang="en-US" dirty="0">
              <a:latin typeface="Georgia" pitchFamily="18" charset="0"/>
            </a:endParaRPr>
          </a:p>
        </p:txBody>
      </p:sp>
      <p:sp>
        <p:nvSpPr>
          <p:cNvPr id="57" name="Slide Number Placeholder 5"/>
          <p:cNvSpPr txBox="1">
            <a:spLocks/>
          </p:cNvSpPr>
          <p:nvPr/>
        </p:nvSpPr>
        <p:spPr>
          <a:xfrm>
            <a:off x="8592901" y="6041363"/>
            <a:ext cx="683517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9672F1-813F-401C-8CE6-DE55E30DFD80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Georgia" pitchFamily="18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Georgia" pitchFamily="18" charset="0"/>
              <a:ea typeface="+mn-ea"/>
              <a:cs typeface="+mn-cs"/>
            </a:endParaRPr>
          </a:p>
        </p:txBody>
      </p:sp>
      <p:sp>
        <p:nvSpPr>
          <p:cNvPr id="58" name="Rectangle 3"/>
          <p:cNvSpPr>
            <a:spLocks noGrp="1" noChangeArrowheads="1"/>
          </p:cNvSpPr>
          <p:nvPr>
            <p:ph idx="1"/>
          </p:nvPr>
        </p:nvSpPr>
        <p:spPr>
          <a:xfrm>
            <a:off x="677511" y="1351197"/>
            <a:ext cx="8598907" cy="44902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chemeClr val="tx1"/>
                </a:solidFill>
                <a:latin typeface="Georgia" pitchFamily="18" charset="0"/>
              </a:rPr>
              <a:t>Performance: 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2000" dirty="0" smtClean="0">
                <a:solidFill>
                  <a:schemeClr val="tx1"/>
                </a:solidFill>
                <a:latin typeface="Georgia" pitchFamily="18" charset="0"/>
              </a:rPr>
              <a:t>Slow with </a:t>
            </a:r>
            <a:r>
              <a:rPr lang="en-US" sz="2000" i="1" dirty="0" smtClean="0">
                <a:solidFill>
                  <a:schemeClr val="tx1"/>
                </a:solidFill>
                <a:latin typeface="Georgia" pitchFamily="18" charset="0"/>
              </a:rPr>
              <a:t>ns-</a:t>
            </a:r>
            <a:r>
              <a:rPr lang="en-US" sz="2000" dirty="0" smtClean="0">
                <a:solidFill>
                  <a:schemeClr val="tx1"/>
                </a:solidFill>
                <a:latin typeface="Georgia" pitchFamily="18" charset="0"/>
              </a:rPr>
              <a:t>2, Efficient with </a:t>
            </a:r>
            <a:r>
              <a:rPr lang="en-US" sz="2000" i="1" dirty="0" smtClean="0">
                <a:solidFill>
                  <a:schemeClr val="tx1"/>
                </a:solidFill>
                <a:latin typeface="Georgia" pitchFamily="18" charset="0"/>
              </a:rPr>
              <a:t>ns-</a:t>
            </a:r>
            <a:r>
              <a:rPr lang="en-US" sz="2000" dirty="0" smtClean="0">
                <a:solidFill>
                  <a:schemeClr val="tx1"/>
                </a:solidFill>
                <a:latin typeface="Georgia" pitchFamily="18" charset="0"/>
              </a:rPr>
              <a:t>3</a:t>
            </a:r>
            <a:endParaRPr lang="en-US" sz="2000" dirty="0" smtClean="0">
              <a:solidFill>
                <a:srgbClr val="FF0000"/>
              </a:solidFill>
              <a:latin typeface="Georgia" pitchFamily="18" charset="0"/>
            </a:endParaRPr>
          </a:p>
          <a:p>
            <a:pPr marL="692150" indent="-358775">
              <a:lnSpc>
                <a:spcPct val="200000"/>
              </a:lnSpc>
              <a:buFont typeface="+mj-lt"/>
              <a:buAutoNum type="arabicPeriod"/>
            </a:pPr>
            <a:r>
              <a:rPr lang="en-US" sz="2000" i="1" dirty="0" smtClean="0">
                <a:solidFill>
                  <a:schemeClr val="tx1"/>
                </a:solidFill>
                <a:latin typeface="Georgia" pitchFamily="18" charset="0"/>
              </a:rPr>
              <a:t>ns-</a:t>
            </a:r>
            <a:r>
              <a:rPr lang="en-US" sz="2000" dirty="0" smtClean="0">
                <a:solidFill>
                  <a:schemeClr val="tx1"/>
                </a:solidFill>
                <a:latin typeface="Georgia" pitchFamily="18" charset="0"/>
              </a:rPr>
              <a:t>2 lacks proper memory management strategies.</a:t>
            </a:r>
          </a:p>
          <a:p>
            <a:pPr marL="692150" indent="-358775">
              <a:lnSpc>
                <a:spcPct val="20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chemeClr val="tx1"/>
                </a:solidFill>
                <a:latin typeface="Georgia" pitchFamily="18" charset="0"/>
              </a:rPr>
              <a:t>Interfacing </a:t>
            </a:r>
            <a:r>
              <a:rPr lang="en-US" sz="2000" dirty="0" err="1" smtClean="0">
                <a:solidFill>
                  <a:schemeClr val="tx1"/>
                </a:solidFill>
                <a:latin typeface="Georgia" pitchFamily="18" charset="0"/>
              </a:rPr>
              <a:t>OTcl</a:t>
            </a:r>
            <a:r>
              <a:rPr lang="en-US" sz="2000" dirty="0" smtClean="0">
                <a:solidFill>
                  <a:schemeClr val="tx1"/>
                </a:solidFill>
                <a:latin typeface="Georgia" pitchFamily="18" charset="0"/>
              </a:rPr>
              <a:t> with C++ incurs overhead in </a:t>
            </a:r>
            <a:r>
              <a:rPr lang="en-US" sz="2000" i="1" dirty="0" smtClean="0">
                <a:solidFill>
                  <a:schemeClr val="tx1"/>
                </a:solidFill>
                <a:latin typeface="Georgia" pitchFamily="18" charset="0"/>
              </a:rPr>
              <a:t>ns-</a:t>
            </a:r>
            <a:r>
              <a:rPr lang="en-US" sz="2000" dirty="0" smtClean="0">
                <a:solidFill>
                  <a:schemeClr val="tx1"/>
                </a:solidFill>
                <a:latin typeface="Georgia" pitchFamily="18" charset="0"/>
              </a:rPr>
              <a:t>2.</a:t>
            </a:r>
          </a:p>
          <a:p>
            <a:pPr marL="692150" indent="-358775">
              <a:lnSpc>
                <a:spcPct val="20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chemeClr val="tx1"/>
                </a:solidFill>
                <a:latin typeface="Georgia" pitchFamily="18" charset="0"/>
              </a:rPr>
              <a:t>Yet another overhead is of </a:t>
            </a:r>
            <a:r>
              <a:rPr lang="en-US" sz="2000" dirty="0" err="1" smtClean="0">
                <a:solidFill>
                  <a:schemeClr val="tx1"/>
                </a:solidFill>
                <a:latin typeface="Georgia" pitchFamily="18" charset="0"/>
              </a:rPr>
              <a:t>OTcl</a:t>
            </a:r>
            <a:r>
              <a:rPr lang="en-US" sz="2000" dirty="0" smtClean="0">
                <a:solidFill>
                  <a:schemeClr val="tx1"/>
                </a:solidFill>
                <a:latin typeface="Georgia" pitchFamily="18" charset="0"/>
              </a:rPr>
              <a:t> interpreter.</a:t>
            </a:r>
          </a:p>
          <a:p>
            <a:pPr marL="692150" indent="-358775">
              <a:lnSpc>
                <a:spcPct val="200000"/>
              </a:lnSpc>
              <a:buNone/>
            </a:pPr>
            <a:endParaRPr lang="en-US" sz="2000" dirty="0" smtClean="0">
              <a:solidFill>
                <a:schemeClr val="tx1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Georgia" pitchFamily="18" charset="0"/>
              </a:rPr>
              <a:t>Differentiating </a:t>
            </a:r>
            <a:r>
              <a:rPr lang="en-US" b="1" i="1" dirty="0" smtClean="0">
                <a:solidFill>
                  <a:srgbClr val="FF0000"/>
                </a:solidFill>
                <a:latin typeface="Georgia" pitchFamily="18" charset="0"/>
              </a:rPr>
              <a:t>ns-</a:t>
            </a:r>
            <a:r>
              <a:rPr lang="en-US" b="1" dirty="0" smtClean="0">
                <a:solidFill>
                  <a:srgbClr val="FF0000"/>
                </a:solidFill>
                <a:latin typeface="Georgia" pitchFamily="18" charset="0"/>
              </a:rPr>
              <a:t>2</a:t>
            </a:r>
            <a:r>
              <a:rPr lang="en-US" b="1" dirty="0" smtClean="0">
                <a:latin typeface="Georgia" pitchFamily="18" charset="0"/>
              </a:rPr>
              <a:t> and </a:t>
            </a:r>
            <a:r>
              <a:rPr lang="en-US" b="1" i="1" dirty="0" smtClean="0">
                <a:solidFill>
                  <a:srgbClr val="FF0000"/>
                </a:solidFill>
                <a:latin typeface="Georgia" pitchFamily="18" charset="0"/>
              </a:rPr>
              <a:t>ns-</a:t>
            </a:r>
            <a:r>
              <a:rPr lang="en-US" b="1" dirty="0" smtClean="0">
                <a:solidFill>
                  <a:srgbClr val="FF0000"/>
                </a:solidFill>
                <a:latin typeface="Georgia" pitchFamily="18" charset="0"/>
              </a:rPr>
              <a:t>3</a:t>
            </a:r>
            <a:endParaRPr lang="en-US" b="1" dirty="0">
              <a:solidFill>
                <a:srgbClr val="FF0000"/>
              </a:solidFill>
              <a:latin typeface="Georgia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-135646" y="6113925"/>
            <a:ext cx="975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Georgia" pitchFamily="18" charset="0"/>
              </a:rPr>
              <a:t>Ref.: http://www.nsnam.org/</a:t>
            </a:r>
            <a:endParaRPr lang="en-US" dirty="0">
              <a:latin typeface="Georgia" pitchFamily="18" charset="0"/>
            </a:endParaRPr>
          </a:p>
        </p:txBody>
      </p:sp>
      <p:sp>
        <p:nvSpPr>
          <p:cNvPr id="57" name="Slide Number Placeholder 5"/>
          <p:cNvSpPr txBox="1">
            <a:spLocks/>
          </p:cNvSpPr>
          <p:nvPr/>
        </p:nvSpPr>
        <p:spPr>
          <a:xfrm>
            <a:off x="8592901" y="6041363"/>
            <a:ext cx="683517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9672F1-813F-401C-8CE6-DE55E30DFD80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Georgia" pitchFamily="18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Georgia" pitchFamily="18" charset="0"/>
              <a:ea typeface="+mn-ea"/>
              <a:cs typeface="+mn-cs"/>
            </a:endParaRPr>
          </a:p>
        </p:txBody>
      </p:sp>
      <p:sp>
        <p:nvSpPr>
          <p:cNvPr id="58" name="Rectangle 3"/>
          <p:cNvSpPr>
            <a:spLocks noGrp="1" noChangeArrowheads="1"/>
          </p:cNvSpPr>
          <p:nvPr>
            <p:ph idx="1"/>
          </p:nvPr>
        </p:nvSpPr>
        <p:spPr>
          <a:xfrm>
            <a:off x="677511" y="1351197"/>
            <a:ext cx="8598907" cy="44902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chemeClr val="tx1"/>
                </a:solidFill>
                <a:latin typeface="Georgia" pitchFamily="18" charset="0"/>
              </a:rPr>
              <a:t>Approach for building: 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2000" dirty="0" smtClean="0">
                <a:solidFill>
                  <a:schemeClr val="tx1"/>
                </a:solidFill>
                <a:latin typeface="Georgia" pitchFamily="18" charset="0"/>
              </a:rPr>
              <a:t>Complex with </a:t>
            </a:r>
            <a:r>
              <a:rPr lang="en-US" sz="2000" i="1" dirty="0" smtClean="0">
                <a:solidFill>
                  <a:schemeClr val="tx1"/>
                </a:solidFill>
                <a:latin typeface="Georgia" pitchFamily="18" charset="0"/>
              </a:rPr>
              <a:t>ns-</a:t>
            </a:r>
            <a:r>
              <a:rPr lang="en-US" sz="2000" dirty="0" smtClean="0">
                <a:solidFill>
                  <a:schemeClr val="tx1"/>
                </a:solidFill>
                <a:latin typeface="Georgia" pitchFamily="18" charset="0"/>
              </a:rPr>
              <a:t>2, Simple with </a:t>
            </a:r>
            <a:r>
              <a:rPr lang="en-US" sz="2000" i="1" dirty="0" smtClean="0">
                <a:solidFill>
                  <a:schemeClr val="tx1"/>
                </a:solidFill>
                <a:latin typeface="Georgia" pitchFamily="18" charset="0"/>
              </a:rPr>
              <a:t>ns-</a:t>
            </a:r>
            <a:r>
              <a:rPr lang="en-US" sz="2000" dirty="0" smtClean="0">
                <a:solidFill>
                  <a:schemeClr val="tx1"/>
                </a:solidFill>
                <a:latin typeface="Georgia" pitchFamily="18" charset="0"/>
              </a:rPr>
              <a:t>3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2000" i="1" dirty="0" err="1" smtClean="0">
                <a:solidFill>
                  <a:schemeClr val="tx1"/>
                </a:solidFill>
                <a:latin typeface="Georgia" pitchFamily="18" charset="0"/>
              </a:rPr>
              <a:t>makefile</a:t>
            </a:r>
            <a:r>
              <a:rPr lang="en-US" sz="2000" dirty="0" smtClean="0">
                <a:solidFill>
                  <a:schemeClr val="tx1"/>
                </a:solidFill>
                <a:latin typeface="Georgia" pitchFamily="18" charset="0"/>
              </a:rPr>
              <a:t> for </a:t>
            </a:r>
            <a:r>
              <a:rPr lang="en-US" sz="2000" i="1" dirty="0" smtClean="0">
                <a:solidFill>
                  <a:schemeClr val="tx1"/>
                </a:solidFill>
                <a:latin typeface="Georgia" pitchFamily="18" charset="0"/>
              </a:rPr>
              <a:t>ns-</a:t>
            </a:r>
            <a:r>
              <a:rPr lang="en-US" sz="2000" dirty="0" smtClean="0">
                <a:solidFill>
                  <a:schemeClr val="tx1"/>
                </a:solidFill>
                <a:latin typeface="Georgia" pitchFamily="18" charset="0"/>
              </a:rPr>
              <a:t>2, </a:t>
            </a:r>
            <a:r>
              <a:rPr lang="en-US" sz="2000" i="1" dirty="0" err="1" smtClean="0">
                <a:solidFill>
                  <a:schemeClr val="tx1"/>
                </a:solidFill>
                <a:latin typeface="Georgia" pitchFamily="18" charset="0"/>
              </a:rPr>
              <a:t>waf</a:t>
            </a:r>
            <a:r>
              <a:rPr lang="en-US" sz="2000" dirty="0" smtClean="0">
                <a:solidFill>
                  <a:schemeClr val="tx1"/>
                </a:solidFill>
                <a:latin typeface="Georgia" pitchFamily="18" charset="0"/>
              </a:rPr>
              <a:t> for </a:t>
            </a:r>
            <a:r>
              <a:rPr lang="en-US" sz="2000" i="1" dirty="0" smtClean="0">
                <a:solidFill>
                  <a:schemeClr val="tx1"/>
                </a:solidFill>
                <a:latin typeface="Georgia" pitchFamily="18" charset="0"/>
              </a:rPr>
              <a:t>ns-</a:t>
            </a:r>
            <a:r>
              <a:rPr lang="en-US" sz="2000" dirty="0" smtClean="0">
                <a:solidFill>
                  <a:schemeClr val="tx1"/>
                </a:solidFill>
                <a:latin typeface="Georgia" pitchFamily="18" charset="0"/>
              </a:rPr>
              <a:t>3</a:t>
            </a:r>
            <a:endParaRPr lang="en-US" sz="2000" dirty="0" smtClean="0">
              <a:solidFill>
                <a:srgbClr val="FF0000"/>
              </a:solidFill>
              <a:latin typeface="Georgia" pitchFamily="18" charset="0"/>
            </a:endParaRPr>
          </a:p>
          <a:p>
            <a:pPr marL="692150" indent="-358775">
              <a:lnSpc>
                <a:spcPct val="20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chemeClr val="tx1"/>
                </a:solidFill>
                <a:latin typeface="Georgia" pitchFamily="18" charset="0"/>
              </a:rPr>
              <a:t>No “ns” executable in </a:t>
            </a:r>
            <a:r>
              <a:rPr lang="en-US" sz="2000" i="1" dirty="0" smtClean="0">
                <a:solidFill>
                  <a:schemeClr val="tx1"/>
                </a:solidFill>
                <a:latin typeface="Georgia" pitchFamily="18" charset="0"/>
              </a:rPr>
              <a:t>ns-</a:t>
            </a:r>
            <a:r>
              <a:rPr lang="en-US" sz="2000" dirty="0" smtClean="0">
                <a:solidFill>
                  <a:schemeClr val="tx1"/>
                </a:solidFill>
                <a:latin typeface="Georgia" pitchFamily="18" charset="0"/>
              </a:rPr>
              <a:t>3.</a:t>
            </a:r>
          </a:p>
          <a:p>
            <a:pPr marL="692150" indent="-358775">
              <a:lnSpc>
                <a:spcPct val="20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chemeClr val="tx1"/>
                </a:solidFill>
                <a:latin typeface="Georgia" pitchFamily="18" charset="0"/>
              </a:rPr>
              <a:t>Recompiling of </a:t>
            </a:r>
            <a:r>
              <a:rPr lang="en-US" sz="2000" i="1" dirty="0" smtClean="0">
                <a:solidFill>
                  <a:schemeClr val="tx1"/>
                </a:solidFill>
                <a:latin typeface="Georgia" pitchFamily="18" charset="0"/>
              </a:rPr>
              <a:t>ns-</a:t>
            </a:r>
            <a:r>
              <a:rPr lang="en-US" sz="2000" dirty="0" smtClean="0">
                <a:solidFill>
                  <a:schemeClr val="tx1"/>
                </a:solidFill>
                <a:latin typeface="Georgia" pitchFamily="18" charset="0"/>
              </a:rPr>
              <a:t>2 involves several steps.</a:t>
            </a:r>
          </a:p>
          <a:p>
            <a:pPr marL="692150" indent="-358775">
              <a:lnSpc>
                <a:spcPct val="20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chemeClr val="tx1"/>
                </a:solidFill>
                <a:latin typeface="Georgia" pitchFamily="18" charset="0"/>
              </a:rPr>
              <a:t>Recompiling of </a:t>
            </a:r>
            <a:r>
              <a:rPr lang="en-US" sz="2000" i="1" dirty="0" smtClean="0">
                <a:solidFill>
                  <a:schemeClr val="tx1"/>
                </a:solidFill>
                <a:latin typeface="Georgia" pitchFamily="18" charset="0"/>
              </a:rPr>
              <a:t>ns-</a:t>
            </a:r>
            <a:r>
              <a:rPr lang="en-US" sz="2000" dirty="0" smtClean="0">
                <a:solidFill>
                  <a:schemeClr val="tx1"/>
                </a:solidFill>
                <a:latin typeface="Georgia" pitchFamily="18" charset="0"/>
              </a:rPr>
              <a:t>3 easier with </a:t>
            </a:r>
            <a:r>
              <a:rPr lang="en-US" sz="2000" i="1" dirty="0" err="1" smtClean="0">
                <a:solidFill>
                  <a:schemeClr val="tx1"/>
                </a:solidFill>
                <a:latin typeface="Georgia" pitchFamily="18" charset="0"/>
              </a:rPr>
              <a:t>waf</a:t>
            </a:r>
            <a:endParaRPr lang="en-US" sz="2000" i="1" dirty="0" smtClean="0">
              <a:solidFill>
                <a:schemeClr val="tx1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Georgia" pitchFamily="18" charset="0"/>
              </a:rPr>
              <a:t>Differentiating </a:t>
            </a:r>
            <a:r>
              <a:rPr lang="en-US" b="1" i="1" dirty="0" smtClean="0">
                <a:solidFill>
                  <a:srgbClr val="FF0000"/>
                </a:solidFill>
                <a:latin typeface="Georgia" pitchFamily="18" charset="0"/>
              </a:rPr>
              <a:t>ns-</a:t>
            </a:r>
            <a:r>
              <a:rPr lang="en-US" b="1" dirty="0" smtClean="0">
                <a:solidFill>
                  <a:srgbClr val="FF0000"/>
                </a:solidFill>
                <a:latin typeface="Georgia" pitchFamily="18" charset="0"/>
              </a:rPr>
              <a:t>2</a:t>
            </a:r>
            <a:r>
              <a:rPr lang="en-US" b="1" dirty="0" smtClean="0">
                <a:latin typeface="Georgia" pitchFamily="18" charset="0"/>
              </a:rPr>
              <a:t> and </a:t>
            </a:r>
            <a:r>
              <a:rPr lang="en-US" b="1" i="1" dirty="0" smtClean="0">
                <a:solidFill>
                  <a:srgbClr val="FF0000"/>
                </a:solidFill>
                <a:latin typeface="Georgia" pitchFamily="18" charset="0"/>
              </a:rPr>
              <a:t>ns-</a:t>
            </a:r>
            <a:r>
              <a:rPr lang="en-US" b="1" dirty="0" smtClean="0">
                <a:solidFill>
                  <a:srgbClr val="FF0000"/>
                </a:solidFill>
                <a:latin typeface="Georgia" pitchFamily="18" charset="0"/>
              </a:rPr>
              <a:t>3</a:t>
            </a:r>
            <a:endParaRPr lang="en-US" b="1" dirty="0">
              <a:solidFill>
                <a:srgbClr val="FF0000"/>
              </a:solidFill>
              <a:latin typeface="Georgia" pitchFamily="18" charset="0"/>
            </a:endParaRPr>
          </a:p>
        </p:txBody>
      </p:sp>
      <p:sp>
        <p:nvSpPr>
          <p:cNvPr id="57" name="Slide Number Placeholder 5"/>
          <p:cNvSpPr txBox="1">
            <a:spLocks/>
          </p:cNvSpPr>
          <p:nvPr/>
        </p:nvSpPr>
        <p:spPr>
          <a:xfrm>
            <a:off x="8592901" y="6041363"/>
            <a:ext cx="683517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9672F1-813F-401C-8CE6-DE55E30DFD80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Georgia" pitchFamily="18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Georgia" pitchFamily="18" charset="0"/>
              <a:ea typeface="+mn-ea"/>
              <a:cs typeface="+mn-cs"/>
            </a:endParaRPr>
          </a:p>
        </p:txBody>
      </p:sp>
      <p:sp>
        <p:nvSpPr>
          <p:cNvPr id="58" name="Rectangle 3"/>
          <p:cNvSpPr>
            <a:spLocks noGrp="1" noChangeArrowheads="1"/>
          </p:cNvSpPr>
          <p:nvPr>
            <p:ph idx="1"/>
          </p:nvPr>
        </p:nvSpPr>
        <p:spPr>
          <a:xfrm>
            <a:off x="677511" y="1351196"/>
            <a:ext cx="8598907" cy="490793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chemeClr val="tx1"/>
                </a:solidFill>
                <a:latin typeface="Georgia" pitchFamily="18" charset="0"/>
              </a:rPr>
              <a:t>Application and Transport Layer Support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2000" dirty="0" smtClean="0">
                <a:solidFill>
                  <a:schemeClr val="tx1"/>
                </a:solidFill>
                <a:latin typeface="Georgia" pitchFamily="18" charset="0"/>
              </a:rPr>
              <a:t>Abundant in </a:t>
            </a:r>
            <a:r>
              <a:rPr lang="en-US" sz="2000" i="1" dirty="0" smtClean="0">
                <a:solidFill>
                  <a:schemeClr val="tx1"/>
                </a:solidFill>
                <a:latin typeface="Georgia" pitchFamily="18" charset="0"/>
              </a:rPr>
              <a:t>ns-</a:t>
            </a:r>
            <a:r>
              <a:rPr lang="en-US" sz="2000" dirty="0" smtClean="0">
                <a:solidFill>
                  <a:schemeClr val="tx1"/>
                </a:solidFill>
                <a:latin typeface="Georgia" pitchFamily="18" charset="0"/>
              </a:rPr>
              <a:t>2, Sufficient in </a:t>
            </a:r>
            <a:r>
              <a:rPr lang="en-US" sz="2000" i="1" dirty="0" smtClean="0">
                <a:solidFill>
                  <a:schemeClr val="tx1"/>
                </a:solidFill>
                <a:latin typeface="Georgia" pitchFamily="18" charset="0"/>
              </a:rPr>
              <a:t>ns-</a:t>
            </a:r>
            <a:r>
              <a:rPr lang="en-US" sz="2000" dirty="0" smtClean="0">
                <a:solidFill>
                  <a:schemeClr val="tx1"/>
                </a:solidFill>
                <a:latin typeface="Georgia" pitchFamily="18" charset="0"/>
              </a:rPr>
              <a:t>3</a:t>
            </a:r>
            <a:endParaRPr lang="en-US" sz="2000" dirty="0" smtClean="0">
              <a:solidFill>
                <a:srgbClr val="FF0000"/>
              </a:solidFill>
              <a:latin typeface="Georgia" pitchFamily="18" charset="0"/>
            </a:endParaRPr>
          </a:p>
          <a:p>
            <a:pPr marL="692150" indent="-358775">
              <a:lnSpc>
                <a:spcPct val="2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i="1" dirty="0" smtClean="0">
                <a:solidFill>
                  <a:schemeClr val="tx1"/>
                </a:solidFill>
                <a:latin typeface="Georgia" pitchFamily="18" charset="0"/>
              </a:rPr>
              <a:t>ns-</a:t>
            </a:r>
            <a:r>
              <a:rPr lang="en-US" sz="2000" dirty="0" smtClean="0">
                <a:solidFill>
                  <a:schemeClr val="tx1"/>
                </a:solidFill>
                <a:latin typeface="Georgia" pitchFamily="18" charset="0"/>
              </a:rPr>
              <a:t>2: Ping, telnet, FTP, multicast, probabilistic and trace-driven traffic generation, webcache, etc.</a:t>
            </a:r>
          </a:p>
          <a:p>
            <a:pPr marL="692150" indent="-358775">
              <a:lnSpc>
                <a:spcPct val="200000"/>
              </a:lnSpc>
              <a:buFont typeface="+mj-lt"/>
              <a:buAutoNum type="arabicPeriod"/>
            </a:pPr>
            <a:r>
              <a:rPr lang="en-US" sz="2000" i="1" dirty="0" smtClean="0">
                <a:solidFill>
                  <a:schemeClr val="tx1"/>
                </a:solidFill>
                <a:latin typeface="Georgia" pitchFamily="18" charset="0"/>
              </a:rPr>
              <a:t>ns-</a:t>
            </a:r>
            <a:r>
              <a:rPr lang="en-US" sz="2000" dirty="0" smtClean="0">
                <a:solidFill>
                  <a:schemeClr val="tx1"/>
                </a:solidFill>
                <a:latin typeface="Georgia" pitchFamily="18" charset="0"/>
              </a:rPr>
              <a:t>3: Sockets-like API, Peer-to-Peer Networks, traffic generator, etc</a:t>
            </a:r>
          </a:p>
          <a:p>
            <a:pPr marL="692150" indent="-358775">
              <a:lnSpc>
                <a:spcPct val="200000"/>
              </a:lnSpc>
              <a:buFont typeface="+mj-lt"/>
              <a:buAutoNum type="arabicPeriod"/>
            </a:pPr>
            <a:r>
              <a:rPr lang="en-US" sz="2000" i="1" dirty="0" smtClean="0">
                <a:solidFill>
                  <a:schemeClr val="tx1"/>
                </a:solidFill>
                <a:latin typeface="Georgia" pitchFamily="18" charset="0"/>
              </a:rPr>
              <a:t>ns-</a:t>
            </a:r>
            <a:r>
              <a:rPr lang="en-US" sz="2000" dirty="0" smtClean="0">
                <a:solidFill>
                  <a:schemeClr val="tx1"/>
                </a:solidFill>
                <a:latin typeface="Georgia" pitchFamily="18" charset="0"/>
              </a:rPr>
              <a:t>2: TCP, UDP, SCTP and Multicast protocols.</a:t>
            </a:r>
          </a:p>
          <a:p>
            <a:pPr marL="692150" indent="-358775">
              <a:lnSpc>
                <a:spcPct val="200000"/>
              </a:lnSpc>
              <a:buFont typeface="+mj-lt"/>
              <a:buAutoNum type="arabicPeriod"/>
            </a:pPr>
            <a:r>
              <a:rPr lang="en-US" sz="2000" i="1" dirty="0" smtClean="0">
                <a:solidFill>
                  <a:schemeClr val="tx1"/>
                </a:solidFill>
                <a:latin typeface="Georgia" pitchFamily="18" charset="0"/>
              </a:rPr>
              <a:t>ns-</a:t>
            </a:r>
            <a:r>
              <a:rPr lang="en-US" sz="2000" dirty="0" smtClean="0">
                <a:solidFill>
                  <a:schemeClr val="tx1"/>
                </a:solidFill>
                <a:latin typeface="Georgia" pitchFamily="18" charset="0"/>
              </a:rPr>
              <a:t>3: TCP stack emulation (Linux, BSD), TCP Variants, UDP, etc.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135646" y="6113925"/>
            <a:ext cx="975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Georgia" pitchFamily="18" charset="0"/>
              </a:rPr>
              <a:t>Ref.: http://www.nsnam.org/</a:t>
            </a:r>
            <a:endParaRPr lang="en-US" dirty="0"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Georgia" pitchFamily="18" charset="0"/>
              </a:rPr>
              <a:t>Differentiating </a:t>
            </a:r>
            <a:r>
              <a:rPr lang="en-US" b="1" i="1" dirty="0" smtClean="0">
                <a:solidFill>
                  <a:srgbClr val="FF0000"/>
                </a:solidFill>
                <a:latin typeface="Georgia" pitchFamily="18" charset="0"/>
              </a:rPr>
              <a:t>ns-</a:t>
            </a:r>
            <a:r>
              <a:rPr lang="en-US" b="1" dirty="0" smtClean="0">
                <a:solidFill>
                  <a:srgbClr val="FF0000"/>
                </a:solidFill>
                <a:latin typeface="Georgia" pitchFamily="18" charset="0"/>
              </a:rPr>
              <a:t>2</a:t>
            </a:r>
            <a:r>
              <a:rPr lang="en-US" b="1" dirty="0" smtClean="0">
                <a:latin typeface="Georgia" pitchFamily="18" charset="0"/>
              </a:rPr>
              <a:t> and </a:t>
            </a:r>
            <a:r>
              <a:rPr lang="en-US" b="1" i="1" dirty="0" smtClean="0">
                <a:solidFill>
                  <a:srgbClr val="FF0000"/>
                </a:solidFill>
                <a:latin typeface="Georgia" pitchFamily="18" charset="0"/>
              </a:rPr>
              <a:t>ns-</a:t>
            </a:r>
            <a:r>
              <a:rPr lang="en-US" b="1" dirty="0" smtClean="0">
                <a:solidFill>
                  <a:srgbClr val="FF0000"/>
                </a:solidFill>
                <a:latin typeface="Georgia" pitchFamily="18" charset="0"/>
              </a:rPr>
              <a:t>3</a:t>
            </a:r>
            <a:endParaRPr lang="en-US" b="1" dirty="0">
              <a:solidFill>
                <a:srgbClr val="FF0000"/>
              </a:solidFill>
              <a:latin typeface="Georgia" pitchFamily="18" charset="0"/>
            </a:endParaRPr>
          </a:p>
        </p:txBody>
      </p:sp>
      <p:sp>
        <p:nvSpPr>
          <p:cNvPr id="57" name="Slide Number Placeholder 5"/>
          <p:cNvSpPr txBox="1">
            <a:spLocks/>
          </p:cNvSpPr>
          <p:nvPr/>
        </p:nvSpPr>
        <p:spPr>
          <a:xfrm>
            <a:off x="8592901" y="6041363"/>
            <a:ext cx="683517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9672F1-813F-401C-8CE6-DE55E30DFD80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Georgia" pitchFamily="18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Georgia" pitchFamily="18" charset="0"/>
              <a:ea typeface="+mn-ea"/>
              <a:cs typeface="+mn-cs"/>
            </a:endParaRPr>
          </a:p>
        </p:txBody>
      </p:sp>
      <p:sp>
        <p:nvSpPr>
          <p:cNvPr id="58" name="Rectangle 3"/>
          <p:cNvSpPr>
            <a:spLocks noGrp="1" noChangeArrowheads="1"/>
          </p:cNvSpPr>
          <p:nvPr>
            <p:ph idx="1"/>
          </p:nvPr>
        </p:nvSpPr>
        <p:spPr>
          <a:xfrm>
            <a:off x="677511" y="1351197"/>
            <a:ext cx="8598907" cy="476918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chemeClr val="tx1"/>
                </a:solidFill>
                <a:latin typeface="Georgia" pitchFamily="18" charset="0"/>
              </a:rPr>
              <a:t>Network Layer Support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2000" dirty="0" smtClean="0">
                <a:solidFill>
                  <a:schemeClr val="tx1"/>
                </a:solidFill>
                <a:latin typeface="Georgia" pitchFamily="18" charset="0"/>
              </a:rPr>
              <a:t>Sufficient in </a:t>
            </a:r>
            <a:r>
              <a:rPr lang="en-US" sz="2000" i="1" dirty="0" smtClean="0">
                <a:solidFill>
                  <a:schemeClr val="tx1"/>
                </a:solidFill>
                <a:latin typeface="Georgia" pitchFamily="18" charset="0"/>
              </a:rPr>
              <a:t>ns-</a:t>
            </a:r>
            <a:r>
              <a:rPr lang="en-US" sz="2000" dirty="0" smtClean="0">
                <a:solidFill>
                  <a:schemeClr val="tx1"/>
                </a:solidFill>
                <a:latin typeface="Georgia" pitchFamily="18" charset="0"/>
              </a:rPr>
              <a:t>2, Improving in </a:t>
            </a:r>
            <a:r>
              <a:rPr lang="en-US" sz="2000" i="1" dirty="0" smtClean="0">
                <a:solidFill>
                  <a:schemeClr val="tx1"/>
                </a:solidFill>
                <a:latin typeface="Georgia" pitchFamily="18" charset="0"/>
              </a:rPr>
              <a:t>ns-</a:t>
            </a:r>
            <a:r>
              <a:rPr lang="en-US" sz="2000" dirty="0" smtClean="0">
                <a:solidFill>
                  <a:schemeClr val="tx1"/>
                </a:solidFill>
                <a:latin typeface="Georgia" pitchFamily="18" charset="0"/>
              </a:rPr>
              <a:t>3</a:t>
            </a:r>
            <a:endParaRPr lang="en-US" sz="2000" dirty="0" smtClean="0">
              <a:solidFill>
                <a:srgbClr val="FF0000"/>
              </a:solidFill>
              <a:latin typeface="Georgia" pitchFamily="18" charset="0"/>
            </a:endParaRPr>
          </a:p>
          <a:p>
            <a:pPr marL="566738" indent="-233363">
              <a:lnSpc>
                <a:spcPct val="2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i="1" dirty="0" smtClean="0">
                <a:solidFill>
                  <a:schemeClr val="tx1"/>
                </a:solidFill>
                <a:latin typeface="Georgia" pitchFamily="18" charset="0"/>
              </a:rPr>
              <a:t>ns-</a:t>
            </a:r>
            <a:r>
              <a:rPr lang="en-US" sz="2000" dirty="0" smtClean="0">
                <a:solidFill>
                  <a:schemeClr val="tx1"/>
                </a:solidFill>
                <a:latin typeface="Georgia" pitchFamily="18" charset="0"/>
              </a:rPr>
              <a:t>2: </a:t>
            </a:r>
            <a:r>
              <a:rPr lang="pt-BR" sz="2000" dirty="0" smtClean="0">
                <a:solidFill>
                  <a:srgbClr val="C00000"/>
                </a:solidFill>
                <a:latin typeface="Georgia" pitchFamily="18" charset="0"/>
              </a:rPr>
              <a:t>Unicast -</a:t>
            </a:r>
            <a:r>
              <a:rPr lang="pt-BR" sz="2000" dirty="0" smtClean="0">
                <a:solidFill>
                  <a:schemeClr val="tx1"/>
                </a:solidFill>
                <a:latin typeface="Georgia" pitchFamily="18" charset="0"/>
              </a:rPr>
              <a:t> IP, MIP, DV, LS, </a:t>
            </a:r>
            <a:r>
              <a:rPr lang="pt-BR" sz="2000" dirty="0" smtClean="0">
                <a:solidFill>
                  <a:srgbClr val="C00000"/>
                </a:solidFill>
                <a:latin typeface="Georgia" pitchFamily="18" charset="0"/>
              </a:rPr>
              <a:t>Multicast</a:t>
            </a:r>
            <a:r>
              <a:rPr lang="pt-BR" sz="2000" dirty="0" smtClean="0">
                <a:solidFill>
                  <a:srgbClr val="FF0000"/>
                </a:solidFill>
                <a:latin typeface="Georgia" pitchFamily="18" charset="0"/>
              </a:rPr>
              <a:t>: </a:t>
            </a:r>
            <a:r>
              <a:rPr lang="pt-BR" sz="2000" dirty="0" smtClean="0">
                <a:solidFill>
                  <a:schemeClr val="tx1"/>
                </a:solidFill>
                <a:latin typeface="Georgia" pitchFamily="18" charset="0"/>
              </a:rPr>
              <a:t>SR</a:t>
            </a:r>
          </a:p>
          <a:p>
            <a:pPr marL="692150" indent="-358775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2000" dirty="0" smtClean="0">
                <a:solidFill>
                  <a:schemeClr val="tx1"/>
                </a:solidFill>
                <a:latin typeface="Georgia" pitchFamily="18" charset="0"/>
              </a:rPr>
              <a:t>		     </a:t>
            </a:r>
            <a:r>
              <a:rPr lang="en-US" sz="2000" dirty="0" smtClean="0">
                <a:solidFill>
                  <a:srgbClr val="C00000"/>
                </a:solidFill>
                <a:latin typeface="Georgia" pitchFamily="18" charset="0"/>
              </a:rPr>
              <a:t>MANET</a:t>
            </a:r>
            <a:r>
              <a:rPr lang="en-US" sz="2000" dirty="0" smtClean="0">
                <a:solidFill>
                  <a:schemeClr val="tx1"/>
                </a:solidFill>
                <a:latin typeface="Georgia" pitchFamily="18" charset="0"/>
              </a:rPr>
              <a:t> - AODV, DSR, DSDV, TORA.						          	    </a:t>
            </a:r>
            <a:r>
              <a:rPr lang="en-US" sz="2000" dirty="0" smtClean="0">
                <a:solidFill>
                  <a:srgbClr val="C00000"/>
                </a:solidFill>
                <a:latin typeface="Georgia" pitchFamily="18" charset="0"/>
              </a:rPr>
              <a:t>Queuing </a:t>
            </a:r>
            <a:r>
              <a:rPr lang="en-US" sz="2000" dirty="0" smtClean="0">
                <a:solidFill>
                  <a:schemeClr val="tx1"/>
                </a:solidFill>
                <a:latin typeface="Georgia" pitchFamily="18" charset="0"/>
              </a:rPr>
              <a:t>-</a:t>
            </a:r>
            <a:r>
              <a:rPr lang="en-US" sz="2000" dirty="0" smtClean="0">
                <a:solidFill>
                  <a:srgbClr val="C00000"/>
                </a:solidFill>
                <a:latin typeface="Georgia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Georgia" pitchFamily="18" charset="0"/>
              </a:rPr>
              <a:t>DiffServ</a:t>
            </a:r>
            <a:r>
              <a:rPr lang="en-US" sz="2000" dirty="0" smtClean="0">
                <a:solidFill>
                  <a:schemeClr val="tx1"/>
                </a:solidFill>
                <a:latin typeface="Georgia" pitchFamily="18" charset="0"/>
              </a:rPr>
              <a:t>, RED, WFQ, </a:t>
            </a:r>
            <a:r>
              <a:rPr lang="en-US" sz="2000" dirty="0" err="1" smtClean="0">
                <a:solidFill>
                  <a:schemeClr val="tx1"/>
                </a:solidFill>
                <a:latin typeface="Georgia" pitchFamily="18" charset="0"/>
              </a:rPr>
              <a:t>DropTail</a:t>
            </a:r>
            <a:endParaRPr lang="en-US" sz="2000" dirty="0" smtClean="0">
              <a:solidFill>
                <a:schemeClr val="tx1"/>
              </a:solidFill>
              <a:latin typeface="Georgia" pitchFamily="18" charset="0"/>
            </a:endParaRPr>
          </a:p>
          <a:p>
            <a:pPr marL="566738" indent="-233363">
              <a:lnSpc>
                <a:spcPct val="200000"/>
              </a:lnSpc>
              <a:buFont typeface="+mj-lt"/>
              <a:buAutoNum type="arabicPeriod" startAt="2"/>
            </a:pPr>
            <a:r>
              <a:rPr lang="en-US" sz="2000" i="1" dirty="0" smtClean="0">
                <a:solidFill>
                  <a:schemeClr val="tx1"/>
                </a:solidFill>
                <a:latin typeface="Georgia" pitchFamily="18" charset="0"/>
              </a:rPr>
              <a:t>ns-</a:t>
            </a:r>
            <a:r>
              <a:rPr lang="en-US" sz="2000" dirty="0" smtClean="0">
                <a:solidFill>
                  <a:schemeClr val="tx1"/>
                </a:solidFill>
                <a:latin typeface="Georgia" pitchFamily="18" charset="0"/>
              </a:rPr>
              <a:t>3: full IPv4 &amp; IPv6 support, NAT, BGP, OSPF, RIP, IGMP, etc</a:t>
            </a:r>
          </a:p>
          <a:p>
            <a:pPr marL="566738" indent="-233363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C00000"/>
                </a:solidFill>
                <a:latin typeface="Georgia" pitchFamily="18" charset="0"/>
              </a:rPr>
              <a:t>            MANET</a:t>
            </a:r>
            <a:r>
              <a:rPr lang="en-US" sz="2000" dirty="0" smtClean="0">
                <a:solidFill>
                  <a:schemeClr val="tx1"/>
                </a:solidFill>
                <a:latin typeface="Georgia" pitchFamily="18" charset="0"/>
              </a:rPr>
              <a:t> - AODV, DSR, DSDV, OLSR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135646" y="6113925"/>
            <a:ext cx="975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Georgia" pitchFamily="18" charset="0"/>
              </a:rPr>
              <a:t>Ref.: http://www.nsnam.org/</a:t>
            </a:r>
            <a:endParaRPr lang="en-US" dirty="0"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Georgia" pitchFamily="18" charset="0"/>
              </a:rPr>
              <a:t>Differentiating </a:t>
            </a:r>
            <a:r>
              <a:rPr lang="en-US" b="1" i="1" dirty="0" smtClean="0">
                <a:solidFill>
                  <a:srgbClr val="FF0000"/>
                </a:solidFill>
                <a:latin typeface="Georgia" pitchFamily="18" charset="0"/>
              </a:rPr>
              <a:t>ns-</a:t>
            </a:r>
            <a:r>
              <a:rPr lang="en-US" b="1" dirty="0" smtClean="0">
                <a:solidFill>
                  <a:srgbClr val="FF0000"/>
                </a:solidFill>
                <a:latin typeface="Georgia" pitchFamily="18" charset="0"/>
              </a:rPr>
              <a:t>2</a:t>
            </a:r>
            <a:r>
              <a:rPr lang="en-US" b="1" dirty="0" smtClean="0">
                <a:latin typeface="Georgia" pitchFamily="18" charset="0"/>
              </a:rPr>
              <a:t> and </a:t>
            </a:r>
            <a:r>
              <a:rPr lang="en-US" b="1" i="1" dirty="0" smtClean="0">
                <a:solidFill>
                  <a:srgbClr val="FF0000"/>
                </a:solidFill>
                <a:latin typeface="Georgia" pitchFamily="18" charset="0"/>
              </a:rPr>
              <a:t>ns-</a:t>
            </a:r>
            <a:r>
              <a:rPr lang="en-US" b="1" dirty="0" smtClean="0">
                <a:solidFill>
                  <a:srgbClr val="FF0000"/>
                </a:solidFill>
                <a:latin typeface="Georgia" pitchFamily="18" charset="0"/>
              </a:rPr>
              <a:t>3</a:t>
            </a:r>
            <a:endParaRPr lang="en-US" b="1" dirty="0">
              <a:solidFill>
                <a:srgbClr val="FF0000"/>
              </a:solidFill>
              <a:latin typeface="Georgia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-135646" y="6113925"/>
            <a:ext cx="975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Georgia" pitchFamily="18" charset="0"/>
              </a:rPr>
              <a:t>Ref.: http://www.nsnam.org/</a:t>
            </a:r>
            <a:endParaRPr lang="en-US" dirty="0">
              <a:latin typeface="Georgia" pitchFamily="18" charset="0"/>
            </a:endParaRPr>
          </a:p>
        </p:txBody>
      </p:sp>
      <p:sp>
        <p:nvSpPr>
          <p:cNvPr id="57" name="Slide Number Placeholder 5"/>
          <p:cNvSpPr txBox="1">
            <a:spLocks/>
          </p:cNvSpPr>
          <p:nvPr/>
        </p:nvSpPr>
        <p:spPr>
          <a:xfrm>
            <a:off x="8592901" y="6041363"/>
            <a:ext cx="683517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9672F1-813F-401C-8CE6-DE55E30DFD80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Georgia" pitchFamily="18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Georgia" pitchFamily="18" charset="0"/>
              <a:ea typeface="+mn-ea"/>
              <a:cs typeface="+mn-cs"/>
            </a:endParaRPr>
          </a:p>
        </p:txBody>
      </p:sp>
      <p:sp>
        <p:nvSpPr>
          <p:cNvPr id="58" name="Rectangle 3"/>
          <p:cNvSpPr>
            <a:spLocks noGrp="1" noChangeArrowheads="1"/>
          </p:cNvSpPr>
          <p:nvPr>
            <p:ph idx="1"/>
          </p:nvPr>
        </p:nvSpPr>
        <p:spPr>
          <a:xfrm>
            <a:off x="677511" y="1351197"/>
            <a:ext cx="8598907" cy="44902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chemeClr val="tx1"/>
                </a:solidFill>
                <a:latin typeface="Georgia" pitchFamily="18" charset="0"/>
              </a:rPr>
              <a:t>Community Support: 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2000" dirty="0" smtClean="0">
                <a:solidFill>
                  <a:schemeClr val="tx1"/>
                </a:solidFill>
                <a:latin typeface="Georgia" pitchFamily="18" charset="0"/>
              </a:rPr>
              <a:t>Very good for </a:t>
            </a:r>
            <a:r>
              <a:rPr lang="en-US" sz="2000" i="1" dirty="0" smtClean="0">
                <a:solidFill>
                  <a:schemeClr val="tx1"/>
                </a:solidFill>
                <a:latin typeface="Georgia" pitchFamily="18" charset="0"/>
              </a:rPr>
              <a:t>ns-</a:t>
            </a:r>
            <a:r>
              <a:rPr lang="en-US" sz="2000" dirty="0" smtClean="0">
                <a:solidFill>
                  <a:schemeClr val="tx1"/>
                </a:solidFill>
                <a:latin typeface="Georgia" pitchFamily="18" charset="0"/>
              </a:rPr>
              <a:t>2,  Improving for </a:t>
            </a:r>
            <a:r>
              <a:rPr lang="en-US" sz="2000" i="1" dirty="0" smtClean="0">
                <a:solidFill>
                  <a:schemeClr val="tx1"/>
                </a:solidFill>
                <a:latin typeface="Georgia" pitchFamily="18" charset="0"/>
              </a:rPr>
              <a:t>ns-</a:t>
            </a:r>
            <a:r>
              <a:rPr lang="en-US" sz="2000" dirty="0" smtClean="0">
                <a:solidFill>
                  <a:schemeClr val="tx1"/>
                </a:solidFill>
                <a:latin typeface="Georgia" pitchFamily="18" charset="0"/>
              </a:rPr>
              <a:t>3</a:t>
            </a:r>
          </a:p>
          <a:p>
            <a:pPr marL="692150" indent="-358775">
              <a:lnSpc>
                <a:spcPct val="200000"/>
              </a:lnSpc>
              <a:buFont typeface="+mj-lt"/>
              <a:buAutoNum type="arabicPeriod"/>
            </a:pPr>
            <a:r>
              <a:rPr lang="en-US" sz="2000" i="1" dirty="0" smtClean="0">
                <a:solidFill>
                  <a:schemeClr val="tx1"/>
                </a:solidFill>
                <a:latin typeface="Georgia" pitchFamily="18" charset="0"/>
              </a:rPr>
              <a:t>ns-</a:t>
            </a:r>
            <a:r>
              <a:rPr lang="en-US" sz="2000" dirty="0" smtClean="0">
                <a:solidFill>
                  <a:schemeClr val="tx1"/>
                </a:solidFill>
                <a:latin typeface="Georgia" pitchFamily="18" charset="0"/>
              </a:rPr>
              <a:t>2 has a more diverse set of contributed modules than does </a:t>
            </a:r>
            <a:r>
              <a:rPr lang="en-US" sz="2000" i="1" dirty="0" smtClean="0">
                <a:solidFill>
                  <a:schemeClr val="tx1"/>
                </a:solidFill>
                <a:latin typeface="Georgia" pitchFamily="18" charset="0"/>
              </a:rPr>
              <a:t>ns-</a:t>
            </a:r>
            <a:r>
              <a:rPr lang="en-US" sz="2000" dirty="0" smtClean="0">
                <a:solidFill>
                  <a:schemeClr val="tx1"/>
                </a:solidFill>
                <a:latin typeface="Georgia" pitchFamily="18" charset="0"/>
              </a:rPr>
              <a:t>3.</a:t>
            </a:r>
          </a:p>
          <a:p>
            <a:pPr marL="692150" indent="-358775">
              <a:lnSpc>
                <a:spcPct val="20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chemeClr val="tx1"/>
                </a:solidFill>
                <a:latin typeface="Georgia" pitchFamily="18" charset="0"/>
              </a:rPr>
              <a:t>A lot of documentation exists for </a:t>
            </a:r>
            <a:r>
              <a:rPr lang="en-US" sz="2000" i="1" dirty="0" smtClean="0">
                <a:solidFill>
                  <a:schemeClr val="tx1"/>
                </a:solidFill>
                <a:latin typeface="Georgia" pitchFamily="18" charset="0"/>
              </a:rPr>
              <a:t>ns-</a:t>
            </a:r>
            <a:r>
              <a:rPr lang="en-US" sz="2000" dirty="0" smtClean="0">
                <a:solidFill>
                  <a:schemeClr val="tx1"/>
                </a:solidFill>
                <a:latin typeface="Georgia" pitchFamily="18" charset="0"/>
              </a:rPr>
              <a:t>2</a:t>
            </a:r>
          </a:p>
          <a:p>
            <a:pPr marL="692150" indent="-358775">
              <a:lnSpc>
                <a:spcPct val="200000"/>
              </a:lnSpc>
              <a:buFont typeface="+mj-lt"/>
              <a:buAutoNum type="arabicPeriod"/>
            </a:pPr>
            <a:r>
              <a:rPr lang="en-US" sz="2000" i="1" dirty="0" smtClean="0">
                <a:solidFill>
                  <a:schemeClr val="tx1"/>
                </a:solidFill>
                <a:latin typeface="Georgia" pitchFamily="18" charset="0"/>
              </a:rPr>
              <a:t>ns-</a:t>
            </a:r>
            <a:r>
              <a:rPr lang="en-US" sz="2000" dirty="0" smtClean="0">
                <a:solidFill>
                  <a:schemeClr val="tx1"/>
                </a:solidFill>
                <a:latin typeface="Georgia" pitchFamily="18" charset="0"/>
              </a:rPr>
              <a:t>3 has more detailed models for upcoming networks like Long Term Evolution (LTE), Wi-Fi,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gestion_Control_mechanisms_for_Next_Generation_Intern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6836B0F-2395-43B9-BBEF-90A78CA70F2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742</TotalTime>
  <Words>708</Words>
  <Application>Microsoft Office PowerPoint</Application>
  <PresentationFormat>Custom</PresentationFormat>
  <Paragraphs>145</Paragraphs>
  <Slides>19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Congestion_Control_mechanisms_for_Next_Generation_Internet</vt:lpstr>
      <vt:lpstr>Overview of Network Simulator – 3 (ns-3)</vt:lpstr>
      <vt:lpstr>Agenda</vt:lpstr>
      <vt:lpstr>Differentiating ns-2 and ns-3</vt:lpstr>
      <vt:lpstr>Differentiating ns-2 and ns-3</vt:lpstr>
      <vt:lpstr>Differentiating ns-2 and ns-3</vt:lpstr>
      <vt:lpstr>Differentiating ns-2 and ns-3</vt:lpstr>
      <vt:lpstr>Differentiating ns-2 and ns-3</vt:lpstr>
      <vt:lpstr>Differentiating ns-2 and ns-3</vt:lpstr>
      <vt:lpstr>Differentiating ns-2 and ns-3</vt:lpstr>
      <vt:lpstr>Introduction to ns-3</vt:lpstr>
      <vt:lpstr>Features of ns-3</vt:lpstr>
      <vt:lpstr>Modules available in ns-3</vt:lpstr>
      <vt:lpstr>What is a node in ns-3?</vt:lpstr>
      <vt:lpstr>Key Abstractions</vt:lpstr>
      <vt:lpstr>Example - Conceptual</vt:lpstr>
      <vt:lpstr>Post processing utilities for ns-3</vt:lpstr>
      <vt:lpstr>Post processing utilities for ns-3</vt:lpstr>
      <vt:lpstr>Post processing utilities for ns-3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Congestion Control mechanisms for Next Generation Internet</dc:title>
  <dc:creator>rohit</dc:creator>
  <cp:lastModifiedBy>User</cp:lastModifiedBy>
  <cp:revision>217</cp:revision>
  <dcterms:created xsi:type="dcterms:W3CDTF">2012-09-16T18:42:44Z</dcterms:created>
  <dcterms:modified xsi:type="dcterms:W3CDTF">2017-12-25T08:33:35Z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TC034180659991</vt:lpwstr>
  </property>
</Properties>
</file>