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sldIdLst>
    <p:sldId id="257" r:id="rId3"/>
    <p:sldId id="258" r:id="rId4"/>
    <p:sldId id="319" r:id="rId5"/>
    <p:sldId id="320" r:id="rId6"/>
    <p:sldId id="322" r:id="rId7"/>
    <p:sldId id="321" r:id="rId8"/>
    <p:sldId id="323" r:id="rId9"/>
    <p:sldId id="327" r:id="rId10"/>
    <p:sldId id="328" r:id="rId11"/>
    <p:sldId id="324" r:id="rId12"/>
    <p:sldId id="295" r:id="rId13"/>
    <p:sldId id="309" r:id="rId14"/>
    <p:sldId id="296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2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7860F-AF1F-467E-A871-9A09581779F8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79437-66C1-4280-8949-A5B87AF3C8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11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20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21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22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12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13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14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15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16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17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18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A2135-CAC7-4820-B60B-CE97338A9D2B}" type="slidenum">
              <a:rPr lang="en-US"/>
              <a:pPr/>
              <a:t>19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4.bp.blogspot.com/-wnfdRB93o8I/U_W9YQVJKjI/AAAAAAAAAJw/95bp5WSVlSk/s1600/Screenshot+from+2014-08-21+14:26:06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2218" y="226386"/>
            <a:ext cx="9088582" cy="164630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Georgia" pitchFamily="18" charset="0"/>
              </a:rPr>
              <a:t>Installation &amp; Simulation using </a:t>
            </a:r>
            <a:r>
              <a:rPr lang="en-US" sz="4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4000" dirty="0" smtClean="0">
                <a:solidFill>
                  <a:schemeClr val="tx1"/>
                </a:solidFill>
                <a:latin typeface="Georgia" pitchFamily="18" charset="0"/>
              </a:rPr>
              <a:t>3</a:t>
            </a:r>
            <a:endParaRPr lang="en-US" sz="40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66161" y="4532810"/>
            <a:ext cx="701040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Georgia" pitchFamily="18" charset="0"/>
              </a:rPr>
              <a:t>Mr. Shivaji R. Lahane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Georgia" pitchFamily="18" charset="0"/>
              </a:rPr>
              <a:t>shivajilahane@gmail.com</a:t>
            </a:r>
          </a:p>
          <a:p>
            <a:pPr algn="ctr">
              <a:lnSpc>
                <a:spcPct val="150000"/>
              </a:lnSpc>
            </a:pPr>
            <a:endParaRPr lang="en-US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378824"/>
            <a:ext cx="8598907" cy="566254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Testing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NetAnim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(only for those users who installed qt4-dev-tools package before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 installation):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test whether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NetAnim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installed successfully, follow the procedure given below: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 to ns-allinone-3.20/netanim-3.105 and give the following command: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./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NetAnim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window as shown below should open: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http://4.bp.blogspot.com/-wnfdRB93o8I/U_W9YQVJKjI/AAAAAAAAAJw/95bp5WSVlSk/s1600/Screenshot%2Bfrom%2B2014-08-21%2B14%3A26%3A06.png">
            <a:hlinkClick r:id="rId2"/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27" y="3907692"/>
            <a:ext cx="4173199" cy="20359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Georgia" pitchFamily="18" charset="0"/>
              </a:rPr>
              <a:t>Structure of a C++ Program in </a:t>
            </a:r>
            <a:r>
              <a:rPr lang="en-US" b="1" i="1" dirty="0" smtClean="0">
                <a:latin typeface="Georgia" pitchFamily="18" charset="0"/>
              </a:rPr>
              <a:t>ns-</a:t>
            </a:r>
            <a:r>
              <a:rPr lang="en-US" b="1" dirty="0" smtClean="0">
                <a:latin typeface="Georgia" pitchFamily="18" charset="0"/>
              </a:rPr>
              <a:t>3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9076089" cy="514658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eorgia" pitchFamily="18" charset="0"/>
              </a:rPr>
              <a:t>Include necessary header files</a:t>
            </a:r>
            <a:endParaRPr lang="en-US" dirty="0" smtClean="0">
              <a:solidFill>
                <a:srgbClr val="FF0000"/>
              </a:solidFill>
              <a:latin typeface="Georgia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Georgia" pitchFamily="18" charset="0"/>
              </a:rPr>
              <a:t>Use appropriate namespace</a:t>
            </a:r>
          </a:p>
          <a:p>
            <a:r>
              <a:rPr lang="en-US" dirty="0" smtClean="0">
                <a:solidFill>
                  <a:schemeClr val="tx1"/>
                </a:solidFill>
                <a:latin typeface="Georgia" pitchFamily="18" charset="0"/>
              </a:rPr>
              <a:t>Enable logging for different modules</a:t>
            </a:r>
          </a:p>
          <a:p>
            <a:r>
              <a:rPr lang="en-US" dirty="0" smtClean="0">
                <a:solidFill>
                  <a:schemeClr val="tx1"/>
                </a:solidFill>
                <a:latin typeface="Georgia" pitchFamily="18" charset="0"/>
              </a:rPr>
              <a:t>Create nodes</a:t>
            </a:r>
          </a:p>
          <a:p>
            <a:r>
              <a:rPr lang="en-US" dirty="0" smtClean="0">
                <a:solidFill>
                  <a:schemeClr val="tx1"/>
                </a:solidFill>
                <a:latin typeface="Georgia" pitchFamily="18" charset="0"/>
              </a:rPr>
              <a:t>Create network devices with MAC and PHY</a:t>
            </a:r>
          </a:p>
          <a:p>
            <a:r>
              <a:rPr lang="en-US" dirty="0" smtClean="0">
                <a:solidFill>
                  <a:schemeClr val="tx1"/>
                </a:solidFill>
                <a:latin typeface="Georgia" pitchFamily="18" charset="0"/>
              </a:rPr>
              <a:t>Attach network devices to nodes and set the interconnections</a:t>
            </a:r>
          </a:p>
          <a:p>
            <a:r>
              <a:rPr lang="en-US" dirty="0" smtClean="0">
                <a:solidFill>
                  <a:schemeClr val="tx1"/>
                </a:solidFill>
                <a:latin typeface="Georgia" pitchFamily="18" charset="0"/>
              </a:rPr>
              <a:t>Install protocol stack in nodes</a:t>
            </a:r>
          </a:p>
          <a:p>
            <a:r>
              <a:rPr lang="en-US" dirty="0" smtClean="0">
                <a:solidFill>
                  <a:schemeClr val="tx1"/>
                </a:solidFill>
                <a:latin typeface="Georgia" pitchFamily="18" charset="0"/>
              </a:rPr>
              <a:t>Set network addresses for interfaces</a:t>
            </a:r>
            <a:endParaRPr lang="en-US" dirty="0" smtClean="0">
              <a:solidFill>
                <a:srgbClr val="FF0000"/>
              </a:solidFill>
              <a:latin typeface="Georgia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Georgia" pitchFamily="18" charset="0"/>
              </a:rPr>
              <a:t>Install applications in nodes</a:t>
            </a:r>
          </a:p>
          <a:p>
            <a:r>
              <a:rPr lang="en-US" dirty="0" smtClean="0">
                <a:solidFill>
                  <a:schemeClr val="tx1"/>
                </a:solidFill>
                <a:latin typeface="Georgia" pitchFamily="18" charset="0"/>
              </a:rPr>
              <a:t>Set application start and stop time</a:t>
            </a:r>
          </a:p>
          <a:p>
            <a:r>
              <a:rPr lang="en-US" dirty="0" smtClean="0">
                <a:solidFill>
                  <a:schemeClr val="tx1"/>
                </a:solidFill>
                <a:latin typeface="Georgia" pitchFamily="18" charset="0"/>
              </a:rPr>
              <a:t>Run the simulation</a:t>
            </a:r>
          </a:p>
          <a:p>
            <a:r>
              <a:rPr lang="en-US" dirty="0" smtClean="0">
                <a:solidFill>
                  <a:schemeClr val="tx1"/>
                </a:solidFill>
                <a:latin typeface="Georgia" pitchFamily="18" charset="0"/>
              </a:rPr>
              <a:t>Release resources at the end of the simulation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Georgia" pitchFamily="18" charset="0"/>
              </a:rPr>
              <a:t>……….Structure of a C++ Program in </a:t>
            </a:r>
            <a:r>
              <a:rPr lang="en-US" sz="2800" b="1" i="1" dirty="0" smtClean="0">
                <a:latin typeface="Georgia" pitchFamily="18" charset="0"/>
              </a:rPr>
              <a:t>ns-</a:t>
            </a:r>
            <a:r>
              <a:rPr lang="en-US" sz="2800" b="1" dirty="0" smtClean="0">
                <a:latin typeface="Georgia" pitchFamily="18" charset="0"/>
              </a:rPr>
              <a:t>3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9076089" cy="51465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</a:rPr>
              <a:t>Include necessary header files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</a:rPr>
              <a:t>Use appropriate namespace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Georgia" pitchFamily="18" charset="0"/>
              </a:rPr>
              <a:t>first.cc</a:t>
            </a:r>
            <a:endParaRPr lang="en-US" b="1" dirty="0">
              <a:solidFill>
                <a:srgbClr val="0000FF"/>
              </a:solidFill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8598907" cy="5312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#include "ns3/core-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module.h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#include "ns3/network-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module.h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#include "ns3/internet-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module.h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#include "ns3/point-to-point-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module.h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#include "ns3/applications-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module.h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using namespace ns3;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NS_LOG_COMPONENT_DEFINE ("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FirstScriptExample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Georgia" pitchFamily="18" charset="0"/>
              </a:rPr>
              <a:t>……….Structure of a C++ Program in </a:t>
            </a:r>
            <a:r>
              <a:rPr lang="en-US" sz="2800" b="1" i="1" dirty="0" smtClean="0">
                <a:latin typeface="Georgia" pitchFamily="18" charset="0"/>
              </a:rPr>
              <a:t>ns-</a:t>
            </a:r>
            <a:r>
              <a:rPr lang="en-US" sz="2800" b="1" dirty="0" smtClean="0">
                <a:latin typeface="Georgia" pitchFamily="18" charset="0"/>
              </a:rPr>
              <a:t>3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9076089" cy="51465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</a:rPr>
              <a:t>Enable logging for different modules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</a:rPr>
              <a:t>Create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Georgia" pitchFamily="18" charset="0"/>
              </a:rPr>
              <a:t>. . . first.cc </a:t>
            </a:r>
            <a:endParaRPr lang="en-US" b="1" dirty="0">
              <a:solidFill>
                <a:srgbClr val="0000FF"/>
              </a:solidFill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9200780" cy="39784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Georgia" pitchFamily="18" charset="0"/>
              </a:rPr>
              <a:t> 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LogComponentEnable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UdpEchoClientApplication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LOG_LEVEL_INFO);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LogComponentEnable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UdpEchoServerApplication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LOG_LEVEL_INFO);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NodeContainer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nodes;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nodes.Create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lnSpc>
                <a:spcPct val="150000"/>
              </a:lnSpc>
              <a:buNone/>
            </a:pP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Georgia" pitchFamily="18" charset="0"/>
              </a:rPr>
              <a:t>……….Structure of a C++ Program in </a:t>
            </a:r>
            <a:r>
              <a:rPr lang="en-US" sz="2800" b="1" i="1" dirty="0" smtClean="0">
                <a:latin typeface="Georgia" pitchFamily="18" charset="0"/>
              </a:rPr>
              <a:t>ns-</a:t>
            </a:r>
            <a:r>
              <a:rPr lang="en-US" sz="2800" b="1" dirty="0" smtClean="0">
                <a:latin typeface="Georgia" pitchFamily="18" charset="0"/>
              </a:rPr>
              <a:t>3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9076089" cy="51465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</a:rPr>
              <a:t>Create network devices with MAC and PHY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</a:rPr>
              <a:t>Attach network devices to nodes and set the interconnections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</a:rPr>
              <a:t>Install protocol stack in nodes</a:t>
            </a:r>
            <a:endParaRPr lang="en-US" sz="2000" dirty="0">
              <a:solidFill>
                <a:srgbClr val="0000FF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Georgia" pitchFamily="18" charset="0"/>
              </a:rPr>
              <a:t>. . . first.cc </a:t>
            </a:r>
            <a:endParaRPr lang="en-US" b="1" dirty="0">
              <a:solidFill>
                <a:srgbClr val="0000FF"/>
              </a:solidFill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9200780" cy="5312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Georgia" pitchFamily="18" charset="0"/>
              </a:rPr>
              <a:t> 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PointToPointHelper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pointToPoint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pointToPoint.SetDeviceAttribute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("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DataRate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StringValue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("5Mbps"));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pointToPoint.SetChannelAttribute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("Delay",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StringValue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("2ms")); 	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NetDeviceContainer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devices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devices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pointToPoint.Install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nodes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InternetStackHelper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internet;</a:t>
            </a:r>
          </a:p>
          <a:p>
            <a:pPr>
              <a:lnSpc>
                <a:spcPct val="150000"/>
              </a:lnSpc>
              <a:buNone/>
            </a:pP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internet.Install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nodes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Georgia" pitchFamily="18" charset="0"/>
              </a:rPr>
              <a:t>……….Structure of a C++ Program in </a:t>
            </a:r>
            <a:r>
              <a:rPr lang="en-US" sz="2800" b="1" i="1" dirty="0" smtClean="0">
                <a:latin typeface="Georgia" pitchFamily="18" charset="0"/>
              </a:rPr>
              <a:t>ns-</a:t>
            </a:r>
            <a:r>
              <a:rPr lang="en-US" sz="2800" b="1" dirty="0" smtClean="0">
                <a:latin typeface="Georgia" pitchFamily="18" charset="0"/>
              </a:rPr>
              <a:t>3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9076089" cy="51465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</a:rPr>
              <a:t>Set network addresses for interfaces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</a:rPr>
              <a:t>Install applications in nodes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</a:rPr>
              <a:t>Set application start and stop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Georgia" pitchFamily="18" charset="0"/>
              </a:rPr>
              <a:t>. . . first.cc </a:t>
            </a:r>
            <a:endParaRPr lang="en-US" b="1" dirty="0">
              <a:solidFill>
                <a:srgbClr val="0000FF"/>
              </a:solidFill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9200780" cy="5312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Georgia" pitchFamily="18" charset="0"/>
              </a:rPr>
              <a:t>   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Ipv4AddressHelper address;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address.SetBase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("10.1.1.0", "255.255.255.0");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Ipv4InterfaceContainer interfaces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address.Assign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(devices);</a:t>
            </a:r>
            <a:endParaRPr lang="fr-FR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UdpEchoServerHelper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echoServer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(9);</a:t>
            </a:r>
          </a:p>
          <a:p>
            <a:pPr>
              <a:lnSpc>
                <a:spcPct val="150000"/>
              </a:lnSpc>
              <a:buNone/>
            </a:pP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ApplicationContainer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serverApps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echoServer.Install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nodes.Get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(1));</a:t>
            </a:r>
          </a:p>
          <a:p>
            <a:pPr>
              <a:lnSpc>
                <a:spcPct val="150000"/>
              </a:lnSpc>
              <a:buNone/>
            </a:pP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serverApps.Start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(Seconds (1.0));</a:t>
            </a:r>
          </a:p>
          <a:p>
            <a:pPr>
              <a:lnSpc>
                <a:spcPct val="150000"/>
              </a:lnSpc>
              <a:buNone/>
            </a:pP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serverApps.Stop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(Seconds (10.0));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Georgia" pitchFamily="18" charset="0"/>
              </a:rPr>
              <a:t>Agenda</a:t>
            </a:r>
            <a:endParaRPr lang="en-US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9076089" cy="52516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Getting started with installation on </a:t>
            </a:r>
            <a:r>
              <a:rPr lang="en-US" sz="2000" dirty="0" err="1" smtClean="0">
                <a:solidFill>
                  <a:schemeClr val="tx1"/>
                </a:solidFill>
                <a:latin typeface="Georgia" pitchFamily="18" charset="0"/>
              </a:rPr>
              <a:t>ubuntu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 14.04 and above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Say “Hello to the Simulator”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Structure of a C++ program in </a:t>
            </a:r>
            <a:r>
              <a:rPr lang="en-US" sz="2000" i="1" dirty="0" smtClean="0">
                <a:solidFill>
                  <a:schemeClr val="tx1"/>
                </a:solidFill>
                <a:latin typeface="Georgia" pitchFamily="18" charset="0"/>
              </a:rPr>
              <a:t>ns-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Sample Program with two nodes in point-to-point network: UDP Traffic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</a:rPr>
              <a:t>Sample Program for LAN: UDP Traffic</a:t>
            </a:r>
          </a:p>
          <a:p>
            <a:pPr>
              <a:lnSpc>
                <a:spcPct val="200000"/>
              </a:lnSpc>
            </a:pPr>
            <a:endParaRPr lang="en-US" sz="2000" dirty="0" smtClean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Georgia" pitchFamily="18" charset="0"/>
              </a:rPr>
              <a:t>. . . first.cc </a:t>
            </a:r>
            <a:endParaRPr lang="en-US" b="1" dirty="0">
              <a:solidFill>
                <a:srgbClr val="0000FF"/>
              </a:solidFill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54182" y="1351197"/>
            <a:ext cx="9324109" cy="531283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UdpEchoClientHelper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echoClient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interfaces.GetAddress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(1), 9);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echoClient.SetAttribute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("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MaxPackets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UintegerValue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(1));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echoClient.SetAttribute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("Interval",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TimeValue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(Seconds (1.0)));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echoClient.SetAttribute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("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PacketSize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UintegerValue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(1024));</a:t>
            </a:r>
            <a:endParaRPr lang="fr-FR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ApplicationContainer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clientApps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echoClient.Install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nodes.Get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(0));</a:t>
            </a:r>
          </a:p>
          <a:p>
            <a:pPr>
              <a:lnSpc>
                <a:spcPct val="150000"/>
              </a:lnSpc>
              <a:buNone/>
            </a:pP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clientApps.Start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(Seconds (2.0));</a:t>
            </a:r>
          </a:p>
          <a:p>
            <a:pPr>
              <a:lnSpc>
                <a:spcPct val="150000"/>
              </a:lnSpc>
              <a:buNone/>
            </a:pPr>
            <a:r>
              <a:rPr lang="fr-FR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clientApps.Stop</a:t>
            </a:r>
            <a:r>
              <a:rPr lang="fr-FR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(Seconds (10.0));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Georgia" pitchFamily="18" charset="0"/>
              </a:rPr>
              <a:t>……….Structure of a C++ Program in </a:t>
            </a:r>
            <a:r>
              <a:rPr lang="en-US" sz="2800" b="1" i="1" dirty="0" smtClean="0">
                <a:latin typeface="Georgia" pitchFamily="18" charset="0"/>
              </a:rPr>
              <a:t>ns-</a:t>
            </a:r>
            <a:r>
              <a:rPr lang="en-US" sz="2800" b="1" dirty="0" smtClean="0">
                <a:latin typeface="Georgia" pitchFamily="18" charset="0"/>
              </a:rPr>
              <a:t>3</a:t>
            </a:r>
            <a:endParaRPr lang="en-US" sz="2800" b="1" dirty="0">
              <a:latin typeface="Georg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9076089" cy="51465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</a:rPr>
              <a:t>Run the simulation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Georgia" pitchFamily="18" charset="0"/>
              </a:rPr>
              <a:t>Release resources at the end of the simulation</a:t>
            </a:r>
            <a:endParaRPr lang="en-US" sz="2000" dirty="0">
              <a:solidFill>
                <a:srgbClr val="0000FF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Georgia" pitchFamily="18" charset="0"/>
              </a:rPr>
              <a:t>. . . first.cc </a:t>
            </a:r>
            <a:endParaRPr lang="en-US" b="1" dirty="0">
              <a:solidFill>
                <a:srgbClr val="0000FF"/>
              </a:solidFill>
              <a:latin typeface="Georgia" pitchFamily="18" charset="0"/>
            </a:endParaRPr>
          </a:p>
        </p:txBody>
      </p:sp>
      <p:sp>
        <p:nvSpPr>
          <p:cNvPr id="57" name="Slide Number Placeholder 5"/>
          <p:cNvSpPr txBox="1">
            <a:spLocks/>
          </p:cNvSpPr>
          <p:nvPr/>
        </p:nvSpPr>
        <p:spPr>
          <a:xfrm>
            <a:off x="8592901" y="6041363"/>
            <a:ext cx="6835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9672F1-813F-401C-8CE6-DE55E30DFD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1197"/>
            <a:ext cx="9200780" cy="53128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Simulator::Run ();</a:t>
            </a:r>
          </a:p>
          <a:p>
            <a:pPr>
              <a:lnSpc>
                <a:spcPct val="150000"/>
              </a:lnSpc>
              <a:buNone/>
            </a:pPr>
            <a:r>
              <a:rPr lang="en-US" sz="1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Simulator::Destroy ();</a:t>
            </a:r>
          </a:p>
          <a:p>
            <a:pPr>
              <a:lnSpc>
                <a:spcPct val="150000"/>
              </a:lnSpc>
              <a:buNone/>
            </a:pPr>
            <a:r>
              <a:rPr lang="en-US" sz="1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return 0;</a:t>
            </a:r>
          </a:p>
          <a:p>
            <a:pPr>
              <a:lnSpc>
                <a:spcPct val="150000"/>
              </a:lnSpc>
              <a:buNone/>
            </a:pPr>
            <a:r>
              <a:rPr lang="en-US" sz="1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50000"/>
              </a:lnSpc>
              <a:buNone/>
            </a:pPr>
            <a:endParaRPr lang="en-US" sz="1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How to run this C++ Program?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 in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ns-allinone-3.xx/ns-3.xx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directory and give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waf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–-run scratch/first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3977" y="756053"/>
            <a:ext cx="9751483" cy="58664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sz="1400" dirty="0" smtClean="0"/>
          </a:p>
          <a:p>
            <a:pPr>
              <a:buFont typeface="Wingdings" pitchFamily="2" charset="2"/>
              <a:buNone/>
            </a:pPr>
            <a:endParaRPr lang="en-US" sz="100" dirty="0" smtClean="0"/>
          </a:p>
          <a:p>
            <a:pPr algn="ctr">
              <a:buFont typeface="Wingdings" pitchFamily="2" charset="2"/>
              <a:buNone/>
            </a:pPr>
            <a:r>
              <a:rPr lang="en-US" sz="8000" dirty="0" smtClean="0">
                <a:latin typeface="Georgia" pitchFamily="18" charset="0"/>
              </a:rPr>
              <a:t>THANK  YOU</a:t>
            </a:r>
          </a:p>
          <a:p>
            <a:pPr algn="ctr">
              <a:buFont typeface="Wingdings" pitchFamily="2" charset="2"/>
              <a:buNone/>
            </a:pPr>
            <a:endParaRPr lang="en-US" sz="3600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28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28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28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28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28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28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1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1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1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100" i="1" dirty="0" smtClean="0">
              <a:latin typeface="Georgia" pitchFamily="18" charset="0"/>
            </a:endParaRPr>
          </a:p>
          <a:p>
            <a:pPr algn="ctr">
              <a:buFont typeface="Wingdings" pitchFamily="2" charset="2"/>
              <a:buNone/>
            </a:pPr>
            <a:endParaRPr lang="en-US" sz="2800" i="1" dirty="0" smtClean="0">
              <a:latin typeface="Georgia" pitchFamily="18" charset="0"/>
            </a:endParaRP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1C756A-0B9F-4AA0-A946-EBFF79E81462}" type="slidenum">
              <a:rPr lang="en-US" sz="1400" smtClean="0">
                <a:latin typeface="Georgia" pitchFamily="18" charset="0"/>
              </a:rPr>
              <a:pPr/>
              <a:t>23</a:t>
            </a:fld>
            <a:endParaRPr lang="en-US" smtClean="0">
              <a:latin typeface="Georgia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8108" y="3635733"/>
            <a:ext cx="4199467" cy="290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182881"/>
            <a:ext cx="8598907" cy="64008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Georgia" pitchFamily="18" charset="0"/>
              </a:rPr>
              <a:t>Getting started with installation . . .</a:t>
            </a:r>
            <a:r>
              <a:rPr lang="en-US" sz="1800" b="1" dirty="0" smtClean="0">
                <a:solidFill>
                  <a:schemeClr val="tx1"/>
                </a:solidFill>
              </a:rPr>
              <a:t/>
            </a:r>
            <a:br>
              <a:rPr lang="en-US" sz="1800" b="1" dirty="0" smtClean="0">
                <a:solidFill>
                  <a:schemeClr val="tx1"/>
                </a:solidFill>
              </a:rPr>
            </a:br>
            <a:r>
              <a:rPr lang="en-US" sz="1800" b="1" dirty="0" smtClean="0">
                <a:solidFill>
                  <a:schemeClr val="tx1"/>
                </a:solidFill>
              </a:rPr>
              <a:t>[ns-3] Installing and </a:t>
            </a:r>
            <a:r>
              <a:rPr lang="en-US" sz="1800" b="1" dirty="0" smtClean="0">
                <a:solidFill>
                  <a:schemeClr val="tx1"/>
                </a:solidFill>
                <a:latin typeface="Gabriola" pitchFamily="82" charset="0"/>
              </a:rPr>
              <a:t>Testing</a:t>
            </a:r>
            <a:r>
              <a:rPr lang="en-US" sz="1800" b="1" dirty="0" smtClean="0">
                <a:solidFill>
                  <a:schemeClr val="tx1"/>
                </a:solidFill>
              </a:rPr>
              <a:t> ns-3 with </a:t>
            </a:r>
            <a:r>
              <a:rPr lang="en-US" sz="1800" b="1" dirty="0" err="1" smtClean="0">
                <a:solidFill>
                  <a:schemeClr val="tx1"/>
                </a:solidFill>
              </a:rPr>
              <a:t>NetAnim</a:t>
            </a:r>
            <a:r>
              <a:rPr lang="en-US" sz="1800" b="1" dirty="0" smtClean="0">
                <a:solidFill>
                  <a:schemeClr val="tx1"/>
                </a:solidFill>
              </a:rPr>
              <a:t> on Ubuntu 14.04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and above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849086"/>
            <a:ext cx="8598907" cy="5192278"/>
          </a:xfrm>
        </p:spPr>
        <p:txBody>
          <a:bodyPr>
            <a:no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 version considered: ns-allinone-3.20 and above…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List of Prerequisite Packages to be installed: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g++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python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 python-dev (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Optional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If you want to use Python as the main language for      	 	network configuration)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5. mercurial (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Optional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If you choose Method 2 (explained below) for 	 	 		downloading and installing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6. qt4-dev-tools (Optional: If you want to install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NetAnim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(animator for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ns-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 along with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tcpdump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(Optional: Required for analyzing packet capture files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(.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pcap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generated by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wireshark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(Optional: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Alternative to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tcpdump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You can use anyone of these)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gnuplot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(Optional: Required for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plotting high quality graphs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through *.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 		files generated by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287384"/>
            <a:ext cx="8598907" cy="575398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Installing Prerequisite Packages: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 the following command to install the above mentioned packages: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apt-get install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g++ python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-dev mercurial qt4-dev-tools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tcpdumpwiresharkgnuplot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may remove the optional package's name from the above command if it is not required!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Downloading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 can be downloaded in at least two different ways [1]: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587830"/>
            <a:ext cx="8598907" cy="5453534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 1 (Recommended for beginners):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Downloading a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tarball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i.e., a zipped folder (We follow this method here)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 to following link to download ns-allinone-3.20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tarball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https://www.nsnam.org/release/ns-allinone-3.20.tar.bz2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older versions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3, you can download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tarball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the following link: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http://www.nsnam.org/releases/older/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600892"/>
            <a:ext cx="8598907" cy="5440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 2: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Downloading through *bake*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need to have packages 4 and 5 from the list shown above to download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 using bake. Once the prerequisite packages are installed, follow the instructions given on Method [1] to download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82880"/>
            <a:ext cx="8598907" cy="5858484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Installing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 and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NetAnim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 can be installed in three different ways [2]: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Method 1: by using build.py (We follow this method now) </a:t>
            </a:r>
            <a:b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 2: by using bake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 3: by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Waf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Method 2 and Method 3 of installation, follow  Method [2].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you have followed Method 1 for downloading ns-allinone-3.20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tarball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you may keep your downloaded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tarball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 the Desktop and then follow the steps given below to install it: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NetAnim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(the animator for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 package comes bundled in ns-allinone-3.xx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tarball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So if you want to install *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NetAnim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 along with ns-allinone-3.20, then install 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qt4-dev-tools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package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before you proceed to the next steps because when you try to install ns-allinone-3.xx package, it first tries to install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NetAnim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It searches for qt4-dev-tools package and if it is not found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NetAnim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installation will be skipped! Alternatively, you can also choose to install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NetAnim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later via apt-get 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653144"/>
            <a:ext cx="8598907" cy="538822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 to Desktop via terminal and unzip the ns-allinone-3.20.tar.bz2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tarball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Desktop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tar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xjf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ns-allinone-3.20.tar.bz2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 in ns-allinone-3.20 folder and give the following command for installation: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./build.py --enable-examples --enable-tests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a while, you may see the following message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Leaving directory './ns-3.20'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 indicates that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 is installed !!!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535578"/>
            <a:ext cx="8598907" cy="550578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Testing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3: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test whether all modules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ns-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 are installed successfully, follow the procedure as given below: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 to ns-allinone-3.20/ns-3.20 folder and give the following directory: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./test.py -c core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tests may be skipped while testing but that should not bother you if your module is not among those that were skipped!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35646" y="6474155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itchFamily="18" charset="0"/>
              </a:rPr>
              <a:t>Ref.: http://www.nsnam.org/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gestion_Control_mechanisms_for_Next_Generation_Intern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561</Words>
  <Application>Microsoft Office PowerPoint</Application>
  <PresentationFormat>Custom</PresentationFormat>
  <Paragraphs>157</Paragraphs>
  <Slides>23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Congestion_Control_mechanisms_for_Next_Generation_Internet</vt:lpstr>
      <vt:lpstr>Installation &amp; Simulation using ns-3</vt:lpstr>
      <vt:lpstr>Agenda</vt:lpstr>
      <vt:lpstr>Getting started with installation . . . [ns-3] Installing and Testing ns-3 with NetAnim on Ubuntu 14.04 and above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 of a C++ Program in ns-3</vt:lpstr>
      <vt:lpstr>……….Structure of a C++ Program in ns-3</vt:lpstr>
      <vt:lpstr>first.cc</vt:lpstr>
      <vt:lpstr>……….Structure of a C++ Program in ns-3</vt:lpstr>
      <vt:lpstr>. . . first.cc </vt:lpstr>
      <vt:lpstr>……….Structure of a C++ Program in ns-3</vt:lpstr>
      <vt:lpstr>. . . first.cc </vt:lpstr>
      <vt:lpstr>……….Structure of a C++ Program in ns-3</vt:lpstr>
      <vt:lpstr>. . . first.cc </vt:lpstr>
      <vt:lpstr>. . . first.cc </vt:lpstr>
      <vt:lpstr>……….Structure of a C++ Program in ns-3</vt:lpstr>
      <vt:lpstr>. . . first.cc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Congestion Control mechanisms for Next Generation Internet</dc:title>
  <dc:creator>rohit</dc:creator>
  <cp:lastModifiedBy>User</cp:lastModifiedBy>
  <cp:revision>240</cp:revision>
  <dcterms:created xsi:type="dcterms:W3CDTF">2012-09-16T18:42:44Z</dcterms:created>
  <dcterms:modified xsi:type="dcterms:W3CDTF">2017-12-25T09:03:47Z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