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257" r:id="rId3"/>
    <p:sldId id="258" r:id="rId4"/>
    <p:sldId id="259" r:id="rId5"/>
    <p:sldId id="266" r:id="rId6"/>
    <p:sldId id="267" r:id="rId7"/>
    <p:sldId id="265"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0" autoAdjust="0"/>
    <p:restoredTop sz="94660"/>
  </p:normalViewPr>
  <p:slideViewPr>
    <p:cSldViewPr snapToGrid="0">
      <p:cViewPr varScale="1">
        <p:scale>
          <a:sx n="68" d="100"/>
          <a:sy n="68" d="100"/>
        </p:scale>
        <p:origin x="816" y="66"/>
      </p:cViewPr>
      <p:guideLst/>
    </p:cSldViewPr>
  </p:slideViewPr>
  <p:notesTextViewPr>
    <p:cViewPr>
      <p:scale>
        <a:sx n="1" d="1"/>
        <a:sy n="1" d="1"/>
      </p:scale>
      <p:origin x="0" y="0"/>
    </p:cViewPr>
  </p:notesTextViewPr>
  <p:notesViewPr>
    <p:cSldViewPr snapToGrid="0">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09023-AF2B-4043-B228-F191CADC9BB1}" type="datetimeFigureOut">
              <a:rPr lang="en-IN" smtClean="0"/>
              <a:t>10-07-2021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54517F-9C19-4E9A-AB98-AA89BD9F1D1D}" type="slidenum">
              <a:rPr lang="en-IN" smtClean="0"/>
              <a:t>‹#›</a:t>
            </a:fld>
            <a:endParaRPr lang="en-IN"/>
          </a:p>
        </p:txBody>
      </p:sp>
    </p:spTree>
    <p:extLst>
      <p:ext uri="{BB962C8B-B14F-4D97-AF65-F5344CB8AC3E}">
        <p14:creationId xmlns:p14="http://schemas.microsoft.com/office/powerpoint/2010/main" val="286756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44667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725356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C018FE-C8D6-4A9C-A702-41F1E0C1C452}" type="datetimeFigureOut">
              <a:rPr lang="en-IN" smtClean="0"/>
              <a:t>10-07-2021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92759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36469" y="640080"/>
            <a:ext cx="9313817" cy="856138"/>
          </a:xfrm>
        </p:spPr>
        <p:txBody>
          <a:bodyPr/>
          <a:lstStyle>
            <a:lvl1pPr>
              <a:defRPr sz="4000"/>
            </a:lvl1pPr>
          </a:lstStyle>
          <a:p>
            <a:r>
              <a:rPr lang="en-US" dirty="0"/>
              <a:t>CLICK TO EDIT MASTER TITLE STYLE</a:t>
            </a:r>
          </a:p>
        </p:txBody>
      </p:sp>
      <p:sp>
        <p:nvSpPr>
          <p:cNvPr id="3" name="Content Placeholder 2"/>
          <p:cNvSpPr>
            <a:spLocks noGrp="1"/>
          </p:cNvSpPr>
          <p:nvPr>
            <p:ph idx="1"/>
          </p:nvPr>
        </p:nvSpPr>
        <p:spPr>
          <a:xfrm>
            <a:off x="404949" y="1854926"/>
            <a:ext cx="11168742" cy="4344261"/>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IN"/>
              <a:t>09-06-2016</a:t>
            </a:r>
            <a:endParaRPr lang="en-IN" dirty="0"/>
          </a:p>
        </p:txBody>
      </p:sp>
      <p:sp>
        <p:nvSpPr>
          <p:cNvPr id="5" name="Footer Placeholder 4"/>
          <p:cNvSpPr>
            <a:spLocks noGrp="1"/>
          </p:cNvSpPr>
          <p:nvPr>
            <p:ph type="ftr" sz="quarter" idx="11"/>
          </p:nvPr>
        </p:nvSpPr>
        <p:spPr/>
        <p:txBody>
          <a:bodyPr/>
          <a:lstStyle/>
          <a:p>
            <a:r>
              <a:rPr lang="en-IN"/>
              <a:t>Investment Case Study</a:t>
            </a:r>
            <a:endParaRPr lang="en-IN" dirty="0"/>
          </a:p>
        </p:txBody>
      </p:sp>
      <p:sp>
        <p:nvSpPr>
          <p:cNvPr id="6" name="Slide Number Placeholder 5"/>
          <p:cNvSpPr>
            <a:spLocks noGrp="1"/>
          </p:cNvSpPr>
          <p:nvPr>
            <p:ph type="sldNum" sz="quarter" idx="12"/>
          </p:nvPr>
        </p:nvSpPr>
        <p:spPr/>
        <p:txBody>
          <a:bodyPr/>
          <a:lstStyle/>
          <a:p>
            <a:r>
              <a:rPr lang="en-IN"/>
              <a:t>1</a:t>
            </a:r>
            <a:endParaRPr lang="en-IN" dirty="0"/>
          </a:p>
        </p:txBody>
      </p:sp>
    </p:spTree>
    <p:extLst>
      <p:ext uri="{BB962C8B-B14F-4D97-AF65-F5344CB8AC3E}">
        <p14:creationId xmlns:p14="http://schemas.microsoft.com/office/powerpoint/2010/main" val="1375848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C018FE-C8D6-4A9C-A702-41F1E0C1C452}" type="datetimeFigureOut">
              <a:rPr lang="en-IN" smtClean="0"/>
              <a:t>10-07-2021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420441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C018FE-C8D6-4A9C-A702-41F1E0C1C452}" type="datetimeFigureOut">
              <a:rPr lang="en-IN" smtClean="0"/>
              <a:t>10-07-2021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026578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C018FE-C8D6-4A9C-A702-41F1E0C1C452}" type="datetimeFigureOut">
              <a:rPr lang="en-IN" smtClean="0"/>
              <a:t>10-07-2021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845587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C018FE-C8D6-4A9C-A702-41F1E0C1C452}" type="datetimeFigureOut">
              <a:rPr lang="en-IN" smtClean="0"/>
              <a:t>10-07-2021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21734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C018FE-C8D6-4A9C-A702-41F1E0C1C452}" type="datetimeFigureOut">
              <a:rPr lang="en-IN" smtClean="0"/>
              <a:t>10-07-2021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1279458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72891" y="987425"/>
            <a:ext cx="6182497" cy="487362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10-07-2021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310455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8200" y="987424"/>
            <a:ext cx="3933825" cy="106997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0C018FE-C8D6-4A9C-A702-41F1E0C1C452}" type="datetimeFigureOut">
              <a:rPr lang="en-IN" smtClean="0"/>
              <a:t>10-07-2021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4FB9132-D0D3-4182-9F3A-A2B393A6FF16}" type="slidenum">
              <a:rPr lang="en-IN" smtClean="0"/>
              <a:t>‹#›</a:t>
            </a:fld>
            <a:endParaRPr lang="en-IN"/>
          </a:p>
        </p:txBody>
      </p:sp>
    </p:spTree>
    <p:extLst>
      <p:ext uri="{BB962C8B-B14F-4D97-AF65-F5344CB8AC3E}">
        <p14:creationId xmlns:p14="http://schemas.microsoft.com/office/powerpoint/2010/main" val="4086360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68278" y="705802"/>
            <a:ext cx="9181075" cy="984886"/>
          </a:xfrm>
          <a:prstGeom prst="rect">
            <a:avLst/>
          </a:prstGeom>
        </p:spPr>
        <p:txBody>
          <a:bodyPr vert="horz" lIns="91440" tIns="45720" rIns="91440" bIns="45720" rtlCol="0" anchor="ctr">
            <a:normAutofit/>
          </a:bodyPr>
          <a:lstStyle/>
          <a:p>
            <a:r>
              <a:rPr lang="en-US" dirty="0"/>
              <a:t>CLICK TO EDIT</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C018FE-C8D6-4A9C-A702-41F1E0C1C452}" type="datetimeFigureOut">
              <a:rPr lang="en-IN" smtClean="0"/>
              <a:t>10-07-2021</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Investment Case Study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IN" dirty="0"/>
              <a:t>1</a:t>
            </a:r>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49353" y="325938"/>
            <a:ext cx="1446786" cy="379864"/>
          </a:xfrm>
          <a:prstGeom prst="rect">
            <a:avLst/>
          </a:prstGeom>
        </p:spPr>
      </p:pic>
      <p:pic>
        <p:nvPicPr>
          <p:cNvPr id="8" name="Picture 7"/>
          <p:cNvPicPr>
            <a:picLocks noChangeAspect="1"/>
          </p:cNvPicPr>
          <p:nvPr userDrawn="1"/>
        </p:nvPicPr>
        <p:blipFill>
          <a:blip r:embed="rId14">
            <a:extLst>
              <a:ext uri="{BEBA8EAE-BF5A-486C-A8C5-ECC9F3942E4B}">
                <a14:imgProps xmlns:a14="http://schemas.microsoft.com/office/drawing/2010/main">
                  <a14:imgLayer r:embed="rId15">
                    <a14:imgEffect>
                      <a14:backgroundRemoval t="535" b="100000" l="0" r="100000">
                        <a14:foregroundMark x1="19244" y1="37433" x2="19244" y2="37433"/>
                        <a14:foregroundMark x1="31959" y1="47059" x2="31959" y2="47059"/>
                        <a14:foregroundMark x1="19931" y1="64171" x2="19931" y2="64171"/>
                        <a14:foregroundMark x1="28179" y1="70053" x2="28179" y2="70053"/>
                        <a14:foregroundMark x1="42612" y1="71123" x2="42612" y2="71123"/>
                        <a14:foregroundMark x1="55326" y1="65775" x2="55326" y2="65775"/>
                        <a14:foregroundMark x1="61856" y1="66845" x2="61856" y2="66845"/>
                        <a14:foregroundMark x1="37113" y1="24599" x2="37113" y2="24599"/>
                        <a14:foregroundMark x1="34708" y1="11765" x2="34708" y2="11765"/>
                        <a14:foregroundMark x1="23711" y1="11765" x2="23711" y2="11765"/>
                        <a14:foregroundMark x1="23711" y1="22995" x2="23711" y2="22995"/>
                        <a14:foregroundMark x1="39863" y1="40107" x2="39863" y2="40107"/>
                        <a14:foregroundMark x1="26460" y1="47059" x2="26460" y2="47059"/>
                      </a14:backgroundRemoval>
                    </a14:imgEffect>
                  </a14:imgLayer>
                </a14:imgProps>
              </a:ext>
              <a:ext uri="{28A0092B-C50C-407E-A947-70E740481C1C}">
                <a14:useLocalDpi xmlns:a14="http://schemas.microsoft.com/office/drawing/2010/main" val="0"/>
              </a:ext>
            </a:extLst>
          </a:blip>
          <a:stretch>
            <a:fillRect/>
          </a:stretch>
        </p:blipFill>
        <p:spPr>
          <a:xfrm>
            <a:off x="0" y="177766"/>
            <a:ext cx="1268279" cy="815011"/>
          </a:xfrm>
          <a:prstGeom prst="rect">
            <a:avLst/>
          </a:prstGeom>
        </p:spPr>
      </p:pic>
    </p:spTree>
    <p:extLst>
      <p:ext uri="{BB962C8B-B14F-4D97-AF65-F5344CB8AC3E}">
        <p14:creationId xmlns:p14="http://schemas.microsoft.com/office/powerpoint/2010/main" val="31535344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0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91478" y="344557"/>
            <a:ext cx="9144000" cy="3193774"/>
          </a:xfrm>
        </p:spPr>
        <p:txBody>
          <a:bodyPr>
            <a:normAutofit/>
          </a:bodyPr>
          <a:lstStyle/>
          <a:p>
            <a:r>
              <a:rPr lang="en-IN" sz="2800" dirty="0"/>
              <a:t>INVESTMENT ASSIGNMENT</a:t>
            </a:r>
            <a:br>
              <a:rPr lang="en-IN" sz="2800" dirty="0"/>
            </a:br>
            <a:br>
              <a:rPr lang="en-IN" sz="2800" dirty="0"/>
            </a:br>
            <a:r>
              <a:rPr lang="en-IN" sz="2800" dirty="0"/>
              <a:t>SUBMISSION </a:t>
            </a:r>
          </a:p>
        </p:txBody>
      </p:sp>
      <p:sp>
        <p:nvSpPr>
          <p:cNvPr id="3" name="Subtitle 2"/>
          <p:cNvSpPr>
            <a:spLocks noGrp="1"/>
          </p:cNvSpPr>
          <p:nvPr>
            <p:ph type="subTitle" idx="1"/>
          </p:nvPr>
        </p:nvSpPr>
        <p:spPr>
          <a:xfrm>
            <a:off x="388442" y="4793845"/>
            <a:ext cx="6138856" cy="1531917"/>
          </a:xfrm>
        </p:spPr>
        <p:txBody>
          <a:bodyPr>
            <a:normAutofit/>
          </a:bodyPr>
          <a:lstStyle/>
          <a:p>
            <a:pPr algn="l"/>
            <a:r>
              <a:rPr lang="en-IN" dirty="0" err="1"/>
              <a:t>Name:Akshaykumar</a:t>
            </a:r>
            <a:r>
              <a:rPr lang="en-IN" dirty="0"/>
              <a:t> Arjun Patil</a:t>
            </a:r>
          </a:p>
        </p:txBody>
      </p:sp>
    </p:spTree>
    <p:extLst>
      <p:ext uri="{BB962C8B-B14F-4D97-AF65-F5344CB8AC3E}">
        <p14:creationId xmlns:p14="http://schemas.microsoft.com/office/powerpoint/2010/main" val="3414739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400" b="0" i="0" dirty="0">
                <a:solidFill>
                  <a:srgbClr val="091E42"/>
                </a:solidFill>
                <a:effectLst/>
                <a:latin typeface="freight-text-pro"/>
              </a:rPr>
              <a:t> </a:t>
            </a:r>
            <a:r>
              <a:rPr lang="en-US" sz="2000" dirty="0">
                <a:solidFill>
                  <a:srgbClr val="091E42"/>
                </a:solidFill>
                <a:latin typeface="freight-text-pro"/>
              </a:rPr>
              <a:t>Spark Funds wants to make investments in a few companies. The CEO of Spark Funds wants to understand the global trends in investments so that she can take the investment decisions effectively.</a:t>
            </a:r>
          </a:p>
          <a:p>
            <a:pPr algn="just"/>
            <a:r>
              <a:rPr lang="en-US" sz="2400" dirty="0">
                <a:solidFill>
                  <a:schemeClr val="accent4"/>
                </a:solidFill>
                <a:latin typeface="freight-text-pro"/>
              </a:rPr>
              <a:t>Business objective:</a:t>
            </a:r>
          </a:p>
          <a:p>
            <a:pPr algn="just"/>
            <a:r>
              <a:rPr lang="en-US" sz="2000" b="0" i="0" dirty="0">
                <a:solidFill>
                  <a:srgbClr val="091E42"/>
                </a:solidFill>
                <a:effectLst/>
                <a:latin typeface="freight-text-pro"/>
              </a:rPr>
              <a:t>The objective is to </a:t>
            </a:r>
            <a:r>
              <a:rPr lang="en-US" sz="2000" dirty="0">
                <a:solidFill>
                  <a:srgbClr val="091E42"/>
                </a:solidFill>
                <a:latin typeface="freight-text-pro"/>
              </a:rPr>
              <a:t>identify</a:t>
            </a:r>
            <a:r>
              <a:rPr lang="en-US" sz="2000" b="0" i="0" dirty="0">
                <a:solidFill>
                  <a:srgbClr val="091E42"/>
                </a:solidFill>
                <a:effectLst/>
                <a:latin typeface="freight-text-pro"/>
              </a:rPr>
              <a:t> the best sectors, countries, and a suitable investment type for making investments. The overall strategy is to invest where others are investing, implying that the 'best' sectors and countries are the ones 'where most investors are investing</a:t>
            </a:r>
            <a:r>
              <a:rPr lang="en-US" sz="1600" b="0" i="0" dirty="0">
                <a:solidFill>
                  <a:srgbClr val="091E42"/>
                </a:solidFill>
                <a:effectLst/>
                <a:latin typeface="freight-text-pro"/>
              </a:rPr>
              <a:t>'.</a:t>
            </a:r>
            <a:endParaRPr lang="en-US" sz="2400" dirty="0">
              <a:solidFill>
                <a:schemeClr val="accent4"/>
              </a:solidFill>
              <a:latin typeface="freight-text-pro"/>
            </a:endParaRPr>
          </a:p>
          <a:p>
            <a:pPr algn="just" rtl="0"/>
            <a:r>
              <a:rPr lang="en-US" sz="2400" b="0" i="0" dirty="0">
                <a:solidFill>
                  <a:srgbClr val="091E42"/>
                </a:solidFill>
                <a:effectLst/>
                <a:latin typeface="freight-text-pro"/>
              </a:rPr>
              <a:t> </a:t>
            </a:r>
            <a:r>
              <a:rPr lang="en-US" sz="2400" b="0" i="0" dirty="0">
                <a:solidFill>
                  <a:schemeClr val="accent4"/>
                </a:solidFill>
                <a:effectLst/>
                <a:latin typeface="freight-text-pro"/>
              </a:rPr>
              <a:t>Few of constraints in investing are as below:</a:t>
            </a:r>
          </a:p>
          <a:p>
            <a:pPr algn="just"/>
            <a:r>
              <a:rPr lang="en-US" sz="2000" dirty="0">
                <a:solidFill>
                  <a:srgbClr val="091E42"/>
                </a:solidFill>
                <a:latin typeface="freight-text-pro"/>
              </a:rPr>
              <a:t>5 to 15 million USD per round of investment</a:t>
            </a:r>
          </a:p>
          <a:p>
            <a:pPr algn="just"/>
            <a:r>
              <a:rPr lang="en-US" sz="2000" dirty="0">
                <a:solidFill>
                  <a:srgbClr val="091E42"/>
                </a:solidFill>
                <a:latin typeface="freight-text-pro"/>
              </a:rPr>
              <a:t>Company wants to invest in English countries only(This countries can  be found out  from Wikipedia)</a:t>
            </a:r>
          </a:p>
          <a:p>
            <a:pPr algn="just"/>
            <a:endParaRPr lang="en-US" sz="2000" dirty="0">
              <a:solidFill>
                <a:srgbClr val="091E42"/>
              </a:solidFill>
              <a:latin typeface="freight-text-pro"/>
            </a:endParaRPr>
          </a:p>
          <a:p>
            <a:pPr marL="0" indent="0">
              <a:buNone/>
            </a:pPr>
            <a:endParaRPr lang="en-US" sz="2000" b="1" dirty="0">
              <a:solidFill>
                <a:srgbClr val="091E42"/>
              </a:solidFill>
              <a:latin typeface="freight-text-pro"/>
            </a:endParaRPr>
          </a:p>
        </p:txBody>
      </p:sp>
      <p:sp>
        <p:nvSpPr>
          <p:cNvPr id="5" name="Title 1"/>
          <p:cNvSpPr>
            <a:spLocks noGrp="1"/>
          </p:cNvSpPr>
          <p:nvPr>
            <p:ph type="title"/>
          </p:nvPr>
        </p:nvSpPr>
        <p:spPr>
          <a:xfrm>
            <a:off x="1136469" y="640080"/>
            <a:ext cx="9313817" cy="856138"/>
          </a:xfrm>
        </p:spPr>
        <p:txBody>
          <a:bodyPr/>
          <a:lstStyle/>
          <a:p>
            <a:r>
              <a:rPr lang="en-IN" sz="2800" b="1" dirty="0"/>
              <a:t>Abstract</a:t>
            </a:r>
            <a:endParaRPr lang="en-IN" sz="2800" dirty="0"/>
          </a:p>
        </p:txBody>
      </p:sp>
    </p:spTree>
    <p:extLst>
      <p:ext uri="{BB962C8B-B14F-4D97-AF65-F5344CB8AC3E}">
        <p14:creationId xmlns:p14="http://schemas.microsoft.com/office/powerpoint/2010/main" val="3869754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136469" y="640080"/>
            <a:ext cx="9313817" cy="856138"/>
          </a:xfrm>
        </p:spPr>
        <p:txBody>
          <a:bodyPr/>
          <a:lstStyle/>
          <a:p>
            <a:r>
              <a:rPr lang="en-IN" b="1" dirty="0"/>
              <a:t> </a:t>
            </a:r>
            <a:r>
              <a:rPr lang="en-IN" sz="2800" dirty="0"/>
              <a:t>Problem solving methodology:</a:t>
            </a:r>
          </a:p>
        </p:txBody>
      </p:sp>
      <p:sp>
        <p:nvSpPr>
          <p:cNvPr id="2" name="Rectangle 1">
            <a:extLst>
              <a:ext uri="{FF2B5EF4-FFF2-40B4-BE49-F238E27FC236}">
                <a16:creationId xmlns:a16="http://schemas.microsoft.com/office/drawing/2014/main" id="{A63A5D53-4566-4608-86DB-4ECBD9D9DCF2}"/>
              </a:ext>
            </a:extLst>
          </p:cNvPr>
          <p:cNvSpPr/>
          <p:nvPr/>
        </p:nvSpPr>
        <p:spPr>
          <a:xfrm>
            <a:off x="414190" y="2082019"/>
            <a:ext cx="2132061" cy="8561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Understanding</a:t>
            </a:r>
          </a:p>
        </p:txBody>
      </p:sp>
      <p:cxnSp>
        <p:nvCxnSpPr>
          <p:cNvPr id="6" name="Straight Arrow Connector 5">
            <a:extLst>
              <a:ext uri="{FF2B5EF4-FFF2-40B4-BE49-F238E27FC236}">
                <a16:creationId xmlns:a16="http://schemas.microsoft.com/office/drawing/2014/main" id="{6E71084E-EEA9-4678-B849-9B855F280964}"/>
              </a:ext>
            </a:extLst>
          </p:cNvPr>
          <p:cNvCxnSpPr>
            <a:cxnSpLocks/>
            <a:stCxn id="2" idx="3"/>
            <a:endCxn id="9" idx="1"/>
          </p:cNvCxnSpPr>
          <p:nvPr/>
        </p:nvCxnSpPr>
        <p:spPr>
          <a:xfrm flipV="1">
            <a:off x="2546251" y="2510087"/>
            <a:ext cx="494714" cy="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8E0DFC4C-0384-4D12-8473-C0363BBDA35F}"/>
              </a:ext>
            </a:extLst>
          </p:cNvPr>
          <p:cNvSpPr>
            <a:spLocks noGrp="1"/>
          </p:cNvSpPr>
          <p:nvPr>
            <p:ph idx="1"/>
          </p:nvPr>
        </p:nvSpPr>
        <p:spPr>
          <a:xfrm>
            <a:off x="3040965" y="2082017"/>
            <a:ext cx="2324319" cy="856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marL="0" indent="0" algn="ctr" defTabSz="457200">
              <a:buNone/>
            </a:pPr>
            <a:r>
              <a:rPr lang="en-US" sz="1800" dirty="0">
                <a:solidFill>
                  <a:schemeClr val="tx1"/>
                </a:solidFill>
              </a:rPr>
              <a:t>Data Cleaning-Finding Missing values &amp; Unique values</a:t>
            </a:r>
          </a:p>
        </p:txBody>
      </p:sp>
      <p:sp>
        <p:nvSpPr>
          <p:cNvPr id="10" name="Content Placeholder 8">
            <a:extLst>
              <a:ext uri="{FF2B5EF4-FFF2-40B4-BE49-F238E27FC236}">
                <a16:creationId xmlns:a16="http://schemas.microsoft.com/office/drawing/2014/main" id="{5B522727-6B9D-49FF-92E2-662108491089}"/>
              </a:ext>
            </a:extLst>
          </p:cNvPr>
          <p:cNvSpPr txBox="1">
            <a:spLocks/>
          </p:cNvSpPr>
          <p:nvPr/>
        </p:nvSpPr>
        <p:spPr>
          <a:xfrm>
            <a:off x="5970194" y="2110155"/>
            <a:ext cx="2324319" cy="856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defTabSz="457200">
              <a:buNone/>
            </a:pPr>
            <a:r>
              <a:rPr lang="en-US" sz="1800" dirty="0">
                <a:solidFill>
                  <a:schemeClr val="tx1"/>
                </a:solidFill>
              </a:rPr>
              <a:t>Data Cleaning-Dropping Missing values &amp; checking of data</a:t>
            </a:r>
          </a:p>
        </p:txBody>
      </p:sp>
      <p:sp>
        <p:nvSpPr>
          <p:cNvPr id="11" name="Content Placeholder 8">
            <a:extLst>
              <a:ext uri="{FF2B5EF4-FFF2-40B4-BE49-F238E27FC236}">
                <a16:creationId xmlns:a16="http://schemas.microsoft.com/office/drawing/2014/main" id="{EB1E673A-5401-4E96-90D1-470BAF5531AA}"/>
              </a:ext>
            </a:extLst>
          </p:cNvPr>
          <p:cNvSpPr txBox="1">
            <a:spLocks/>
          </p:cNvSpPr>
          <p:nvPr/>
        </p:nvSpPr>
        <p:spPr>
          <a:xfrm>
            <a:off x="8883345" y="2110154"/>
            <a:ext cx="2324319" cy="9566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defTabSz="457200">
              <a:buNone/>
            </a:pPr>
            <a:r>
              <a:rPr lang="en-US" sz="1700" dirty="0">
                <a:solidFill>
                  <a:schemeClr val="tx1"/>
                </a:solidFill>
              </a:rPr>
              <a:t>Merging the two </a:t>
            </a:r>
            <a:r>
              <a:rPr lang="en-US" sz="1700" dirty="0" err="1">
                <a:solidFill>
                  <a:schemeClr val="tx1"/>
                </a:solidFill>
              </a:rPr>
              <a:t>dataframes</a:t>
            </a:r>
            <a:r>
              <a:rPr lang="en-US" sz="1700" dirty="0">
                <a:solidFill>
                  <a:schemeClr val="tx1"/>
                </a:solidFill>
              </a:rPr>
              <a:t> on </a:t>
            </a:r>
            <a:r>
              <a:rPr lang="en-US" sz="1700" dirty="0" err="1">
                <a:solidFill>
                  <a:schemeClr val="tx1"/>
                </a:solidFill>
              </a:rPr>
              <a:t>sngle</a:t>
            </a:r>
            <a:r>
              <a:rPr lang="en-US" sz="1700" dirty="0">
                <a:solidFill>
                  <a:schemeClr val="tx1"/>
                </a:solidFill>
              </a:rPr>
              <a:t> variable i.e. </a:t>
            </a:r>
            <a:r>
              <a:rPr lang="en-US" sz="1700" dirty="0" err="1">
                <a:solidFill>
                  <a:schemeClr val="tx1"/>
                </a:solidFill>
              </a:rPr>
              <a:t>company_permalink</a:t>
            </a:r>
            <a:r>
              <a:rPr lang="en-US" sz="1700" dirty="0">
                <a:solidFill>
                  <a:schemeClr val="tx1"/>
                </a:solidFill>
              </a:rPr>
              <a:t> which is common in both</a:t>
            </a:r>
          </a:p>
        </p:txBody>
      </p:sp>
      <p:sp>
        <p:nvSpPr>
          <p:cNvPr id="12" name="Content Placeholder 8">
            <a:extLst>
              <a:ext uri="{FF2B5EF4-FFF2-40B4-BE49-F238E27FC236}">
                <a16:creationId xmlns:a16="http://schemas.microsoft.com/office/drawing/2014/main" id="{0417392B-A5C8-4759-AA48-FEE4B8B3EDA4}"/>
              </a:ext>
            </a:extLst>
          </p:cNvPr>
          <p:cNvSpPr txBox="1">
            <a:spLocks/>
          </p:cNvSpPr>
          <p:nvPr/>
        </p:nvSpPr>
        <p:spPr>
          <a:xfrm>
            <a:off x="8899423" y="3463638"/>
            <a:ext cx="2324319" cy="856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defTabSz="457200">
              <a:buNone/>
            </a:pPr>
            <a:r>
              <a:rPr lang="en-US" sz="1700" dirty="0">
                <a:solidFill>
                  <a:schemeClr val="tx1"/>
                </a:solidFill>
              </a:rPr>
              <a:t>Funding type Analysis based number of investments</a:t>
            </a:r>
          </a:p>
        </p:txBody>
      </p:sp>
      <p:sp>
        <p:nvSpPr>
          <p:cNvPr id="13" name="Content Placeholder 8">
            <a:extLst>
              <a:ext uri="{FF2B5EF4-FFF2-40B4-BE49-F238E27FC236}">
                <a16:creationId xmlns:a16="http://schemas.microsoft.com/office/drawing/2014/main" id="{E483008B-25C7-41C3-B5CE-D9D0837DF82A}"/>
              </a:ext>
            </a:extLst>
          </p:cNvPr>
          <p:cNvSpPr txBox="1">
            <a:spLocks/>
          </p:cNvSpPr>
          <p:nvPr/>
        </p:nvSpPr>
        <p:spPr>
          <a:xfrm>
            <a:off x="6031019" y="3483279"/>
            <a:ext cx="2324319" cy="856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defTabSz="457200">
              <a:buNone/>
            </a:pPr>
            <a:r>
              <a:rPr lang="en-US" sz="1700" dirty="0">
                <a:solidFill>
                  <a:schemeClr val="tx1"/>
                </a:solidFill>
              </a:rPr>
              <a:t>Selection of funding type based on number of investments</a:t>
            </a:r>
          </a:p>
        </p:txBody>
      </p:sp>
      <p:sp>
        <p:nvSpPr>
          <p:cNvPr id="14" name="Content Placeholder 8">
            <a:extLst>
              <a:ext uri="{FF2B5EF4-FFF2-40B4-BE49-F238E27FC236}">
                <a16:creationId xmlns:a16="http://schemas.microsoft.com/office/drawing/2014/main" id="{552745E3-6045-497E-B81A-0C25222D60DB}"/>
              </a:ext>
            </a:extLst>
          </p:cNvPr>
          <p:cNvSpPr txBox="1">
            <a:spLocks/>
          </p:cNvSpPr>
          <p:nvPr/>
        </p:nvSpPr>
        <p:spPr>
          <a:xfrm>
            <a:off x="3162615" y="3491775"/>
            <a:ext cx="2324319" cy="856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defTabSz="457200">
              <a:buNone/>
            </a:pPr>
            <a:r>
              <a:rPr lang="en-US" sz="1700" dirty="0">
                <a:solidFill>
                  <a:schemeClr val="tx1"/>
                </a:solidFill>
              </a:rPr>
              <a:t>Country analysis</a:t>
            </a:r>
          </a:p>
        </p:txBody>
      </p:sp>
      <p:sp>
        <p:nvSpPr>
          <p:cNvPr id="15" name="Content Placeholder 8">
            <a:extLst>
              <a:ext uri="{FF2B5EF4-FFF2-40B4-BE49-F238E27FC236}">
                <a16:creationId xmlns:a16="http://schemas.microsoft.com/office/drawing/2014/main" id="{D11D3DEE-2102-466C-B403-960BAA727EB7}"/>
              </a:ext>
            </a:extLst>
          </p:cNvPr>
          <p:cNvSpPr txBox="1">
            <a:spLocks/>
          </p:cNvSpPr>
          <p:nvPr/>
        </p:nvSpPr>
        <p:spPr>
          <a:xfrm>
            <a:off x="365022" y="3521966"/>
            <a:ext cx="2324319" cy="856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defTabSz="457200">
              <a:buNone/>
            </a:pPr>
            <a:r>
              <a:rPr lang="en-US" sz="1700" dirty="0">
                <a:solidFill>
                  <a:schemeClr val="tx1"/>
                </a:solidFill>
              </a:rPr>
              <a:t>Identifying top 3 English  countries based on amount investment</a:t>
            </a:r>
          </a:p>
        </p:txBody>
      </p:sp>
      <p:sp>
        <p:nvSpPr>
          <p:cNvPr id="16" name="Content Placeholder 8">
            <a:extLst>
              <a:ext uri="{FF2B5EF4-FFF2-40B4-BE49-F238E27FC236}">
                <a16:creationId xmlns:a16="http://schemas.microsoft.com/office/drawing/2014/main" id="{DEAC6685-B7CB-4EF9-B471-A05B3E16393A}"/>
              </a:ext>
            </a:extLst>
          </p:cNvPr>
          <p:cNvSpPr txBox="1">
            <a:spLocks/>
          </p:cNvSpPr>
          <p:nvPr/>
        </p:nvSpPr>
        <p:spPr>
          <a:xfrm>
            <a:off x="318060" y="4961914"/>
            <a:ext cx="2324319" cy="856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defTabSz="457200">
              <a:buNone/>
            </a:pPr>
            <a:r>
              <a:rPr lang="en-US" sz="1700" dirty="0">
                <a:solidFill>
                  <a:schemeClr val="tx1"/>
                </a:solidFill>
              </a:rPr>
              <a:t>Sector Analysis </a:t>
            </a:r>
          </a:p>
        </p:txBody>
      </p:sp>
      <p:sp>
        <p:nvSpPr>
          <p:cNvPr id="17" name="Content Placeholder 8">
            <a:extLst>
              <a:ext uri="{FF2B5EF4-FFF2-40B4-BE49-F238E27FC236}">
                <a16:creationId xmlns:a16="http://schemas.microsoft.com/office/drawing/2014/main" id="{DF6FA6C0-F78F-41D0-9172-3BBE0C199704}"/>
              </a:ext>
            </a:extLst>
          </p:cNvPr>
          <p:cNvSpPr txBox="1">
            <a:spLocks/>
          </p:cNvSpPr>
          <p:nvPr/>
        </p:nvSpPr>
        <p:spPr>
          <a:xfrm>
            <a:off x="3207030" y="4960885"/>
            <a:ext cx="2324319" cy="856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defTabSz="457200">
              <a:lnSpc>
                <a:spcPct val="110000"/>
              </a:lnSpc>
              <a:buNone/>
            </a:pPr>
            <a:r>
              <a:rPr lang="en-US" sz="1400" dirty="0">
                <a:solidFill>
                  <a:schemeClr val="tx1"/>
                </a:solidFill>
              </a:rPr>
              <a:t>Identifying top 3 sectors based on number of investments in each top 3 countries</a:t>
            </a:r>
          </a:p>
        </p:txBody>
      </p:sp>
      <p:sp>
        <p:nvSpPr>
          <p:cNvPr id="18" name="Content Placeholder 8">
            <a:extLst>
              <a:ext uri="{FF2B5EF4-FFF2-40B4-BE49-F238E27FC236}">
                <a16:creationId xmlns:a16="http://schemas.microsoft.com/office/drawing/2014/main" id="{A34DE6ED-594E-4AFE-B0CE-FA9AD42A81C6}"/>
              </a:ext>
            </a:extLst>
          </p:cNvPr>
          <p:cNvSpPr txBox="1">
            <a:spLocks/>
          </p:cNvSpPr>
          <p:nvPr/>
        </p:nvSpPr>
        <p:spPr>
          <a:xfrm>
            <a:off x="6096000" y="4961913"/>
            <a:ext cx="2324319" cy="856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defTabSz="457200">
              <a:lnSpc>
                <a:spcPct val="110000"/>
              </a:lnSpc>
              <a:buNone/>
            </a:pPr>
            <a:r>
              <a:rPr lang="en-US" sz="1400" dirty="0">
                <a:solidFill>
                  <a:schemeClr val="tx1"/>
                </a:solidFill>
              </a:rPr>
              <a:t>Identifying top companies based on investment amount in each top 2 sectors</a:t>
            </a:r>
          </a:p>
        </p:txBody>
      </p:sp>
      <p:sp>
        <p:nvSpPr>
          <p:cNvPr id="19" name="Content Placeholder 8">
            <a:extLst>
              <a:ext uri="{FF2B5EF4-FFF2-40B4-BE49-F238E27FC236}">
                <a16:creationId xmlns:a16="http://schemas.microsoft.com/office/drawing/2014/main" id="{A0A45B65-26EF-474F-A4ED-B4CBB3668A05}"/>
              </a:ext>
            </a:extLst>
          </p:cNvPr>
          <p:cNvSpPr txBox="1">
            <a:spLocks/>
          </p:cNvSpPr>
          <p:nvPr/>
        </p:nvSpPr>
        <p:spPr>
          <a:xfrm>
            <a:off x="9029385" y="4960885"/>
            <a:ext cx="2324319" cy="8561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defTabSz="457200">
              <a:buFont typeface="Arial" panose="020B0604020202020204" pitchFamily="34" charset="0"/>
              <a:buNone/>
            </a:pPr>
            <a:r>
              <a:rPr lang="en-US" sz="1800" dirty="0"/>
              <a:t>Plotting results</a:t>
            </a:r>
          </a:p>
        </p:txBody>
      </p:sp>
      <p:cxnSp>
        <p:nvCxnSpPr>
          <p:cNvPr id="23" name="Straight Arrow Connector 22">
            <a:extLst>
              <a:ext uri="{FF2B5EF4-FFF2-40B4-BE49-F238E27FC236}">
                <a16:creationId xmlns:a16="http://schemas.microsoft.com/office/drawing/2014/main" id="{0DE62BA8-70B8-4088-B605-035A61185441}"/>
              </a:ext>
            </a:extLst>
          </p:cNvPr>
          <p:cNvCxnSpPr>
            <a:cxnSpLocks/>
          </p:cNvCxnSpPr>
          <p:nvPr/>
        </p:nvCxnSpPr>
        <p:spPr>
          <a:xfrm flipV="1">
            <a:off x="5428421" y="2561345"/>
            <a:ext cx="494714" cy="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775AD09-A019-448A-980F-378CC0B01D3B}"/>
              </a:ext>
            </a:extLst>
          </p:cNvPr>
          <p:cNvCxnSpPr>
            <a:cxnSpLocks/>
          </p:cNvCxnSpPr>
          <p:nvPr/>
        </p:nvCxnSpPr>
        <p:spPr>
          <a:xfrm flipV="1">
            <a:off x="8341572" y="2639713"/>
            <a:ext cx="494714" cy="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D32E147-786E-4741-B087-FA0CA21DCA3F}"/>
              </a:ext>
            </a:extLst>
          </p:cNvPr>
          <p:cNvCxnSpPr>
            <a:cxnSpLocks/>
          </p:cNvCxnSpPr>
          <p:nvPr/>
        </p:nvCxnSpPr>
        <p:spPr>
          <a:xfrm>
            <a:off x="10061581" y="3110918"/>
            <a:ext cx="0" cy="31808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3BA1AE0C-9DF8-421C-9C69-DF6DCF483AE7}"/>
              </a:ext>
            </a:extLst>
          </p:cNvPr>
          <p:cNvCxnSpPr>
            <a:cxnSpLocks/>
          </p:cNvCxnSpPr>
          <p:nvPr/>
        </p:nvCxnSpPr>
        <p:spPr>
          <a:xfrm>
            <a:off x="1556153" y="4581588"/>
            <a:ext cx="0" cy="318082"/>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7252178-EFF1-49F6-BD04-3BC7FAA3359F}"/>
              </a:ext>
            </a:extLst>
          </p:cNvPr>
          <p:cNvCxnSpPr>
            <a:cxnSpLocks/>
          </p:cNvCxnSpPr>
          <p:nvPr/>
        </p:nvCxnSpPr>
        <p:spPr>
          <a:xfrm flipH="1">
            <a:off x="8420319" y="3919844"/>
            <a:ext cx="419838"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49EE837-7349-4DD5-8010-FB7191F4F3BA}"/>
              </a:ext>
            </a:extLst>
          </p:cNvPr>
          <p:cNvCxnSpPr>
            <a:cxnSpLocks/>
          </p:cNvCxnSpPr>
          <p:nvPr/>
        </p:nvCxnSpPr>
        <p:spPr>
          <a:xfrm flipH="1">
            <a:off x="5486934" y="3950035"/>
            <a:ext cx="557851"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DEF7B9F-078F-4F09-AC41-949FB307BDBD}"/>
              </a:ext>
            </a:extLst>
          </p:cNvPr>
          <p:cNvCxnSpPr>
            <a:cxnSpLocks/>
          </p:cNvCxnSpPr>
          <p:nvPr/>
        </p:nvCxnSpPr>
        <p:spPr>
          <a:xfrm flipH="1">
            <a:off x="2642379" y="3919844"/>
            <a:ext cx="557851"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6364E603-FCEB-4B2B-BD8E-4462EB998A44}"/>
              </a:ext>
            </a:extLst>
          </p:cNvPr>
          <p:cNvCxnSpPr>
            <a:cxnSpLocks/>
          </p:cNvCxnSpPr>
          <p:nvPr/>
        </p:nvCxnSpPr>
        <p:spPr>
          <a:xfrm flipV="1">
            <a:off x="2667901" y="5389982"/>
            <a:ext cx="494714" cy="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E4C1C1B-0CD4-4464-9F8A-F9BA4BA63E79}"/>
              </a:ext>
            </a:extLst>
          </p:cNvPr>
          <p:cNvCxnSpPr>
            <a:cxnSpLocks/>
          </p:cNvCxnSpPr>
          <p:nvPr/>
        </p:nvCxnSpPr>
        <p:spPr>
          <a:xfrm flipV="1">
            <a:off x="5523544" y="5432946"/>
            <a:ext cx="494714" cy="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8E14E5D6-A6D9-48DA-8434-D5EE3C3709FE}"/>
              </a:ext>
            </a:extLst>
          </p:cNvPr>
          <p:cNvCxnSpPr>
            <a:cxnSpLocks/>
          </p:cNvCxnSpPr>
          <p:nvPr/>
        </p:nvCxnSpPr>
        <p:spPr>
          <a:xfrm flipV="1">
            <a:off x="8420319" y="5388955"/>
            <a:ext cx="494714" cy="1"/>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598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 </a:t>
            </a:r>
            <a:r>
              <a:rPr lang="en-IN" sz="2800" dirty="0"/>
              <a:t>&lt;Selection of Funding type&gt;</a:t>
            </a:r>
          </a:p>
        </p:txBody>
      </p:sp>
      <p:sp>
        <p:nvSpPr>
          <p:cNvPr id="3" name="Content Placeholder 2"/>
          <p:cNvSpPr>
            <a:spLocks noGrp="1"/>
          </p:cNvSpPr>
          <p:nvPr>
            <p:ph idx="1"/>
          </p:nvPr>
        </p:nvSpPr>
        <p:spPr/>
        <p:txBody>
          <a:bodyPr>
            <a:normAutofit/>
          </a:bodyPr>
          <a:lstStyle/>
          <a:p>
            <a:r>
              <a:rPr lang="en-IN" sz="2000" dirty="0"/>
              <a:t>First funding type that is most suitable is Venture based on constraints to invest between 5 to 15 million USD</a:t>
            </a:r>
            <a:r>
              <a:rPr lang="en-IN" sz="2400" dirty="0"/>
              <a:t>.</a:t>
            </a:r>
          </a:p>
          <a:p>
            <a:endParaRPr lang="en-IN" sz="2400" dirty="0"/>
          </a:p>
          <a:p>
            <a:pPr marL="0" indent="0">
              <a:buNone/>
            </a:pPr>
            <a:endParaRPr lang="en-IN" sz="2000" dirty="0"/>
          </a:p>
          <a:p>
            <a:endParaRPr lang="en-IN" sz="2000" dirty="0"/>
          </a:p>
          <a:p>
            <a:endParaRPr lang="en-IN" sz="2000" dirty="0"/>
          </a:p>
          <a:p>
            <a:endParaRPr lang="en-IN" sz="2000" dirty="0"/>
          </a:p>
          <a:p>
            <a:endParaRPr lang="en-IN" sz="2000" dirty="0"/>
          </a:p>
          <a:p>
            <a:endParaRPr lang="en-IN" sz="2000" dirty="0"/>
          </a:p>
          <a:p>
            <a:endParaRPr lang="en-IN" sz="2000" dirty="0"/>
          </a:p>
        </p:txBody>
      </p:sp>
      <p:pic>
        <p:nvPicPr>
          <p:cNvPr id="7" name="Picture 6">
            <a:extLst>
              <a:ext uri="{FF2B5EF4-FFF2-40B4-BE49-F238E27FC236}">
                <a16:creationId xmlns:a16="http://schemas.microsoft.com/office/drawing/2014/main" id="{38D2503C-660C-4435-99CC-590F71500628}"/>
              </a:ext>
            </a:extLst>
          </p:cNvPr>
          <p:cNvPicPr>
            <a:picLocks noChangeAspect="1"/>
          </p:cNvPicPr>
          <p:nvPr/>
        </p:nvPicPr>
        <p:blipFill>
          <a:blip r:embed="rId2"/>
          <a:stretch>
            <a:fillRect/>
          </a:stretch>
        </p:blipFill>
        <p:spPr>
          <a:xfrm>
            <a:off x="2363372" y="2518117"/>
            <a:ext cx="6780628" cy="3699803"/>
          </a:xfrm>
          <a:prstGeom prst="rect">
            <a:avLst/>
          </a:prstGeom>
        </p:spPr>
      </p:pic>
    </p:spTree>
    <p:extLst>
      <p:ext uri="{BB962C8B-B14F-4D97-AF65-F5344CB8AC3E}">
        <p14:creationId xmlns:p14="http://schemas.microsoft.com/office/powerpoint/2010/main" val="3095347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1554F-55C1-4DC2-9FB9-BE944C3C949F}"/>
              </a:ext>
            </a:extLst>
          </p:cNvPr>
          <p:cNvSpPr>
            <a:spLocks noGrp="1"/>
          </p:cNvSpPr>
          <p:nvPr>
            <p:ph type="title"/>
          </p:nvPr>
        </p:nvSpPr>
        <p:spPr/>
        <p:txBody>
          <a:bodyPr/>
          <a:lstStyle/>
          <a:p>
            <a:r>
              <a:rPr lang="en-US" dirty="0"/>
              <a:t>Country Analysis</a:t>
            </a:r>
          </a:p>
        </p:txBody>
      </p:sp>
      <p:sp>
        <p:nvSpPr>
          <p:cNvPr id="3" name="Content Placeholder 2">
            <a:extLst>
              <a:ext uri="{FF2B5EF4-FFF2-40B4-BE49-F238E27FC236}">
                <a16:creationId xmlns:a16="http://schemas.microsoft.com/office/drawing/2014/main" id="{EA4E58FC-DDB3-49B1-909F-6C577D879716}"/>
              </a:ext>
            </a:extLst>
          </p:cNvPr>
          <p:cNvSpPr>
            <a:spLocks noGrp="1"/>
          </p:cNvSpPr>
          <p:nvPr>
            <p:ph idx="1"/>
          </p:nvPr>
        </p:nvSpPr>
        <p:spPr/>
        <p:txBody>
          <a:bodyPr/>
          <a:lstStyle/>
          <a:p>
            <a:pPr marL="0" indent="0">
              <a:buNone/>
            </a:pPr>
            <a:endParaRPr lang="en-IN" sz="2800" dirty="0"/>
          </a:p>
          <a:p>
            <a:r>
              <a:rPr lang="en-IN" sz="2400" dirty="0"/>
              <a:t>The top 3 countries that are having highest investment are USA, GBR,IND</a:t>
            </a:r>
          </a:p>
          <a:p>
            <a:endParaRPr lang="en-IN" sz="2800" dirty="0"/>
          </a:p>
          <a:p>
            <a:endParaRPr lang="en-IN" sz="2800" dirty="0"/>
          </a:p>
        </p:txBody>
      </p:sp>
      <p:pic>
        <p:nvPicPr>
          <p:cNvPr id="5" name="Picture 4">
            <a:extLst>
              <a:ext uri="{FF2B5EF4-FFF2-40B4-BE49-F238E27FC236}">
                <a16:creationId xmlns:a16="http://schemas.microsoft.com/office/drawing/2014/main" id="{DCE8F12C-DD8C-4651-B66B-B96D7CDD7B89}"/>
              </a:ext>
            </a:extLst>
          </p:cNvPr>
          <p:cNvPicPr>
            <a:picLocks noChangeAspect="1"/>
          </p:cNvPicPr>
          <p:nvPr/>
        </p:nvPicPr>
        <p:blipFill>
          <a:blip r:embed="rId2"/>
          <a:stretch>
            <a:fillRect/>
          </a:stretch>
        </p:blipFill>
        <p:spPr>
          <a:xfrm>
            <a:off x="3150870" y="2814570"/>
            <a:ext cx="5676900" cy="3743325"/>
          </a:xfrm>
          <a:prstGeom prst="rect">
            <a:avLst/>
          </a:prstGeom>
        </p:spPr>
      </p:pic>
    </p:spTree>
    <p:extLst>
      <p:ext uri="{BB962C8B-B14F-4D97-AF65-F5344CB8AC3E}">
        <p14:creationId xmlns:p14="http://schemas.microsoft.com/office/powerpoint/2010/main" val="38005831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8B306-7E47-46A0-80FA-5FF147F7F4E2}"/>
              </a:ext>
            </a:extLst>
          </p:cNvPr>
          <p:cNvSpPr>
            <a:spLocks noGrp="1"/>
          </p:cNvSpPr>
          <p:nvPr>
            <p:ph type="title"/>
          </p:nvPr>
        </p:nvSpPr>
        <p:spPr/>
        <p:txBody>
          <a:bodyPr/>
          <a:lstStyle/>
          <a:p>
            <a:r>
              <a:rPr lang="en-US" dirty="0"/>
              <a:t>Sector Analysis:</a:t>
            </a:r>
          </a:p>
        </p:txBody>
      </p:sp>
      <p:sp>
        <p:nvSpPr>
          <p:cNvPr id="3" name="Content Placeholder 2">
            <a:extLst>
              <a:ext uri="{FF2B5EF4-FFF2-40B4-BE49-F238E27FC236}">
                <a16:creationId xmlns:a16="http://schemas.microsoft.com/office/drawing/2014/main" id="{F0E96BC5-0FD8-45FB-A8D8-462EB5C1129B}"/>
              </a:ext>
            </a:extLst>
          </p:cNvPr>
          <p:cNvSpPr>
            <a:spLocks noGrp="1"/>
          </p:cNvSpPr>
          <p:nvPr>
            <p:ph idx="1"/>
          </p:nvPr>
        </p:nvSpPr>
        <p:spPr/>
        <p:txBody>
          <a:bodyPr/>
          <a:lstStyle/>
          <a:p>
            <a:r>
              <a:rPr lang="en-IN" sz="2400" dirty="0"/>
              <a:t>Also sectors also </a:t>
            </a:r>
            <a:r>
              <a:rPr lang="en-IN" sz="2400" dirty="0" err="1"/>
              <a:t>analyzed</a:t>
            </a:r>
            <a:r>
              <a:rPr lang="en-IN" sz="2400" dirty="0"/>
              <a:t> in these top 3 countries.</a:t>
            </a:r>
          </a:p>
          <a:p>
            <a:r>
              <a:rPr lang="en-IN" sz="2400" dirty="0"/>
              <a:t>The top 3 sectors in each countries are </a:t>
            </a:r>
            <a:r>
              <a:rPr lang="en-IN" sz="2400" dirty="0" err="1"/>
              <a:t>analyzed</a:t>
            </a:r>
            <a:r>
              <a:rPr lang="en-IN" sz="2400" dirty="0"/>
              <a:t> based on total number of investment in that main sector.</a:t>
            </a:r>
            <a:endParaRPr lang="en-US" sz="2400" dirty="0"/>
          </a:p>
          <a:p>
            <a:pPr marL="0" indent="0">
              <a:buNone/>
            </a:pPr>
            <a:endParaRPr lang="en-US" dirty="0"/>
          </a:p>
        </p:txBody>
      </p:sp>
      <p:pic>
        <p:nvPicPr>
          <p:cNvPr id="5" name="Picture 4">
            <a:extLst>
              <a:ext uri="{FF2B5EF4-FFF2-40B4-BE49-F238E27FC236}">
                <a16:creationId xmlns:a16="http://schemas.microsoft.com/office/drawing/2014/main" id="{D41075FA-59CB-42B4-BE5E-33B65D59A9B8}"/>
              </a:ext>
            </a:extLst>
          </p:cNvPr>
          <p:cNvPicPr>
            <a:picLocks noChangeAspect="1"/>
          </p:cNvPicPr>
          <p:nvPr/>
        </p:nvPicPr>
        <p:blipFill>
          <a:blip r:embed="rId2"/>
          <a:stretch>
            <a:fillRect/>
          </a:stretch>
        </p:blipFill>
        <p:spPr>
          <a:xfrm>
            <a:off x="2208629" y="3038622"/>
            <a:ext cx="7118252" cy="3713870"/>
          </a:xfrm>
          <a:prstGeom prst="rect">
            <a:avLst/>
          </a:prstGeom>
        </p:spPr>
      </p:pic>
    </p:spTree>
    <p:extLst>
      <p:ext uri="{BB962C8B-B14F-4D97-AF65-F5344CB8AC3E}">
        <p14:creationId xmlns:p14="http://schemas.microsoft.com/office/powerpoint/2010/main" val="627475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1800" dirty="0"/>
              <a:t>For spark Fund company , following investment sectors ,countries &amp; funding type based on best  </a:t>
            </a:r>
            <a:r>
              <a:rPr lang="en-IN" sz="1800" dirty="0" err="1"/>
              <a:t>strategy,constraints</a:t>
            </a:r>
            <a:r>
              <a:rPr lang="en-IN" sz="1800" dirty="0"/>
              <a:t> of company are suggested:</a:t>
            </a:r>
          </a:p>
          <a:p>
            <a:r>
              <a:rPr lang="en-IN" sz="1800" dirty="0"/>
              <a:t>Funding type-Venture</a:t>
            </a:r>
          </a:p>
          <a:p>
            <a:r>
              <a:rPr lang="en-IN" sz="1800" dirty="0"/>
              <a:t>Top 3 Countries USA,GBR,IND</a:t>
            </a:r>
          </a:p>
          <a:p>
            <a:r>
              <a:rPr lang="en-IN" sz="1800" dirty="0"/>
              <a:t>In USA main sectors are </a:t>
            </a:r>
          </a:p>
          <a:p>
            <a:pPr marL="0" indent="0">
              <a:buNone/>
            </a:pPr>
            <a:endParaRPr lang="en-IN" sz="1800" dirty="0"/>
          </a:p>
          <a:p>
            <a:pPr marL="0" indent="0">
              <a:buNone/>
            </a:pPr>
            <a:endParaRPr lang="en-IN" sz="1800" dirty="0"/>
          </a:p>
          <a:p>
            <a:r>
              <a:rPr lang="en-IN" sz="1800" dirty="0"/>
              <a:t>In GBR main sectors are</a:t>
            </a:r>
          </a:p>
          <a:p>
            <a:pPr marL="0" indent="0">
              <a:buNone/>
            </a:pPr>
            <a:endParaRPr lang="en-IN" sz="1800" dirty="0"/>
          </a:p>
          <a:p>
            <a:pPr marL="0" indent="0">
              <a:buNone/>
            </a:pPr>
            <a:endParaRPr lang="en-IN" sz="1800" dirty="0"/>
          </a:p>
          <a:p>
            <a:r>
              <a:rPr lang="en-IN" sz="1800" dirty="0"/>
              <a:t>In IND main sectors are    </a:t>
            </a:r>
          </a:p>
        </p:txBody>
      </p:sp>
      <p:sp>
        <p:nvSpPr>
          <p:cNvPr id="5" name="Title 1"/>
          <p:cNvSpPr>
            <a:spLocks noGrp="1"/>
          </p:cNvSpPr>
          <p:nvPr>
            <p:ph type="title"/>
          </p:nvPr>
        </p:nvSpPr>
        <p:spPr>
          <a:xfrm>
            <a:off x="1136469" y="640080"/>
            <a:ext cx="9313817" cy="856138"/>
          </a:xfrm>
        </p:spPr>
        <p:txBody>
          <a:bodyPr/>
          <a:lstStyle/>
          <a:p>
            <a:r>
              <a:rPr lang="en-IN" b="1" dirty="0"/>
              <a:t> </a:t>
            </a:r>
            <a:r>
              <a:rPr lang="en-IN" sz="2800" dirty="0"/>
              <a:t>&lt;Conclusions&gt;</a:t>
            </a:r>
          </a:p>
        </p:txBody>
      </p:sp>
      <p:graphicFrame>
        <p:nvGraphicFramePr>
          <p:cNvPr id="2" name="Table 1">
            <a:extLst>
              <a:ext uri="{FF2B5EF4-FFF2-40B4-BE49-F238E27FC236}">
                <a16:creationId xmlns:a16="http://schemas.microsoft.com/office/drawing/2014/main" id="{4C7E06C4-B826-4589-B262-3A4AC3BA762E}"/>
              </a:ext>
            </a:extLst>
          </p:cNvPr>
          <p:cNvGraphicFramePr>
            <a:graphicFrameLocks noGrp="1"/>
          </p:cNvGraphicFramePr>
          <p:nvPr>
            <p:extLst>
              <p:ext uri="{D42A27DB-BD31-4B8C-83A1-F6EECF244321}">
                <p14:modId xmlns:p14="http://schemas.microsoft.com/office/powerpoint/2010/main" val="3464977860"/>
              </p:ext>
            </p:extLst>
          </p:nvPr>
        </p:nvGraphicFramePr>
        <p:xfrm>
          <a:off x="3653301" y="3045306"/>
          <a:ext cx="2336800" cy="571500"/>
        </p:xfrm>
        <a:graphic>
          <a:graphicData uri="http://schemas.openxmlformats.org/drawingml/2006/table">
            <a:tbl>
              <a:tblPr>
                <a:tableStyleId>{5C22544A-7EE6-4342-B048-85BDC9FD1C3A}</a:tableStyleId>
              </a:tblPr>
              <a:tblGrid>
                <a:gridCol w="2336800">
                  <a:extLst>
                    <a:ext uri="{9D8B030D-6E8A-4147-A177-3AD203B41FA5}">
                      <a16:colId xmlns:a16="http://schemas.microsoft.com/office/drawing/2014/main" val="2709926540"/>
                    </a:ext>
                  </a:extLst>
                </a:gridCol>
              </a:tblGrid>
              <a:tr h="190500">
                <a:tc>
                  <a:txBody>
                    <a:bodyPr/>
                    <a:lstStyle/>
                    <a:p>
                      <a:pPr algn="ctr" fontAlgn="b"/>
                      <a:r>
                        <a:rPr lang="en-US" sz="1100" u="none" strike="noStrike">
                          <a:effectLst/>
                        </a:rPr>
                        <a:t>Others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47166401"/>
                  </a:ext>
                </a:extLst>
              </a:tr>
              <a:tr h="190500">
                <a:tc>
                  <a:txBody>
                    <a:bodyPr/>
                    <a:lstStyle/>
                    <a:p>
                      <a:pPr algn="ctr" fontAlgn="b"/>
                      <a:r>
                        <a:rPr lang="en-US" sz="1100" u="none" strike="noStrike">
                          <a:effectLst/>
                        </a:rPr>
                        <a:t>Cleantech / Semiconductors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73702274"/>
                  </a:ext>
                </a:extLst>
              </a:tr>
              <a:tr h="190500">
                <a:tc>
                  <a:txBody>
                    <a:bodyPr/>
                    <a:lstStyle/>
                    <a:p>
                      <a:pPr algn="ctr" fontAlgn="b"/>
                      <a:r>
                        <a:rPr lang="en-US" sz="1100" u="none" strike="noStrike" dirty="0">
                          <a:effectLst/>
                        </a:rPr>
                        <a:t>Social, Finance, Analytics, Advertising</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1993822"/>
                  </a:ext>
                </a:extLst>
              </a:tr>
            </a:tbl>
          </a:graphicData>
        </a:graphic>
      </p:graphicFrame>
      <p:graphicFrame>
        <p:nvGraphicFramePr>
          <p:cNvPr id="4" name="Table 3">
            <a:extLst>
              <a:ext uri="{FF2B5EF4-FFF2-40B4-BE49-F238E27FC236}">
                <a16:creationId xmlns:a16="http://schemas.microsoft.com/office/drawing/2014/main" id="{F9C6D3DF-3B2D-4829-BD1E-4121DA07A2B0}"/>
              </a:ext>
            </a:extLst>
          </p:cNvPr>
          <p:cNvGraphicFramePr>
            <a:graphicFrameLocks noGrp="1"/>
          </p:cNvGraphicFramePr>
          <p:nvPr>
            <p:extLst>
              <p:ext uri="{D42A27DB-BD31-4B8C-83A1-F6EECF244321}">
                <p14:modId xmlns:p14="http://schemas.microsoft.com/office/powerpoint/2010/main" val="553655048"/>
              </p:ext>
            </p:extLst>
          </p:nvPr>
        </p:nvGraphicFramePr>
        <p:xfrm>
          <a:off x="3652520" y="4149745"/>
          <a:ext cx="2336800" cy="571500"/>
        </p:xfrm>
        <a:graphic>
          <a:graphicData uri="http://schemas.openxmlformats.org/drawingml/2006/table">
            <a:tbl>
              <a:tblPr>
                <a:tableStyleId>{5C22544A-7EE6-4342-B048-85BDC9FD1C3A}</a:tableStyleId>
              </a:tblPr>
              <a:tblGrid>
                <a:gridCol w="2336800">
                  <a:extLst>
                    <a:ext uri="{9D8B030D-6E8A-4147-A177-3AD203B41FA5}">
                      <a16:colId xmlns:a16="http://schemas.microsoft.com/office/drawing/2014/main" val="2138642432"/>
                    </a:ext>
                  </a:extLst>
                </a:gridCol>
              </a:tblGrid>
              <a:tr h="190500">
                <a:tc>
                  <a:txBody>
                    <a:bodyPr/>
                    <a:lstStyle/>
                    <a:p>
                      <a:pPr algn="ctr" fontAlgn="b"/>
                      <a:r>
                        <a:rPr lang="en-US" sz="1100" u="none" strike="noStrike">
                          <a:effectLst/>
                        </a:rPr>
                        <a:t>Others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15977858"/>
                  </a:ext>
                </a:extLst>
              </a:tr>
              <a:tr h="190500">
                <a:tc>
                  <a:txBody>
                    <a:bodyPr/>
                    <a:lstStyle/>
                    <a:p>
                      <a:pPr algn="ctr" fontAlgn="b"/>
                      <a:r>
                        <a:rPr lang="en-US" sz="1100" u="none" strike="noStrike" dirty="0">
                          <a:effectLst/>
                        </a:rPr>
                        <a:t>Cleantech / Semiconductors</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84874974"/>
                  </a:ext>
                </a:extLst>
              </a:tr>
              <a:tr h="190500">
                <a:tc>
                  <a:txBody>
                    <a:bodyPr/>
                    <a:lstStyle/>
                    <a:p>
                      <a:pPr algn="ctr" fontAlgn="b"/>
                      <a:r>
                        <a:rPr lang="en-US" sz="1100" u="none" strike="noStrike" dirty="0">
                          <a:effectLst/>
                        </a:rPr>
                        <a:t>Social, Finance, Analytics, Advertising</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749208874"/>
                  </a:ext>
                </a:extLst>
              </a:tr>
            </a:tbl>
          </a:graphicData>
        </a:graphic>
      </p:graphicFrame>
      <p:graphicFrame>
        <p:nvGraphicFramePr>
          <p:cNvPr id="6" name="Table 5">
            <a:extLst>
              <a:ext uri="{FF2B5EF4-FFF2-40B4-BE49-F238E27FC236}">
                <a16:creationId xmlns:a16="http://schemas.microsoft.com/office/drawing/2014/main" id="{36E3E34E-ABC9-411B-AE7B-529D0EB4C7B1}"/>
              </a:ext>
            </a:extLst>
          </p:cNvPr>
          <p:cNvGraphicFramePr>
            <a:graphicFrameLocks noGrp="1"/>
          </p:cNvGraphicFramePr>
          <p:nvPr>
            <p:extLst>
              <p:ext uri="{D42A27DB-BD31-4B8C-83A1-F6EECF244321}">
                <p14:modId xmlns:p14="http://schemas.microsoft.com/office/powerpoint/2010/main" val="4146779894"/>
              </p:ext>
            </p:extLst>
          </p:nvPr>
        </p:nvGraphicFramePr>
        <p:xfrm>
          <a:off x="3759200" y="5340125"/>
          <a:ext cx="2336800" cy="571500"/>
        </p:xfrm>
        <a:graphic>
          <a:graphicData uri="http://schemas.openxmlformats.org/drawingml/2006/table">
            <a:tbl>
              <a:tblPr>
                <a:tableStyleId>{5C22544A-7EE6-4342-B048-85BDC9FD1C3A}</a:tableStyleId>
              </a:tblPr>
              <a:tblGrid>
                <a:gridCol w="2336800">
                  <a:extLst>
                    <a:ext uri="{9D8B030D-6E8A-4147-A177-3AD203B41FA5}">
                      <a16:colId xmlns:a16="http://schemas.microsoft.com/office/drawing/2014/main" val="3940692669"/>
                    </a:ext>
                  </a:extLst>
                </a:gridCol>
              </a:tblGrid>
              <a:tr h="190500">
                <a:tc>
                  <a:txBody>
                    <a:bodyPr/>
                    <a:lstStyle/>
                    <a:p>
                      <a:pPr algn="ctr" fontAlgn="b"/>
                      <a:r>
                        <a:rPr lang="en-US" sz="1100" u="none" strike="noStrike">
                          <a:effectLst/>
                        </a:rPr>
                        <a:t>Others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73868905"/>
                  </a:ext>
                </a:extLst>
              </a:tr>
              <a:tr h="190500">
                <a:tc>
                  <a:txBody>
                    <a:bodyPr/>
                    <a:lstStyle/>
                    <a:p>
                      <a:pPr algn="ctr" fontAlgn="b"/>
                      <a:r>
                        <a:rPr lang="en-US" sz="1100" u="none" strike="noStrike" dirty="0">
                          <a:effectLst/>
                        </a:rPr>
                        <a:t>News, Search and Messaging</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12141145"/>
                  </a:ext>
                </a:extLst>
              </a:tr>
              <a:tr h="190500">
                <a:tc>
                  <a:txBody>
                    <a:bodyPr/>
                    <a:lstStyle/>
                    <a:p>
                      <a:pPr algn="ctr" fontAlgn="b"/>
                      <a:r>
                        <a:rPr lang="en-US" sz="1100" u="none" strike="noStrike" dirty="0">
                          <a:effectLst/>
                        </a:rPr>
                        <a:t>Social, Finance, Analytics, Advertising</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17965629"/>
                  </a:ext>
                </a:extLst>
              </a:tr>
            </a:tbl>
          </a:graphicData>
        </a:graphic>
      </p:graphicFrame>
    </p:spTree>
    <p:extLst>
      <p:ext uri="{BB962C8B-B14F-4D97-AF65-F5344CB8AC3E}">
        <p14:creationId xmlns:p14="http://schemas.microsoft.com/office/powerpoint/2010/main" val="13997066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1575</TotalTime>
  <Words>398</Words>
  <Application>Microsoft Office PowerPoint</Application>
  <PresentationFormat>Widescreen</PresentationFormat>
  <Paragraphs>56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freight-text-pro</vt:lpstr>
      <vt:lpstr>Times New Roman</vt:lpstr>
      <vt:lpstr>Office Theme</vt:lpstr>
      <vt:lpstr>INVESTMENT ASSIGNMENT  SUBMISSION </vt:lpstr>
      <vt:lpstr>Abstract</vt:lpstr>
      <vt:lpstr> Problem solving methodology:</vt:lpstr>
      <vt:lpstr> &lt;Selection of Funding type&gt;</vt:lpstr>
      <vt:lpstr>Country Analysis</vt:lpstr>
      <vt:lpstr>Sector Analysis:</vt:lpstr>
      <vt:lpstr> &lt;Conclusions&gt;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Investment Case Study  Submission</dc:title>
  <dc:creator>Chiranjeev</dc:creator>
  <cp:lastModifiedBy>admin</cp:lastModifiedBy>
  <cp:revision>44</cp:revision>
  <dcterms:created xsi:type="dcterms:W3CDTF">2016-06-09T08:16:28Z</dcterms:created>
  <dcterms:modified xsi:type="dcterms:W3CDTF">2021-07-10T14:19:36Z</dcterms:modified>
</cp:coreProperties>
</file>