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14" r:id="rId2"/>
    <p:sldId id="315" r:id="rId3"/>
    <p:sldId id="330" r:id="rId4"/>
    <p:sldId id="316" r:id="rId5"/>
    <p:sldId id="324" r:id="rId6"/>
    <p:sldId id="318" r:id="rId7"/>
    <p:sldId id="340" r:id="rId8"/>
    <p:sldId id="344" r:id="rId9"/>
    <p:sldId id="342" r:id="rId10"/>
    <p:sldId id="338" r:id="rId11"/>
    <p:sldId id="345" r:id="rId12"/>
    <p:sldId id="341" r:id="rId13"/>
    <p:sldId id="337" r:id="rId14"/>
    <p:sldId id="339" r:id="rId15"/>
    <p:sldId id="329" r:id="rId16"/>
    <p:sldId id="328" r:id="rId17"/>
    <p:sldId id="327" r:id="rId18"/>
    <p:sldId id="326" r:id="rId19"/>
    <p:sldId id="325" r:id="rId20"/>
    <p:sldId id="323" r:id="rId21"/>
    <p:sldId id="322" r:id="rId22"/>
    <p:sldId id="321" r:id="rId23"/>
    <p:sldId id="336" r:id="rId24"/>
    <p:sldId id="335" r:id="rId25"/>
    <p:sldId id="334" r:id="rId26"/>
    <p:sldId id="333" r:id="rId27"/>
    <p:sldId id="332" r:id="rId28"/>
    <p:sldId id="331" r:id="rId29"/>
    <p:sldId id="320" r:id="rId30"/>
    <p:sldId id="319" r:id="rId31"/>
    <p:sldId id="346" r:id="rId32"/>
    <p:sldId id="351" r:id="rId33"/>
    <p:sldId id="352" r:id="rId34"/>
    <p:sldId id="317" r:id="rId35"/>
    <p:sldId id="350" r:id="rId36"/>
    <p:sldId id="349" r:id="rId37"/>
    <p:sldId id="348" r:id="rId38"/>
    <p:sldId id="347" r:id="rId39"/>
    <p:sldId id="353" r:id="rId40"/>
    <p:sldId id="354" r:id="rId41"/>
    <p:sldId id="355" r:id="rId42"/>
    <p:sldId id="356" r:id="rId43"/>
  </p:sldIdLst>
  <p:sldSz cx="12188825"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85" d="100"/>
          <a:sy n="85" d="100"/>
        </p:scale>
        <p:origin x="59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5/9/2023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5/9/2023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5/9/2023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5/9/2023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5/9/2023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www.w3schools.com/mysql/mysql_create_index.asp" TargetMode="External"/><Relationship Id="rId3" Type="http://schemas.openxmlformats.org/officeDocument/2006/relationships/hyperlink" Target="https://www.w3schools.com/mysql/mysql_unique.asp" TargetMode="External"/><Relationship Id="rId7" Type="http://schemas.openxmlformats.org/officeDocument/2006/relationships/hyperlink" Target="https://www.w3schools.com/mysql/mysql_default.asp" TargetMode="External"/><Relationship Id="rId2" Type="http://schemas.openxmlformats.org/officeDocument/2006/relationships/hyperlink" Target="https://www.w3schools.com/mysql/mysql_notnull.asp" TargetMode="External"/><Relationship Id="rId1" Type="http://schemas.openxmlformats.org/officeDocument/2006/relationships/slideLayout" Target="../slideLayouts/slideLayout3.xml"/><Relationship Id="rId6" Type="http://schemas.openxmlformats.org/officeDocument/2006/relationships/hyperlink" Target="https://www.w3schools.com/mysql/mysql_check.asp" TargetMode="External"/><Relationship Id="rId5" Type="http://schemas.openxmlformats.org/officeDocument/2006/relationships/hyperlink" Target="https://www.w3schools.com/mysql/mysql_foreignkey.asp" TargetMode="External"/><Relationship Id="rId4" Type="http://schemas.openxmlformats.org/officeDocument/2006/relationships/hyperlink" Target="https://www.w3schools.com/mysql/mysql_primarykey.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sql/sql_primarykey.asp"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5780" y="404664"/>
            <a:ext cx="11017224" cy="5386090"/>
          </a:xfrm>
          <a:prstGeom prst="rect">
            <a:avLst/>
          </a:prstGeom>
        </p:spPr>
        <p:txBody>
          <a:bodyPr wrap="square">
            <a:spAutoFit/>
          </a:bodyPr>
          <a:lstStyle/>
          <a:p>
            <a:pPr algn="ctr"/>
            <a:r>
              <a:rPr lang="en-IN" sz="34400" b="1" dirty="0">
                <a:solidFill>
                  <a:schemeClr val="accent3">
                    <a:lumMod val="40000"/>
                    <a:lumOff val="60000"/>
                  </a:schemeClr>
                </a:solidFill>
                <a:latin typeface="Bahnschrift SemiLight Condensed" panose="020B0502040204020203" pitchFamily="34" charset="0"/>
              </a:rPr>
              <a:t>SQL</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405780" y="456839"/>
            <a:ext cx="11377264" cy="5386090"/>
          </a:xfrm>
          <a:prstGeom prst="rect">
            <a:avLst/>
          </a:prstGeom>
        </p:spPr>
        <p:txBody>
          <a:bodyPr wrap="square">
            <a:spAutoFit/>
          </a:bodyPr>
          <a:lstStyle/>
          <a:p>
            <a:pPr lvl="0" eaLnBrk="0" fontAlgn="base" hangingPunct="0">
              <a:spcBef>
                <a:spcPct val="0"/>
              </a:spcBef>
              <a:spcAft>
                <a:spcPct val="0"/>
              </a:spcAft>
            </a:pPr>
            <a:r>
              <a:rPr lang="en-US" altLang="en-US" sz="4800" dirty="0">
                <a:latin typeface="Segoe UI" panose="020B0502040204020203" pitchFamily="34" charset="0"/>
                <a:cs typeface="Segoe UI" panose="020B0502040204020203" pitchFamily="34" charset="0"/>
              </a:rPr>
              <a:t>CREATE TABLE </a:t>
            </a:r>
          </a:p>
          <a:p>
            <a:pPr lvl="0" eaLnBrk="0" fontAlgn="base" hangingPunct="0">
              <a:spcBef>
                <a:spcPct val="0"/>
              </a:spcBef>
              <a:spcAft>
                <a:spcPct val="0"/>
              </a:spcAft>
            </a:pPr>
            <a:endParaRPr lang="en-US" altLang="en-US" sz="48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400" dirty="0">
                <a:latin typeface="Verdana" panose="020B0604030504040204" pitchFamily="34" charset="0"/>
              </a:rPr>
              <a:t>The </a:t>
            </a:r>
            <a:r>
              <a:rPr lang="en-US" altLang="en-US" sz="2400" dirty="0">
                <a:latin typeface="Consolas" panose="020B0609020204030204" pitchFamily="49" charset="0"/>
              </a:rPr>
              <a:t>CREATE TABLE</a:t>
            </a:r>
            <a:r>
              <a:rPr lang="en-US" altLang="en-US" sz="2400" dirty="0">
                <a:latin typeface="Verdana" panose="020B0604030504040204" pitchFamily="34" charset="0"/>
              </a:rPr>
              <a:t> statement is used to create a new table in a database.</a:t>
            </a: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400" dirty="0">
                <a:latin typeface="Consolas" panose="020B0609020204030204" pitchFamily="49" charset="0"/>
              </a:rPr>
              <a:t>CREATE TABLE </a:t>
            </a:r>
            <a:r>
              <a:rPr lang="en-US" altLang="en-US" sz="2400" i="1" dirty="0">
                <a:latin typeface="Consolas" panose="020B0609020204030204" pitchFamily="49" charset="0"/>
              </a:rPr>
              <a:t>table_name </a:t>
            </a:r>
            <a:r>
              <a:rPr lang="en-US" altLang="en-US" sz="2400" dirty="0">
                <a:latin typeface="Consolas" panose="020B0609020204030204" pitchFamily="49" charset="0"/>
              </a:rPr>
              <a:t>(</a:t>
            </a:r>
            <a:br>
              <a:rPr lang="en-US" altLang="en-US" sz="2400" dirty="0">
                <a:latin typeface="Consolas" panose="020B0609020204030204" pitchFamily="49" charset="0"/>
              </a:rPr>
            </a:br>
            <a:r>
              <a:rPr lang="en-US" altLang="en-US" sz="2400" i="1" dirty="0">
                <a:latin typeface="Consolas" panose="020B0609020204030204" pitchFamily="49" charset="0"/>
              </a:rPr>
              <a:t>    column1 datatype</a:t>
            </a:r>
            <a:r>
              <a:rPr lang="en-US" altLang="en-US" sz="2400" dirty="0">
                <a:latin typeface="Consolas" panose="020B0609020204030204" pitchFamily="49" charset="0"/>
              </a:rPr>
              <a:t>,</a:t>
            </a:r>
            <a:br>
              <a:rPr lang="en-US" altLang="en-US" sz="2400" dirty="0">
                <a:latin typeface="Consolas" panose="020B0609020204030204" pitchFamily="49" charset="0"/>
              </a:rPr>
            </a:br>
            <a:r>
              <a:rPr lang="en-US" altLang="en-US" sz="2400" i="1" dirty="0">
                <a:latin typeface="Consolas" panose="020B0609020204030204" pitchFamily="49" charset="0"/>
              </a:rPr>
              <a:t>    column2 datatype</a:t>
            </a:r>
            <a:r>
              <a:rPr lang="en-US" altLang="en-US" sz="2400" dirty="0">
                <a:latin typeface="Consolas" panose="020B0609020204030204" pitchFamily="49" charset="0"/>
              </a:rPr>
              <a:t>,</a:t>
            </a:r>
            <a:br>
              <a:rPr lang="en-US" altLang="en-US" sz="2400" dirty="0">
                <a:latin typeface="Consolas" panose="020B0609020204030204" pitchFamily="49" charset="0"/>
              </a:rPr>
            </a:br>
            <a:r>
              <a:rPr lang="en-US" altLang="en-US" sz="2400" i="1" dirty="0">
                <a:latin typeface="Consolas" panose="020B0609020204030204" pitchFamily="49" charset="0"/>
              </a:rPr>
              <a:t>    column3 datatype</a:t>
            </a:r>
            <a:r>
              <a:rPr lang="en-US" altLang="en-US" sz="2400" dirty="0">
                <a:latin typeface="Consolas" panose="020B0609020204030204" pitchFamily="49" charset="0"/>
              </a:rPr>
              <a:t>,</a:t>
            </a:r>
            <a:br>
              <a:rPr lang="en-US" altLang="en-US" sz="2400" dirty="0">
                <a:latin typeface="Consolas" panose="020B0609020204030204" pitchFamily="49" charset="0"/>
              </a:rPr>
            </a:br>
            <a:r>
              <a:rPr lang="en-US" altLang="en-US" sz="2400" dirty="0">
                <a:latin typeface="Consolas" panose="020B0609020204030204" pitchFamily="49" charset="0"/>
              </a:rPr>
              <a:t>   ....</a:t>
            </a:r>
            <a:br>
              <a:rPr lang="en-US" altLang="en-US" sz="2400" dirty="0">
                <a:latin typeface="Consolas" panose="020B0609020204030204" pitchFamily="49" charset="0"/>
              </a:rPr>
            </a:br>
            <a:r>
              <a:rPr lang="en-US" altLang="en-US" sz="2400" dirty="0">
                <a:latin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86665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405780" y="456839"/>
            <a:ext cx="11305256" cy="5570756"/>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INSERT INTO Statement</a:t>
            </a: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INSERT INTO</a:t>
            </a:r>
            <a:r>
              <a:rPr lang="en-US" altLang="en-US" dirty="0">
                <a:latin typeface="Verdana" panose="020B0604030504040204" pitchFamily="34" charset="0"/>
              </a:rPr>
              <a:t> statement is used to insert new records in a table.</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dirty="0">
                <a:latin typeface="Verdana" panose="020B0604030504040204" pitchFamily="34" charset="0"/>
              </a:rPr>
              <a:t>It is possible to write the </a:t>
            </a:r>
            <a:r>
              <a:rPr lang="en-US" altLang="en-US" dirty="0">
                <a:latin typeface="Consolas" panose="020B0609020204030204" pitchFamily="49" charset="0"/>
              </a:rPr>
              <a:t>INSERT INTO</a:t>
            </a:r>
            <a:r>
              <a:rPr lang="en-US" altLang="en-US" dirty="0">
                <a:latin typeface="Verdana" panose="020B0604030504040204" pitchFamily="34" charset="0"/>
              </a:rPr>
              <a:t> statement in two ways:</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1. Specify both the column names and the values to be inserted:</a:t>
            </a:r>
            <a:endParaRPr lang="en-US" altLang="en-US" dirty="0"/>
          </a:p>
          <a:p>
            <a:pPr lvl="0" eaLnBrk="0" fontAlgn="base" hangingPunct="0">
              <a:spcBef>
                <a:spcPct val="0"/>
              </a:spcBef>
              <a:spcAft>
                <a:spcPct val="0"/>
              </a:spcAft>
            </a:pPr>
            <a:endParaRPr lang="en-US" altLang="en-US" dirty="0">
              <a:latin typeface="Consolas" panose="020B0609020204030204" pitchFamily="49" charset="0"/>
            </a:endParaRPr>
          </a:p>
          <a:p>
            <a:pPr lvl="0" eaLnBrk="0" fontAlgn="base" hangingPunct="0">
              <a:spcBef>
                <a:spcPct val="0"/>
              </a:spcBef>
              <a:spcAft>
                <a:spcPct val="0"/>
              </a:spcAft>
            </a:pPr>
            <a:r>
              <a:rPr lang="en-US" altLang="en-US" dirty="0">
                <a:latin typeface="Consolas" panose="020B0609020204030204" pitchFamily="49" charset="0"/>
              </a:rPr>
              <a:t>INSERT INTO </a:t>
            </a:r>
            <a:r>
              <a:rPr lang="en-US" altLang="en-US" i="1" dirty="0">
                <a:latin typeface="Consolas" panose="020B0609020204030204" pitchFamily="49" charset="0"/>
              </a:rPr>
              <a:t>table_name</a:t>
            </a:r>
            <a:r>
              <a:rPr lang="en-US" altLang="en-US" dirty="0">
                <a:latin typeface="Consolas" panose="020B0609020204030204" pitchFamily="49" charset="0"/>
              </a:rPr>
              <a:t> (</a:t>
            </a:r>
            <a:r>
              <a:rPr lang="en-US" altLang="en-US" i="1" dirty="0">
                <a:latin typeface="Consolas" panose="020B0609020204030204" pitchFamily="49" charset="0"/>
              </a:rPr>
              <a:t>column1</a:t>
            </a:r>
            <a:r>
              <a:rPr lang="en-US" altLang="en-US" dirty="0">
                <a:latin typeface="Consolas" panose="020B0609020204030204" pitchFamily="49" charset="0"/>
              </a:rPr>
              <a:t>,</a:t>
            </a:r>
            <a:r>
              <a:rPr lang="en-US" altLang="en-US" i="1" dirty="0">
                <a:latin typeface="Consolas" panose="020B0609020204030204" pitchFamily="49" charset="0"/>
              </a:rPr>
              <a:t> column2</a:t>
            </a:r>
            <a:r>
              <a:rPr lang="en-US" altLang="en-US" dirty="0">
                <a:latin typeface="Consolas" panose="020B0609020204030204" pitchFamily="49" charset="0"/>
              </a:rPr>
              <a:t>,</a:t>
            </a:r>
            <a:r>
              <a:rPr lang="en-US" altLang="en-US" i="1" dirty="0">
                <a:latin typeface="Consolas" panose="020B0609020204030204" pitchFamily="49" charset="0"/>
              </a:rPr>
              <a:t> column3</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VALUES (</a:t>
            </a:r>
            <a:r>
              <a:rPr lang="en-US" altLang="en-US" i="1" dirty="0">
                <a:latin typeface="Consolas" panose="020B0609020204030204" pitchFamily="49" charset="0"/>
              </a:rPr>
              <a:t>value1</a:t>
            </a:r>
            <a:r>
              <a:rPr lang="en-US" altLang="en-US" dirty="0">
                <a:latin typeface="Consolas" panose="020B0609020204030204" pitchFamily="49" charset="0"/>
              </a:rPr>
              <a:t>,</a:t>
            </a:r>
            <a:r>
              <a:rPr lang="en-US" altLang="en-US" i="1" dirty="0">
                <a:latin typeface="Consolas" panose="020B0609020204030204" pitchFamily="49" charset="0"/>
              </a:rPr>
              <a:t> value2</a:t>
            </a:r>
            <a:r>
              <a:rPr lang="en-US" altLang="en-US" dirty="0">
                <a:latin typeface="Consolas" panose="020B0609020204030204" pitchFamily="49" charset="0"/>
              </a:rPr>
              <a:t>,</a:t>
            </a:r>
            <a:r>
              <a:rPr lang="en-US" altLang="en-US" i="1" dirty="0">
                <a:latin typeface="Consolas" panose="020B0609020204030204" pitchFamily="49" charset="0"/>
              </a:rPr>
              <a:t> value3</a:t>
            </a:r>
            <a:r>
              <a:rPr lang="en-US" altLang="en-US" dirty="0">
                <a:latin typeface="Consolas" panose="020B0609020204030204" pitchFamily="49" charset="0"/>
              </a:rPr>
              <a:t>, ...);</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2. If you are adding values for all the columns of the table, you do not need to specify the column names in the SQL query. However, make sure the order of the values is in the same order as the columns in the table. Here, the </a:t>
            </a:r>
            <a:r>
              <a:rPr lang="en-US" altLang="en-US" dirty="0">
                <a:latin typeface="Consolas" panose="020B0609020204030204" pitchFamily="49" charset="0"/>
              </a:rPr>
              <a:t>INSERT INTO</a:t>
            </a:r>
            <a:r>
              <a:rPr lang="en-US" altLang="en-US" dirty="0">
                <a:latin typeface="Verdana" panose="020B0604030504040204" pitchFamily="34" charset="0"/>
              </a:rPr>
              <a:t> syntax would be as follows:</a:t>
            </a:r>
            <a:endParaRPr lang="en-US" altLang="en-US" dirty="0"/>
          </a:p>
          <a:p>
            <a:pPr lvl="0" eaLnBrk="0" fontAlgn="base" hangingPunct="0">
              <a:spcBef>
                <a:spcPct val="0"/>
              </a:spcBef>
              <a:spcAft>
                <a:spcPct val="0"/>
              </a:spcAft>
            </a:pPr>
            <a:endParaRPr lang="en-US" altLang="en-US" dirty="0">
              <a:latin typeface="Consolas" panose="020B0609020204030204" pitchFamily="49" charset="0"/>
            </a:endParaRPr>
          </a:p>
          <a:p>
            <a:pPr lvl="0" eaLnBrk="0" fontAlgn="base" hangingPunct="0">
              <a:spcBef>
                <a:spcPct val="0"/>
              </a:spcBef>
              <a:spcAft>
                <a:spcPct val="0"/>
              </a:spcAft>
            </a:pPr>
            <a:r>
              <a:rPr lang="en-US" altLang="en-US" dirty="0">
                <a:latin typeface="Consolas" panose="020B0609020204030204" pitchFamily="49" charset="0"/>
              </a:rPr>
              <a:t>INSERT INTO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VALUES (</a:t>
            </a:r>
            <a:r>
              <a:rPr lang="en-US" altLang="en-US" i="1" dirty="0">
                <a:latin typeface="Consolas" panose="020B0609020204030204" pitchFamily="49" charset="0"/>
              </a:rPr>
              <a:t>value1</a:t>
            </a:r>
            <a:r>
              <a:rPr lang="en-US" altLang="en-US" dirty="0">
                <a:latin typeface="Consolas" panose="020B0609020204030204" pitchFamily="49" charset="0"/>
              </a:rPr>
              <a:t>,</a:t>
            </a:r>
            <a:r>
              <a:rPr lang="en-US" altLang="en-US" i="1" dirty="0">
                <a:latin typeface="Consolas" panose="020B0609020204030204" pitchFamily="49" charset="0"/>
              </a:rPr>
              <a:t> value2</a:t>
            </a:r>
            <a:r>
              <a:rPr lang="en-US" altLang="en-US" dirty="0">
                <a:latin typeface="Consolas" panose="020B0609020204030204" pitchFamily="49" charset="0"/>
              </a:rPr>
              <a:t>,</a:t>
            </a:r>
            <a:r>
              <a:rPr lang="en-US" altLang="en-US" i="1" dirty="0">
                <a:latin typeface="Consolas" panose="020B0609020204030204" pitchFamily="49" charset="0"/>
              </a:rPr>
              <a:t> value3</a:t>
            </a:r>
            <a:r>
              <a:rPr lang="en-US" altLang="en-US" dirty="0">
                <a:latin typeface="Consolas" panose="020B0609020204030204" pitchFamily="49" charset="0"/>
              </a:rPr>
              <a:t>, ...);</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39671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3852" y="692696"/>
            <a:ext cx="8086973" cy="3600986"/>
          </a:xfrm>
          <a:prstGeom prst="rect">
            <a:avLst/>
          </a:prstGeom>
        </p:spPr>
        <p:txBody>
          <a:bodyPr wrap="square">
            <a:spAutoFit/>
          </a:bodyPr>
          <a:lstStyle/>
          <a:p>
            <a:r>
              <a:rPr lang="en-US" sz="3200" b="1" dirty="0">
                <a:latin typeface="Segoe UI" panose="020B0502040204020203" pitchFamily="34" charset="0"/>
              </a:rPr>
              <a:t>ALTER TABLE</a:t>
            </a:r>
            <a:endParaRPr lang="en-US" sz="2800" b="1" dirty="0">
              <a:latin typeface="Segoe UI" panose="020B0502040204020203" pitchFamily="34" charset="0"/>
            </a:endParaRPr>
          </a:p>
          <a:p>
            <a:endParaRPr lang="en-US" sz="2800" dirty="0">
              <a:latin typeface="Segoe UI" panose="020B0502040204020203" pitchFamily="34" charset="0"/>
            </a:endParaRPr>
          </a:p>
          <a:p>
            <a:r>
              <a:rPr lang="en-US" sz="2800" dirty="0">
                <a:latin typeface="Segoe UI" panose="020B0502040204020203" pitchFamily="34" charset="0"/>
              </a:rPr>
              <a:t> ADD Column</a:t>
            </a:r>
          </a:p>
          <a:p>
            <a:r>
              <a:rPr lang="en-US" sz="2800" dirty="0">
                <a:latin typeface="Verdana" panose="020B0604030504040204" pitchFamily="34" charset="0"/>
              </a:rPr>
              <a:t>To add a column in a table, use the </a:t>
            </a:r>
          </a:p>
          <a:p>
            <a:endParaRPr lang="en-US" sz="2800" dirty="0">
              <a:latin typeface="Verdana" panose="020B0604030504040204" pitchFamily="34" charset="0"/>
            </a:endParaRPr>
          </a:p>
          <a:p>
            <a:r>
              <a:rPr lang="en-US" sz="2800" b="1" dirty="0">
                <a:latin typeface="Verdana" panose="020B0604030504040204" pitchFamily="34" charset="0"/>
              </a:rPr>
              <a:t>syntax:</a:t>
            </a:r>
          </a:p>
          <a:p>
            <a:r>
              <a:rPr lang="en-US" sz="2800" dirty="0">
                <a:latin typeface="Consolas" panose="020B0609020204030204" pitchFamily="49" charset="0"/>
              </a:rPr>
              <a:t>ALTER TABLE </a:t>
            </a:r>
            <a:r>
              <a:rPr lang="en-US" sz="2800" i="1" dirty="0">
                <a:latin typeface="Consolas" panose="020B0609020204030204" pitchFamily="49" charset="0"/>
              </a:rPr>
              <a:t>table_name</a:t>
            </a:r>
            <a:br>
              <a:rPr lang="en-US" sz="2800" dirty="0">
                <a:latin typeface="Consolas" panose="020B0609020204030204" pitchFamily="49" charset="0"/>
              </a:rPr>
            </a:br>
            <a:r>
              <a:rPr lang="en-US" sz="2800" dirty="0">
                <a:latin typeface="Consolas" panose="020B0609020204030204" pitchFamily="49" charset="0"/>
              </a:rPr>
              <a:t>ADD </a:t>
            </a:r>
            <a:r>
              <a:rPr lang="en-US" sz="2800" i="1" dirty="0">
                <a:latin typeface="Consolas" panose="020B0609020204030204" pitchFamily="49" charset="0"/>
              </a:rPr>
              <a:t>column_name datatype</a:t>
            </a:r>
            <a:r>
              <a:rPr lang="en-US" sz="2800" dirty="0">
                <a:latin typeface="Consolas" panose="020B0609020204030204" pitchFamily="49" charset="0"/>
              </a:rPr>
              <a:t>;</a:t>
            </a:r>
            <a:endParaRPr lang="en-US" sz="2800" b="0" i="0" dirty="0">
              <a:effectLst/>
              <a:latin typeface="Consolas" panose="020B0609020204030204" pitchFamily="49" charset="0"/>
            </a:endParaRPr>
          </a:p>
        </p:txBody>
      </p:sp>
    </p:spTree>
    <p:extLst>
      <p:ext uri="{BB962C8B-B14F-4D97-AF65-F5344CB8AC3E}">
        <p14:creationId xmlns:p14="http://schemas.microsoft.com/office/powerpoint/2010/main" val="177166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765820" y="456839"/>
            <a:ext cx="9793088" cy="4401205"/>
          </a:xfrm>
          <a:prstGeom prst="rect">
            <a:avLst/>
          </a:prstGeom>
        </p:spPr>
        <p:txBody>
          <a:bodyPr wrap="square">
            <a:spAutoFit/>
          </a:bodyPr>
          <a:lstStyle/>
          <a:p>
            <a:pPr lvl="0" eaLnBrk="0" fontAlgn="base" hangingPunct="0">
              <a:spcBef>
                <a:spcPct val="0"/>
              </a:spcBef>
              <a:spcAft>
                <a:spcPct val="0"/>
              </a:spcAft>
            </a:pPr>
            <a:r>
              <a:rPr lang="en-US" altLang="en-US" sz="5400" dirty="0">
                <a:latin typeface="Segoe UI" panose="020B0502040204020203" pitchFamily="34" charset="0"/>
                <a:cs typeface="Segoe UI" panose="020B0502040204020203" pitchFamily="34" charset="0"/>
              </a:rPr>
              <a:t>DROP TABLE </a:t>
            </a:r>
          </a:p>
          <a:p>
            <a:pPr lvl="0" eaLnBrk="0" fontAlgn="base" hangingPunct="0">
              <a:spcBef>
                <a:spcPct val="0"/>
              </a:spcBef>
              <a:spcAft>
                <a:spcPct val="0"/>
              </a:spcAft>
            </a:pPr>
            <a:endParaRPr lang="en-US" altLang="en-US" sz="54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800" dirty="0">
                <a:latin typeface="Verdana" panose="020B0604030504040204" pitchFamily="34" charset="0"/>
              </a:rPr>
              <a:t>The </a:t>
            </a:r>
            <a:r>
              <a:rPr lang="en-US" altLang="en-US" sz="2800" dirty="0">
                <a:latin typeface="Consolas" panose="020B0609020204030204" pitchFamily="49" charset="0"/>
              </a:rPr>
              <a:t>DROP TABLE</a:t>
            </a:r>
            <a:r>
              <a:rPr lang="en-US" altLang="en-US" sz="2800" dirty="0">
                <a:latin typeface="Verdana" panose="020B0604030504040204" pitchFamily="34" charset="0"/>
              </a:rPr>
              <a:t> statement is used to drop an existing table in a database.</a:t>
            </a:r>
            <a:endParaRPr lang="en-US" altLang="en-US" sz="44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44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44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800" dirty="0">
                <a:latin typeface="Consolas" panose="020B0609020204030204" pitchFamily="49" charset="0"/>
              </a:rPr>
              <a:t>DROP TABLE </a:t>
            </a:r>
            <a:r>
              <a:rPr lang="en-US" altLang="en-US" sz="2800" i="1" dirty="0">
                <a:latin typeface="Consolas" panose="020B0609020204030204" pitchFamily="49" charset="0"/>
              </a:rPr>
              <a:t>table_name</a:t>
            </a:r>
            <a:r>
              <a:rPr lang="en-US" altLang="en-US" sz="2800" dirty="0">
                <a:latin typeface="Consolas" panose="020B0609020204030204" pitchFamily="49" charset="0"/>
              </a:rPr>
              <a: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282662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485900" y="764704"/>
            <a:ext cx="9721080" cy="3908762"/>
          </a:xfrm>
          <a:prstGeom prst="rect">
            <a:avLst/>
          </a:prstGeom>
        </p:spPr>
        <p:txBody>
          <a:bodyPr wrap="square">
            <a:spAutoFit/>
          </a:bodyPr>
          <a:lstStyle/>
          <a:p>
            <a:pPr lvl="0" eaLnBrk="0" fontAlgn="base" hangingPunct="0">
              <a:spcBef>
                <a:spcPct val="0"/>
              </a:spcBef>
              <a:spcAft>
                <a:spcPct val="0"/>
              </a:spcAft>
            </a:pPr>
            <a:r>
              <a:rPr lang="en-US" altLang="en-US" sz="4800" dirty="0">
                <a:latin typeface="Segoe UI" panose="020B0502040204020203" pitchFamily="34" charset="0"/>
                <a:cs typeface="Segoe UI" panose="020B0502040204020203" pitchFamily="34" charset="0"/>
              </a:rPr>
              <a:t>DROP DATABASE </a:t>
            </a:r>
          </a:p>
          <a:p>
            <a:pPr lvl="0" eaLnBrk="0" fontAlgn="base" hangingPunct="0">
              <a:spcBef>
                <a:spcPct val="0"/>
              </a:spcBef>
              <a:spcAft>
                <a:spcPct val="0"/>
              </a:spcAft>
            </a:pPr>
            <a:endParaRPr lang="en-US" altLang="en-US" sz="48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400" dirty="0">
                <a:latin typeface="Verdana" panose="020B0604030504040204" pitchFamily="34" charset="0"/>
              </a:rPr>
              <a:t>The </a:t>
            </a:r>
            <a:r>
              <a:rPr lang="en-US" altLang="en-US" sz="2400" dirty="0">
                <a:latin typeface="Consolas" panose="020B0609020204030204" pitchFamily="49" charset="0"/>
              </a:rPr>
              <a:t>DROP DATABASE</a:t>
            </a:r>
            <a:r>
              <a:rPr lang="en-US" altLang="en-US" sz="2400" dirty="0">
                <a:latin typeface="Verdana" panose="020B0604030504040204" pitchFamily="34" charset="0"/>
              </a:rPr>
              <a:t> statement is used to drop an existing SQL database.</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400" dirty="0">
                <a:latin typeface="Consolas" panose="020B0609020204030204" pitchFamily="49" charset="0"/>
              </a:rPr>
              <a:t>DROP DATABASE </a:t>
            </a:r>
            <a:r>
              <a:rPr lang="en-US" altLang="en-US" sz="2400" i="1" dirty="0">
                <a:latin typeface="Consolas" panose="020B0609020204030204" pitchFamily="49" charset="0"/>
              </a:rPr>
              <a:t>databasename</a:t>
            </a:r>
            <a:r>
              <a:rPr lang="en-US" altLang="en-US" sz="2400" dirty="0">
                <a:latin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13358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QL Commands-An Introduction"/>
          <p:cNvPicPr>
            <a:picLocks noChangeAspect="1" noChangeArrowheads="1"/>
          </p:cNvPicPr>
          <p:nvPr/>
        </p:nvPicPr>
        <p:blipFill rotWithShape="1">
          <a:blip r:embed="rId2">
            <a:extLst>
              <a:ext uri="{28A0092B-C50C-407E-A947-70E740481C1C}">
                <a14:useLocalDpi xmlns:a14="http://schemas.microsoft.com/office/drawing/2010/main" val="0"/>
              </a:ext>
            </a:extLst>
          </a:blip>
          <a:srcRect b="6414"/>
          <a:stretch/>
        </p:blipFill>
        <p:spPr bwMode="auto">
          <a:xfrm>
            <a:off x="405780" y="404664"/>
            <a:ext cx="11216569" cy="5904656"/>
          </a:xfrm>
          <a:prstGeom prst="rect">
            <a:avLst/>
          </a:prstGeom>
          <a:solidFill>
            <a:schemeClr val="bg1"/>
          </a:solidFill>
        </p:spPr>
      </p:pic>
      <p:sp>
        <p:nvSpPr>
          <p:cNvPr id="2" name="Rectangle 1"/>
          <p:cNvSpPr/>
          <p:nvPr/>
        </p:nvSpPr>
        <p:spPr>
          <a:xfrm>
            <a:off x="9694812" y="3356992"/>
            <a:ext cx="1656184" cy="369332"/>
          </a:xfrm>
          <a:prstGeom prst="rect">
            <a:avLst/>
          </a:prstGeom>
        </p:spPr>
        <p:txBody>
          <a:bodyPr wrap="square">
            <a:spAutoFit/>
          </a:bodyPr>
          <a:lstStyle/>
          <a:p>
            <a:r>
              <a:rPr lang="en-US" b="1" dirty="0">
                <a:solidFill>
                  <a:schemeClr val="bg1"/>
                </a:solidFill>
                <a:latin typeface="Heebo"/>
              </a:rPr>
              <a:t>SELECT</a:t>
            </a:r>
            <a:endParaRPr lang="en-IN" b="1" dirty="0">
              <a:solidFill>
                <a:schemeClr val="bg1"/>
              </a:solidFill>
            </a:endParaRPr>
          </a:p>
        </p:txBody>
      </p:sp>
      <p:cxnSp>
        <p:nvCxnSpPr>
          <p:cNvPr id="4" name="Straight Arrow Connector 3"/>
          <p:cNvCxnSpPr/>
          <p:nvPr/>
        </p:nvCxnSpPr>
        <p:spPr>
          <a:xfrm>
            <a:off x="10054852" y="3068960"/>
            <a:ext cx="0" cy="2880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1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3852" y="1613119"/>
            <a:ext cx="9793088" cy="4585871"/>
          </a:xfrm>
          <a:prstGeom prst="rect">
            <a:avLst/>
          </a:prstGeom>
        </p:spPr>
        <p:txBody>
          <a:bodyPr wrap="square">
            <a:spAutoFit/>
          </a:bodyPr>
          <a:lstStyle/>
          <a:p>
            <a:pPr lvl="0" eaLnBrk="0" fontAlgn="base" hangingPunct="0">
              <a:spcBef>
                <a:spcPct val="0"/>
              </a:spcBef>
              <a:spcAft>
                <a:spcPct val="0"/>
              </a:spcAft>
            </a:pPr>
            <a:r>
              <a:rPr lang="en-US" altLang="en-US" sz="2000" dirty="0">
                <a:latin typeface="Verdana" panose="020B0604030504040204" pitchFamily="34" charset="0"/>
              </a:rPr>
              <a:t>The </a:t>
            </a:r>
            <a:r>
              <a:rPr lang="en-US" altLang="en-US" sz="2000" dirty="0">
                <a:latin typeface="Consolas" panose="020B0609020204030204" pitchFamily="49" charset="0"/>
              </a:rPr>
              <a:t>SELECT</a:t>
            </a:r>
            <a:r>
              <a:rPr lang="en-US" altLang="en-US" sz="2000" dirty="0">
                <a:latin typeface="Verdana" panose="020B0604030504040204" pitchFamily="34" charset="0"/>
              </a:rPr>
              <a:t> statement is used to select data from a database.</a:t>
            </a:r>
            <a:endParaRPr lang="en-US" altLang="en-US" sz="2000" dirty="0"/>
          </a:p>
          <a:p>
            <a:pPr lvl="0" eaLnBrk="0" fontAlgn="base" hangingPunct="0">
              <a:spcBef>
                <a:spcPct val="0"/>
              </a:spcBef>
              <a:spcAft>
                <a:spcPct val="0"/>
              </a:spcAft>
            </a:pPr>
            <a:endParaRPr lang="en-US" altLang="en-US" sz="2000" dirty="0">
              <a:latin typeface="Verdana" panose="020B0604030504040204" pitchFamily="34" charset="0"/>
            </a:endParaRPr>
          </a:p>
          <a:p>
            <a:pPr lvl="0" eaLnBrk="0" fontAlgn="base" hangingPunct="0">
              <a:spcBef>
                <a:spcPct val="0"/>
              </a:spcBef>
              <a:spcAft>
                <a:spcPct val="0"/>
              </a:spcAft>
            </a:pPr>
            <a:r>
              <a:rPr lang="en-US" altLang="en-US" sz="2000" dirty="0">
                <a:latin typeface="Verdana" panose="020B0604030504040204" pitchFamily="34" charset="0"/>
              </a:rPr>
              <a:t>The data returned is stored in a result table, called the result-set.</a:t>
            </a:r>
            <a:endParaRPr lang="en-US" altLang="en-US" sz="36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6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6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000" dirty="0">
                <a:latin typeface="Consolas" panose="020B0609020204030204" pitchFamily="49" charset="0"/>
              </a:rPr>
              <a:t>SELECT </a:t>
            </a:r>
            <a:r>
              <a:rPr lang="en-US" altLang="en-US" sz="2000" i="1" dirty="0">
                <a:latin typeface="Consolas" panose="020B0609020204030204" pitchFamily="49" charset="0"/>
              </a:rPr>
              <a:t>column1</a:t>
            </a:r>
            <a:r>
              <a:rPr lang="en-US" altLang="en-US" sz="2000" dirty="0">
                <a:latin typeface="Consolas" panose="020B0609020204030204" pitchFamily="49" charset="0"/>
              </a:rPr>
              <a:t>,</a:t>
            </a:r>
            <a:r>
              <a:rPr lang="en-US" altLang="en-US" sz="2000" i="1" dirty="0">
                <a:latin typeface="Consolas" panose="020B0609020204030204" pitchFamily="49" charset="0"/>
              </a:rPr>
              <a:t> column2, ...</a:t>
            </a:r>
            <a:br>
              <a:rPr lang="en-US" altLang="en-US" sz="2000" dirty="0">
                <a:latin typeface="Consolas" panose="020B0609020204030204" pitchFamily="49" charset="0"/>
              </a:rPr>
            </a:br>
            <a:r>
              <a:rPr lang="en-US" altLang="en-US" sz="2000" dirty="0">
                <a:latin typeface="Consolas" panose="020B0609020204030204" pitchFamily="49" charset="0"/>
              </a:rPr>
              <a:t>FROM </a:t>
            </a:r>
            <a:r>
              <a:rPr lang="en-US" altLang="en-US" sz="2000" i="1" dirty="0">
                <a:latin typeface="Consolas" panose="020B0609020204030204" pitchFamily="49" charset="0"/>
              </a:rPr>
              <a:t>table_name</a:t>
            </a:r>
            <a:r>
              <a:rPr lang="en-US" altLang="en-US" sz="2000" dirty="0">
                <a:latin typeface="Consolas" panose="020B0609020204030204" pitchFamily="49" charset="0"/>
              </a:rPr>
              <a:t>;</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dirty="0">
                <a:latin typeface="Verdana" panose="020B0604030504040204" pitchFamily="34" charset="0"/>
              </a:rPr>
              <a:t>Here, column1, column2, ... are the field names of the table you want to select data from. If you want to select all the fields available in the table, use the following syntax:</a:t>
            </a:r>
            <a:endParaRPr lang="en-US" altLang="en-US" sz="2000" dirty="0"/>
          </a:p>
          <a:p>
            <a:pPr lvl="0" eaLnBrk="0" fontAlgn="base" hangingPunct="0">
              <a:spcBef>
                <a:spcPct val="0"/>
              </a:spcBef>
              <a:spcAft>
                <a:spcPct val="0"/>
              </a:spcAft>
            </a:pPr>
            <a:endParaRPr lang="en-US" altLang="en-US" sz="2000" dirty="0">
              <a:latin typeface="Consolas" panose="020B0609020204030204" pitchFamily="49" charset="0"/>
            </a:endParaRPr>
          </a:p>
          <a:p>
            <a:pPr lvl="0" eaLnBrk="0" fontAlgn="base" hangingPunct="0">
              <a:spcBef>
                <a:spcPct val="0"/>
              </a:spcBef>
              <a:spcAft>
                <a:spcPct val="0"/>
              </a:spcAft>
            </a:pPr>
            <a:r>
              <a:rPr lang="en-US" altLang="en-US" sz="2000" dirty="0">
                <a:latin typeface="Consolas" panose="020B0609020204030204" pitchFamily="49" charset="0"/>
              </a:rPr>
              <a:t>SELECT * FROM </a:t>
            </a:r>
            <a:r>
              <a:rPr lang="en-US" altLang="en-US" sz="2000" i="1" dirty="0">
                <a:latin typeface="Consolas" panose="020B0609020204030204" pitchFamily="49" charset="0"/>
              </a:rPr>
              <a:t>table_name</a:t>
            </a:r>
            <a:r>
              <a:rPr lang="en-US" altLang="en-US" sz="2000" dirty="0">
                <a:latin typeface="Consolas" panose="020B0609020204030204" pitchFamily="49" charset="0"/>
              </a:rPr>
              <a:t>;</a:t>
            </a:r>
            <a:endParaRPr lang="en-US" altLang="en-US" sz="3600" dirty="0">
              <a:latin typeface="Arial" panose="020B0604020202020204" pitchFamily="34" charset="0"/>
            </a:endParaRPr>
          </a:p>
        </p:txBody>
      </p:sp>
      <p:sp>
        <p:nvSpPr>
          <p:cNvPr id="4" name="Rectangle 3"/>
          <p:cNvSpPr/>
          <p:nvPr/>
        </p:nvSpPr>
        <p:spPr>
          <a:xfrm>
            <a:off x="4438228" y="692696"/>
            <a:ext cx="3384376" cy="584775"/>
          </a:xfrm>
          <a:prstGeom prst="rect">
            <a:avLst/>
          </a:prstGeom>
        </p:spPr>
        <p:txBody>
          <a:bodyPr wrap="square">
            <a:spAutoFit/>
          </a:bodyPr>
          <a:lstStyle/>
          <a:p>
            <a:r>
              <a:rPr lang="en-US" altLang="en-US" sz="3200" b="1" u="sng" dirty="0">
                <a:latin typeface="Segoe UI" panose="020B0502040204020203" pitchFamily="34" charset="0"/>
                <a:cs typeface="Segoe UI" panose="020B0502040204020203" pitchFamily="34" charset="0"/>
              </a:rPr>
              <a:t>SELECT -DQL</a:t>
            </a:r>
            <a:endParaRPr lang="en-IN" sz="3200" b="1" u="sng" dirty="0"/>
          </a:p>
        </p:txBody>
      </p:sp>
    </p:spTree>
    <p:extLst>
      <p:ext uri="{BB962C8B-B14F-4D97-AF65-F5344CB8AC3E}">
        <p14:creationId xmlns:p14="http://schemas.microsoft.com/office/powerpoint/2010/main" val="131393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5780" y="234924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515556" y="1340768"/>
            <a:ext cx="9865096" cy="5016758"/>
          </a:xfrm>
          <a:prstGeom prst="rect">
            <a:avLst/>
          </a:prstGeom>
        </p:spPr>
        <p:txBody>
          <a:bodyPr wrap="square">
            <a:spAutoFit/>
          </a:bodyPr>
          <a:lstStyle/>
          <a:p>
            <a:pPr lvl="0" eaLnBrk="0" fontAlgn="base" hangingPunct="0">
              <a:spcBef>
                <a:spcPct val="0"/>
              </a:spcBef>
              <a:spcAft>
                <a:spcPct val="0"/>
              </a:spcAft>
            </a:pPr>
            <a:r>
              <a:rPr lang="en-US" altLang="en-US" sz="2400" dirty="0">
                <a:latin typeface="Verdana" panose="020B0604030504040204" pitchFamily="34" charset="0"/>
              </a:rPr>
              <a:t>The </a:t>
            </a:r>
            <a:r>
              <a:rPr lang="en-US" altLang="en-US" sz="2400" dirty="0">
                <a:latin typeface="Consolas" panose="020B0609020204030204" pitchFamily="49" charset="0"/>
              </a:rPr>
              <a:t>SELECT DISTINCT</a:t>
            </a:r>
            <a:r>
              <a:rPr lang="en-US" altLang="en-US" sz="2400" dirty="0">
                <a:latin typeface="Verdana" panose="020B0604030504040204" pitchFamily="34" charset="0"/>
              </a:rPr>
              <a:t> statement is used to return only distinct (different) values.</a:t>
            </a:r>
          </a:p>
          <a:p>
            <a:pPr lvl="0" eaLnBrk="0" fontAlgn="base" hangingPunct="0">
              <a:spcBef>
                <a:spcPct val="0"/>
              </a:spcBef>
              <a:spcAft>
                <a:spcPct val="0"/>
              </a:spcAft>
            </a:pPr>
            <a:endParaRPr lang="en-US" altLang="en-US" sz="2400" dirty="0"/>
          </a:p>
          <a:p>
            <a:pPr lvl="0" eaLnBrk="0" fontAlgn="base" hangingPunct="0">
              <a:spcBef>
                <a:spcPct val="0"/>
              </a:spcBef>
              <a:spcAft>
                <a:spcPct val="0"/>
              </a:spcAft>
            </a:pPr>
            <a:r>
              <a:rPr lang="en-US" altLang="en-US" sz="2400" dirty="0">
                <a:latin typeface="Verdana" panose="020B0604030504040204" pitchFamily="34" charset="0"/>
              </a:rPr>
              <a:t>Inside a table, a column often contains many duplicate values; and sometimes you only want to list the different (distinct) values.</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400" dirty="0">
                <a:latin typeface="Consolas" panose="020B0609020204030204" pitchFamily="49" charset="0"/>
              </a:rPr>
              <a:t>SELECT DISTINCT </a:t>
            </a:r>
            <a:r>
              <a:rPr lang="en-US" altLang="en-US" sz="2400" i="1" dirty="0">
                <a:latin typeface="Consolas" panose="020B0609020204030204" pitchFamily="49" charset="0"/>
              </a:rPr>
              <a:t>column1</a:t>
            </a:r>
            <a:r>
              <a:rPr lang="en-US" altLang="en-US" sz="2400" dirty="0">
                <a:latin typeface="Consolas" panose="020B0609020204030204" pitchFamily="49" charset="0"/>
              </a:rPr>
              <a:t>,</a:t>
            </a:r>
            <a:r>
              <a:rPr lang="en-US" altLang="en-US" sz="2400" i="1" dirty="0">
                <a:latin typeface="Consolas" panose="020B0609020204030204" pitchFamily="49" charset="0"/>
              </a:rPr>
              <a:t> column2, ...</a:t>
            </a:r>
            <a:br>
              <a:rPr lang="en-US" altLang="en-US" sz="2400" dirty="0">
                <a:latin typeface="Consolas" panose="020B0609020204030204" pitchFamily="49" charset="0"/>
              </a:rPr>
            </a:br>
            <a:r>
              <a:rPr lang="en-US" altLang="en-US" sz="2400" dirty="0">
                <a:latin typeface="Consolas" panose="020B0609020204030204" pitchFamily="49" charset="0"/>
              </a:rPr>
              <a:t>FROM </a:t>
            </a:r>
            <a:r>
              <a:rPr lang="en-US" altLang="en-US" sz="2400" i="1" dirty="0">
                <a:latin typeface="Consolas" panose="020B0609020204030204" pitchFamily="49" charset="0"/>
              </a:rPr>
              <a:t>table_name</a:t>
            </a:r>
            <a:r>
              <a:rPr lang="en-US" altLang="en-US" sz="2400" dirty="0">
                <a:latin typeface="Consolas" panose="020B0609020204030204" pitchFamily="49" charset="0"/>
              </a:rPr>
              <a:t>;</a:t>
            </a:r>
          </a:p>
          <a:p>
            <a:pPr lvl="0" eaLnBrk="0" fontAlgn="base" hangingPunct="0">
              <a:spcBef>
                <a:spcPct val="0"/>
              </a:spcBef>
              <a:spcAft>
                <a:spcPct val="0"/>
              </a:spcAft>
            </a:pPr>
            <a:endParaRPr lang="en-US" altLang="en-US" sz="2400" dirty="0">
              <a:latin typeface="Consolas" panose="020B0609020204030204" pitchFamily="49" charset="0"/>
            </a:endParaRPr>
          </a:p>
          <a:p>
            <a:pPr lvl="0" eaLnBrk="0" fontAlgn="base" hangingPunct="0">
              <a:spcBef>
                <a:spcPct val="0"/>
              </a:spcBef>
              <a:spcAft>
                <a:spcPct val="0"/>
              </a:spcAft>
            </a:pPr>
            <a:r>
              <a:rPr lang="en-US" altLang="en-US" sz="2400" dirty="0">
                <a:latin typeface="Consolas" panose="020B0609020204030204" pitchFamily="49" charset="0"/>
              </a:rPr>
              <a:t>Also select count(distinct(column Name)) from table_name</a:t>
            </a:r>
            <a:endParaRPr lang="en-US" altLang="en-US" sz="4000" dirty="0">
              <a:latin typeface="Arial" panose="020B0604020202020204" pitchFamily="34" charset="0"/>
            </a:endParaRPr>
          </a:p>
        </p:txBody>
      </p:sp>
      <p:sp>
        <p:nvSpPr>
          <p:cNvPr id="4" name="Rectangle 3"/>
          <p:cNvSpPr/>
          <p:nvPr/>
        </p:nvSpPr>
        <p:spPr>
          <a:xfrm>
            <a:off x="1548598" y="620688"/>
            <a:ext cx="3575018" cy="584775"/>
          </a:xfrm>
          <a:prstGeom prst="rect">
            <a:avLst/>
          </a:prstGeom>
        </p:spPr>
        <p:txBody>
          <a:bodyPr wrap="none">
            <a:spAutoFit/>
          </a:bodyPr>
          <a:lstStyle/>
          <a:p>
            <a:r>
              <a:rPr lang="en-US" altLang="en-US" sz="3200" b="1" dirty="0">
                <a:latin typeface="Consolas" panose="020B0609020204030204" pitchFamily="49" charset="0"/>
              </a:rPr>
              <a:t>SELECT DISTINCT</a:t>
            </a:r>
            <a:endParaRPr lang="en-IN" sz="3200" b="1" dirty="0"/>
          </a:p>
        </p:txBody>
      </p:sp>
    </p:spTree>
    <p:extLst>
      <p:ext uri="{BB962C8B-B14F-4D97-AF65-F5344CB8AC3E}">
        <p14:creationId xmlns:p14="http://schemas.microsoft.com/office/powerpoint/2010/main" val="360199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5780" y="1917192"/>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413892" y="1997839"/>
            <a:ext cx="9433048" cy="3539430"/>
          </a:xfrm>
          <a:prstGeom prst="rect">
            <a:avLst/>
          </a:prstGeom>
        </p:spPr>
        <p:txBody>
          <a:bodyPr wrap="square">
            <a:spAutoFit/>
          </a:bodyPr>
          <a:lstStyle/>
          <a:p>
            <a:pPr lvl="0" eaLnBrk="0" fontAlgn="base" hangingPunct="0">
              <a:spcBef>
                <a:spcPct val="0"/>
              </a:spcBef>
              <a:spcAft>
                <a:spcPct val="0"/>
              </a:spcAft>
            </a:pPr>
            <a:r>
              <a:rPr lang="en-US" altLang="en-US" sz="2400" dirty="0">
                <a:latin typeface="Verdana" panose="020B0604030504040204" pitchFamily="34" charset="0"/>
              </a:rPr>
              <a:t>The </a:t>
            </a:r>
            <a:r>
              <a:rPr lang="en-US" altLang="en-US" sz="2400" dirty="0">
                <a:latin typeface="Consolas" panose="020B0609020204030204" pitchFamily="49" charset="0"/>
              </a:rPr>
              <a:t>WHERE</a:t>
            </a:r>
            <a:r>
              <a:rPr lang="en-US" altLang="en-US" sz="2400" dirty="0">
                <a:latin typeface="Verdana" panose="020B0604030504040204" pitchFamily="34" charset="0"/>
              </a:rPr>
              <a:t> clause is used to filter records.</a:t>
            </a:r>
            <a:endParaRPr lang="en-US" altLang="en-US" sz="2400" dirty="0"/>
          </a:p>
          <a:p>
            <a:pPr lvl="0" eaLnBrk="0" fontAlgn="base" hangingPunct="0">
              <a:spcBef>
                <a:spcPct val="0"/>
              </a:spcBef>
              <a:spcAft>
                <a:spcPct val="0"/>
              </a:spcAft>
            </a:pPr>
            <a:r>
              <a:rPr lang="en-US" altLang="en-US" sz="2400" dirty="0">
                <a:latin typeface="Verdana" panose="020B0604030504040204" pitchFamily="34" charset="0"/>
              </a:rPr>
              <a:t>It is used to extract only those records that fulfill a specified condition.</a:t>
            </a: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6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400" dirty="0">
                <a:latin typeface="Consolas" panose="020B0609020204030204" pitchFamily="49" charset="0"/>
              </a:rPr>
              <a:t>SELECT </a:t>
            </a:r>
            <a:r>
              <a:rPr lang="en-US" altLang="en-US" sz="2400" i="1" dirty="0">
                <a:latin typeface="Consolas" panose="020B0609020204030204" pitchFamily="49" charset="0"/>
              </a:rPr>
              <a:t>column1</a:t>
            </a:r>
            <a:r>
              <a:rPr lang="en-US" altLang="en-US" sz="2400" dirty="0">
                <a:latin typeface="Consolas" panose="020B0609020204030204" pitchFamily="49" charset="0"/>
              </a:rPr>
              <a:t>,</a:t>
            </a:r>
            <a:r>
              <a:rPr lang="en-US" altLang="en-US" sz="2400" i="1" dirty="0">
                <a:latin typeface="Consolas" panose="020B0609020204030204" pitchFamily="49" charset="0"/>
              </a:rPr>
              <a:t> column2, ...</a:t>
            </a:r>
            <a:br>
              <a:rPr lang="en-US" altLang="en-US" sz="2400" dirty="0">
                <a:latin typeface="Consolas" panose="020B0609020204030204" pitchFamily="49" charset="0"/>
              </a:rPr>
            </a:br>
            <a:r>
              <a:rPr lang="en-US" altLang="en-US" sz="2400" dirty="0">
                <a:latin typeface="Consolas" panose="020B0609020204030204" pitchFamily="49" charset="0"/>
              </a:rPr>
              <a:t>FROM </a:t>
            </a:r>
            <a:r>
              <a:rPr lang="en-US" altLang="en-US" sz="2400" i="1" dirty="0">
                <a:latin typeface="Consolas" panose="020B0609020204030204" pitchFamily="49" charset="0"/>
              </a:rPr>
              <a:t>table_name</a:t>
            </a:r>
            <a:br>
              <a:rPr lang="en-US" altLang="en-US" sz="2400" dirty="0">
                <a:latin typeface="Consolas" panose="020B0609020204030204" pitchFamily="49" charset="0"/>
              </a:rPr>
            </a:br>
            <a:r>
              <a:rPr lang="en-US" altLang="en-US" sz="2400" dirty="0">
                <a:latin typeface="Consolas" panose="020B0609020204030204" pitchFamily="49" charset="0"/>
              </a:rPr>
              <a:t>WHERE </a:t>
            </a:r>
            <a:r>
              <a:rPr lang="en-US" altLang="en-US" sz="2400" i="1" dirty="0">
                <a:latin typeface="Consolas" panose="020B0609020204030204" pitchFamily="49" charset="0"/>
              </a:rPr>
              <a:t>condition</a:t>
            </a:r>
            <a:r>
              <a:rPr lang="en-US" altLang="en-US" sz="2400" dirty="0">
                <a:latin typeface="Consolas" panose="020B0609020204030204" pitchFamily="49" charset="0"/>
              </a:rPr>
              <a:t>;</a:t>
            </a:r>
            <a:endParaRPr lang="en-US" altLang="en-US" sz="4000" dirty="0">
              <a:latin typeface="Arial" panose="020B0604020202020204" pitchFamily="34" charset="0"/>
            </a:endParaRPr>
          </a:p>
        </p:txBody>
      </p:sp>
      <p:sp>
        <p:nvSpPr>
          <p:cNvPr id="4" name="Rectangle 3"/>
          <p:cNvSpPr/>
          <p:nvPr/>
        </p:nvSpPr>
        <p:spPr>
          <a:xfrm>
            <a:off x="1413892" y="908720"/>
            <a:ext cx="2975495" cy="584775"/>
          </a:xfrm>
          <a:prstGeom prst="rect">
            <a:avLst/>
          </a:prstGeom>
        </p:spPr>
        <p:txBody>
          <a:bodyPr wrap="none">
            <a:spAutoFit/>
          </a:bodyPr>
          <a:lstStyle/>
          <a:p>
            <a:pPr lvl="0" eaLnBrk="0" fontAlgn="base" hangingPunct="0">
              <a:spcBef>
                <a:spcPct val="0"/>
              </a:spcBef>
              <a:spcAft>
                <a:spcPct val="0"/>
              </a:spcAft>
            </a:pPr>
            <a:r>
              <a:rPr lang="en-US" altLang="en-US" sz="3200" b="1" dirty="0">
                <a:latin typeface="Segoe UI" panose="020B0502040204020203" pitchFamily="34" charset="0"/>
                <a:cs typeface="Segoe UI" panose="020B0502040204020203" pitchFamily="34" charset="0"/>
              </a:rPr>
              <a:t>WHERE Clause</a:t>
            </a:r>
          </a:p>
        </p:txBody>
      </p:sp>
    </p:spTree>
    <p:extLst>
      <p:ext uri="{BB962C8B-B14F-4D97-AF65-F5344CB8AC3E}">
        <p14:creationId xmlns:p14="http://schemas.microsoft.com/office/powerpoint/2010/main" val="9733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3892" y="620688"/>
            <a:ext cx="9569212" cy="5328592"/>
          </a:xfrm>
          <a:prstGeom prst="rect">
            <a:avLst/>
          </a:prstGeom>
        </p:spPr>
      </p:pic>
    </p:spTree>
    <p:extLst>
      <p:ext uri="{BB962C8B-B14F-4D97-AF65-F5344CB8AC3E}">
        <p14:creationId xmlns:p14="http://schemas.microsoft.com/office/powerpoint/2010/main" val="175343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1844" y="1628800"/>
            <a:ext cx="9649072" cy="3108543"/>
          </a:xfrm>
          <a:prstGeom prst="rect">
            <a:avLst/>
          </a:prstGeom>
        </p:spPr>
        <p:txBody>
          <a:bodyPr wrap="square">
            <a:spAutoFit/>
          </a:bodyPr>
          <a:lstStyle/>
          <a:p>
            <a:pPr algn="ctr"/>
            <a:r>
              <a:rPr lang="en-IN" sz="2800" b="1" dirty="0">
                <a:latin typeface="Nunito"/>
              </a:rPr>
              <a:t>SQL</a:t>
            </a:r>
            <a:r>
              <a:rPr lang="en-IN" sz="2800" dirty="0">
                <a:latin typeface="Nunito"/>
              </a:rPr>
              <a:t> is a database computer language designed for the retrieval and management of data in a relational databases like MySQL, MS Access, SQL Server, MS Access, Oracle, Sybase, Informix. </a:t>
            </a:r>
          </a:p>
          <a:p>
            <a:pPr algn="ctr"/>
            <a:endParaRPr lang="en-IN" sz="2800" b="1" dirty="0">
              <a:latin typeface="Nunito"/>
            </a:endParaRPr>
          </a:p>
          <a:p>
            <a:pPr algn="ctr"/>
            <a:r>
              <a:rPr lang="en-IN" sz="2800" b="1" dirty="0">
                <a:latin typeface="Nunito"/>
              </a:rPr>
              <a:t>SQL</a:t>
            </a:r>
            <a:r>
              <a:rPr lang="en-IN" sz="2800" dirty="0">
                <a:latin typeface="Nunito"/>
              </a:rPr>
              <a:t> stands for </a:t>
            </a:r>
            <a:r>
              <a:rPr lang="en-IN" sz="2800" b="1" dirty="0">
                <a:latin typeface="Nunito"/>
              </a:rPr>
              <a:t>Structured Query Language</a:t>
            </a:r>
            <a:r>
              <a:rPr lang="en-IN" sz="2800" dirty="0">
                <a:latin typeface="Nunito"/>
              </a:rPr>
              <a:t>. SQL was developed in the 1970s by IBM Computer Scientists.</a:t>
            </a:r>
            <a:endParaRPr lang="en-IN" sz="2800" dirty="0"/>
          </a:p>
        </p:txBody>
      </p:sp>
    </p:spTree>
    <p:extLst>
      <p:ext uri="{BB962C8B-B14F-4D97-AF65-F5344CB8AC3E}">
        <p14:creationId xmlns:p14="http://schemas.microsoft.com/office/powerpoint/2010/main" val="249494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323" y="2185891"/>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179331" rIns="-14283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189756" y="476672"/>
            <a:ext cx="11665296" cy="6093976"/>
          </a:xfrm>
          <a:prstGeom prst="rect">
            <a:avLst/>
          </a:prstGeom>
        </p:spPr>
        <p:txBody>
          <a:bodyPr wrap="square">
            <a:spAutoFit/>
          </a:bodyPr>
          <a:lstStyle/>
          <a:p>
            <a:pPr lvl="0" algn="ctr"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AND, OR and NOT Operators</a:t>
            </a:r>
          </a:p>
          <a:p>
            <a:pPr lvl="0" algn="ctr" eaLnBrk="0" fontAlgn="base" hangingPunct="0">
              <a:spcBef>
                <a:spcPct val="0"/>
              </a:spcBef>
              <a:spcAft>
                <a:spcPct val="0"/>
              </a:spcAft>
            </a:pPr>
            <a:endParaRPr lang="en-US" altLang="en-US" sz="3200" dirty="0">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latin typeface="Verdana" panose="020B0604030504040204" pitchFamily="34" charset="0"/>
              </a:rPr>
              <a:t>The </a:t>
            </a:r>
            <a:r>
              <a:rPr lang="en-US" altLang="en-US" dirty="0">
                <a:latin typeface="Consolas" panose="020B0609020204030204" pitchFamily="49" charset="0"/>
              </a:rPr>
              <a:t>AND</a:t>
            </a:r>
            <a:r>
              <a:rPr lang="en-US" altLang="en-US" dirty="0">
                <a:latin typeface="Verdana" panose="020B0604030504040204" pitchFamily="34" charset="0"/>
              </a:rPr>
              <a:t> and </a:t>
            </a:r>
            <a:r>
              <a:rPr lang="en-US" altLang="en-US" dirty="0">
                <a:latin typeface="Consolas" panose="020B0609020204030204" pitchFamily="49" charset="0"/>
              </a:rPr>
              <a:t>OR</a:t>
            </a:r>
            <a:r>
              <a:rPr lang="en-US" altLang="en-US" dirty="0">
                <a:latin typeface="Verdana" panose="020B0604030504040204" pitchFamily="34" charset="0"/>
              </a:rPr>
              <a:t> operators are used to filter records based on more than one condition:</a:t>
            </a:r>
            <a:endParaRPr lang="en-US" altLang="en-US" dirty="0"/>
          </a:p>
          <a:p>
            <a:pPr marL="285750" lvl="0" indent="-285750" eaLnBrk="0" fontAlgn="base" hangingPunct="0">
              <a:spcBef>
                <a:spcPct val="0"/>
              </a:spcBef>
              <a:spcAft>
                <a:spcPct val="0"/>
              </a:spcAft>
              <a:buFont typeface="Arial" panose="020B0604020202020204" pitchFamily="34" charset="0"/>
              <a:buChar char="•"/>
            </a:pPr>
            <a:r>
              <a:rPr lang="en-US" altLang="en-US" dirty="0">
                <a:latin typeface="Verdana" panose="020B0604030504040204" pitchFamily="34" charset="0"/>
              </a:rPr>
              <a:t>The </a:t>
            </a:r>
            <a:r>
              <a:rPr lang="en-US" altLang="en-US" dirty="0">
                <a:latin typeface="Consolas" panose="020B0609020204030204" pitchFamily="49" charset="0"/>
              </a:rPr>
              <a:t>AND</a:t>
            </a:r>
            <a:r>
              <a:rPr lang="en-US" altLang="en-US" dirty="0">
                <a:latin typeface="Verdana" panose="020B0604030504040204" pitchFamily="34" charset="0"/>
              </a:rPr>
              <a:t> operator displays a record if all the conditions separated by </a:t>
            </a:r>
            <a:r>
              <a:rPr lang="en-US" altLang="en-US" dirty="0">
                <a:latin typeface="Consolas" panose="020B0609020204030204" pitchFamily="49" charset="0"/>
              </a:rPr>
              <a:t>AND</a:t>
            </a:r>
            <a:r>
              <a:rPr lang="en-US" altLang="en-US" dirty="0">
                <a:latin typeface="Verdana" panose="020B0604030504040204" pitchFamily="34" charset="0"/>
              </a:rPr>
              <a:t> are TRUE.</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Verdana" panose="020B0604030504040204" pitchFamily="34" charset="0"/>
              </a:rPr>
              <a:t>The </a:t>
            </a:r>
            <a:r>
              <a:rPr lang="en-US" altLang="en-US" dirty="0">
                <a:latin typeface="Consolas" panose="020B0609020204030204" pitchFamily="49" charset="0"/>
              </a:rPr>
              <a:t>OR</a:t>
            </a:r>
            <a:r>
              <a:rPr lang="en-US" altLang="en-US" dirty="0">
                <a:latin typeface="Verdana" panose="020B0604030504040204" pitchFamily="34" charset="0"/>
              </a:rPr>
              <a:t> operator displays a record if any of the conditions separated by </a:t>
            </a:r>
            <a:r>
              <a:rPr lang="en-US" altLang="en-US" dirty="0">
                <a:latin typeface="Consolas" panose="020B0609020204030204" pitchFamily="49" charset="0"/>
              </a:rPr>
              <a:t>OR</a:t>
            </a:r>
            <a:r>
              <a:rPr lang="en-US" altLang="en-US" dirty="0">
                <a:latin typeface="Verdana" panose="020B0604030504040204" pitchFamily="34" charset="0"/>
              </a:rPr>
              <a:t> is TRUE.</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Verdana" panose="020B0604030504040204" pitchFamily="34" charset="0"/>
              </a:rPr>
              <a:t>The </a:t>
            </a:r>
            <a:r>
              <a:rPr lang="en-US" altLang="en-US" dirty="0">
                <a:latin typeface="Consolas" panose="020B0609020204030204" pitchFamily="49" charset="0"/>
              </a:rPr>
              <a:t>NOT</a:t>
            </a:r>
            <a:r>
              <a:rPr lang="en-US" altLang="en-US" dirty="0">
                <a:latin typeface="Verdana" panose="020B0604030504040204" pitchFamily="34" charset="0"/>
              </a:rPr>
              <a:t> operator displays a record if the condition(s) is NOT TRUE.</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800" dirty="0">
                <a:latin typeface="Segoe UI" panose="020B0502040204020203" pitchFamily="34" charset="0"/>
                <a:cs typeface="Segoe UI" panose="020B0502040204020203" pitchFamily="34" charset="0"/>
              </a:rPr>
              <a:t>AND 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column1</a:t>
            </a:r>
            <a:r>
              <a:rPr lang="en-US" altLang="en-US" dirty="0">
                <a:latin typeface="Consolas" panose="020B0609020204030204" pitchFamily="49" charset="0"/>
              </a:rPr>
              <a:t>,</a:t>
            </a:r>
            <a:r>
              <a:rPr lang="en-US" altLang="en-US" i="1" dirty="0">
                <a:latin typeface="Consolas" panose="020B0609020204030204" pitchFamily="49" charset="0"/>
              </a:rPr>
              <a:t> column2, ...</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condition1</a:t>
            </a:r>
            <a:r>
              <a:rPr lang="en-US" altLang="en-US" dirty="0">
                <a:latin typeface="Consolas" panose="020B0609020204030204" pitchFamily="49" charset="0"/>
              </a:rPr>
              <a:t> AND </a:t>
            </a:r>
            <a:r>
              <a:rPr lang="en-US" altLang="en-US" i="1" dirty="0">
                <a:latin typeface="Consolas" panose="020B0609020204030204" pitchFamily="49" charset="0"/>
              </a:rPr>
              <a:t>condition2</a:t>
            </a:r>
            <a:r>
              <a:rPr lang="en-US" altLang="en-US" dirty="0">
                <a:latin typeface="Consolas" panose="020B0609020204030204" pitchFamily="49" charset="0"/>
              </a:rPr>
              <a:t> AND </a:t>
            </a:r>
            <a:r>
              <a:rPr lang="en-US" altLang="en-US" i="1" dirty="0">
                <a:latin typeface="Consolas" panose="020B0609020204030204" pitchFamily="49" charset="0"/>
              </a:rPr>
              <a:t>condition3 ...</a:t>
            </a:r>
            <a:r>
              <a:rPr lang="en-US" altLang="en-US" dirty="0">
                <a:latin typeface="Consolas" panose="020B0609020204030204" pitchFamily="49" charset="0"/>
              </a:rPr>
              <a:t>;</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OR 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column1</a:t>
            </a:r>
            <a:r>
              <a:rPr lang="en-US" altLang="en-US" dirty="0">
                <a:latin typeface="Consolas" panose="020B0609020204030204" pitchFamily="49" charset="0"/>
              </a:rPr>
              <a:t>,</a:t>
            </a:r>
            <a:r>
              <a:rPr lang="en-US" altLang="en-US" i="1" dirty="0">
                <a:latin typeface="Consolas" panose="020B0609020204030204" pitchFamily="49" charset="0"/>
              </a:rPr>
              <a:t> column2, ...</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condition1</a:t>
            </a:r>
            <a:r>
              <a:rPr lang="en-US" altLang="en-US" dirty="0">
                <a:latin typeface="Consolas" panose="020B0609020204030204" pitchFamily="49" charset="0"/>
              </a:rPr>
              <a:t> OR </a:t>
            </a:r>
            <a:r>
              <a:rPr lang="en-US" altLang="en-US" i="1" dirty="0">
                <a:latin typeface="Consolas" panose="020B0609020204030204" pitchFamily="49" charset="0"/>
              </a:rPr>
              <a:t>condition2</a:t>
            </a:r>
            <a:r>
              <a:rPr lang="en-US" altLang="en-US" dirty="0">
                <a:latin typeface="Consolas" panose="020B0609020204030204" pitchFamily="49" charset="0"/>
              </a:rPr>
              <a:t> OR </a:t>
            </a:r>
            <a:r>
              <a:rPr lang="en-US" altLang="en-US" i="1" dirty="0">
                <a:latin typeface="Consolas" panose="020B0609020204030204" pitchFamily="49" charset="0"/>
              </a:rPr>
              <a:t>condition3 ...</a:t>
            </a:r>
            <a:r>
              <a:rPr lang="en-US" altLang="en-US" dirty="0">
                <a:latin typeface="Consolas" panose="020B0609020204030204" pitchFamily="49" charset="0"/>
              </a:rPr>
              <a:t>;</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NOT 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column1</a:t>
            </a:r>
            <a:r>
              <a:rPr lang="en-US" altLang="en-US" dirty="0">
                <a:latin typeface="Consolas" panose="020B0609020204030204" pitchFamily="49" charset="0"/>
              </a:rPr>
              <a:t>,</a:t>
            </a:r>
            <a:r>
              <a:rPr lang="en-US" altLang="en-US" i="1" dirty="0">
                <a:latin typeface="Consolas" panose="020B0609020204030204" pitchFamily="49" charset="0"/>
              </a:rPr>
              <a:t> column2, ...</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NOT </a:t>
            </a:r>
            <a:r>
              <a:rPr lang="en-US" altLang="en-US" i="1" dirty="0">
                <a:latin typeface="Consolas" panose="020B0609020204030204" pitchFamily="49" charset="0"/>
              </a:rPr>
              <a:t>condition</a:t>
            </a:r>
            <a:r>
              <a:rPr lang="en-US" altLang="en-US" dirty="0">
                <a:latin typeface="Consolas" panose="020B0609020204030204" pitchFamily="49" charset="0"/>
              </a:rPr>
              <a:t>;</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90761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637272"/>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261764" y="692696"/>
            <a:ext cx="11593288" cy="5262979"/>
          </a:xfrm>
          <a:prstGeom prst="rect">
            <a:avLst/>
          </a:prstGeom>
        </p:spPr>
        <p:txBody>
          <a:bodyPr wrap="square">
            <a:spAutoFit/>
          </a:bodyPr>
          <a:lstStyle/>
          <a:p>
            <a:pPr lvl="0" algn="ctr" eaLnBrk="0" fontAlgn="base" hangingPunct="0">
              <a:spcBef>
                <a:spcPct val="0"/>
              </a:spcBef>
              <a:spcAft>
                <a:spcPct val="0"/>
              </a:spcAft>
            </a:pPr>
            <a:r>
              <a:rPr lang="en-US" altLang="en-US" sz="4400" dirty="0">
                <a:latin typeface="Segoe UI" panose="020B0502040204020203" pitchFamily="34" charset="0"/>
                <a:cs typeface="Segoe UI" panose="020B0502040204020203" pitchFamily="34" charset="0"/>
              </a:rPr>
              <a:t>ORDER BY Keyword</a:t>
            </a:r>
          </a:p>
          <a:p>
            <a:pPr lvl="0" algn="ctr" eaLnBrk="0" fontAlgn="base" hangingPunct="0">
              <a:spcBef>
                <a:spcPct val="0"/>
              </a:spcBef>
              <a:spcAft>
                <a:spcPct val="0"/>
              </a:spcAft>
            </a:pPr>
            <a:endParaRPr lang="en-US" altLang="en-US" sz="44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400" dirty="0">
                <a:latin typeface="Verdana" panose="020B0604030504040204" pitchFamily="34" charset="0"/>
              </a:rPr>
              <a:t>The </a:t>
            </a:r>
            <a:r>
              <a:rPr lang="en-US" altLang="en-US" sz="2400" dirty="0">
                <a:latin typeface="Consolas" panose="020B0609020204030204" pitchFamily="49" charset="0"/>
              </a:rPr>
              <a:t>ORDER BY</a:t>
            </a:r>
            <a:r>
              <a:rPr lang="en-US" altLang="en-US" sz="2400" dirty="0">
                <a:latin typeface="Verdana" panose="020B0604030504040204" pitchFamily="34" charset="0"/>
              </a:rPr>
              <a:t> keyword is used to sort the result-set in ascending or descending order.</a:t>
            </a:r>
            <a:endParaRPr lang="en-US" altLang="en-US" sz="2400" dirty="0"/>
          </a:p>
          <a:p>
            <a:pPr lvl="0" eaLnBrk="0" fontAlgn="base" hangingPunct="0">
              <a:spcBef>
                <a:spcPct val="0"/>
              </a:spcBef>
              <a:spcAft>
                <a:spcPct val="0"/>
              </a:spcAft>
            </a:pPr>
            <a:r>
              <a:rPr lang="en-US" altLang="en-US" sz="2400" dirty="0">
                <a:latin typeface="Verdana" panose="020B0604030504040204" pitchFamily="34" charset="0"/>
              </a:rPr>
              <a:t>The </a:t>
            </a:r>
            <a:r>
              <a:rPr lang="en-US" altLang="en-US" sz="2400" dirty="0">
                <a:latin typeface="Consolas" panose="020B0609020204030204" pitchFamily="49" charset="0"/>
              </a:rPr>
              <a:t>ORDER BY</a:t>
            </a:r>
            <a:r>
              <a:rPr lang="en-US" altLang="en-US" sz="2400" dirty="0">
                <a:latin typeface="Verdana" panose="020B0604030504040204" pitchFamily="34" charset="0"/>
              </a:rPr>
              <a:t> keyword sorts the records in ascending order by default. To sort the records in descending order, use the </a:t>
            </a:r>
            <a:r>
              <a:rPr lang="en-US" altLang="en-US" sz="2400" dirty="0">
                <a:latin typeface="Consolas" panose="020B0609020204030204" pitchFamily="49" charset="0"/>
              </a:rPr>
              <a:t>DESC</a:t>
            </a:r>
            <a:r>
              <a:rPr lang="en-US" altLang="en-US" sz="2400" dirty="0">
                <a:latin typeface="Verdana" panose="020B0604030504040204" pitchFamily="34" charset="0"/>
              </a:rPr>
              <a:t> keyword.</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400" dirty="0">
                <a:latin typeface="Consolas" panose="020B0609020204030204" pitchFamily="49" charset="0"/>
              </a:rPr>
              <a:t>SELECT </a:t>
            </a:r>
            <a:r>
              <a:rPr lang="en-US" altLang="en-US" sz="2400" i="1" dirty="0">
                <a:latin typeface="Consolas" panose="020B0609020204030204" pitchFamily="49" charset="0"/>
              </a:rPr>
              <a:t>column1</a:t>
            </a:r>
            <a:r>
              <a:rPr lang="en-US" altLang="en-US" sz="2400" dirty="0">
                <a:latin typeface="Consolas" panose="020B0609020204030204" pitchFamily="49" charset="0"/>
              </a:rPr>
              <a:t>,</a:t>
            </a:r>
            <a:r>
              <a:rPr lang="en-US" altLang="en-US" sz="2400" i="1" dirty="0">
                <a:latin typeface="Consolas" panose="020B0609020204030204" pitchFamily="49" charset="0"/>
              </a:rPr>
              <a:t> column2, ...</a:t>
            </a:r>
            <a:br>
              <a:rPr lang="en-US" altLang="en-US" sz="2400" dirty="0">
                <a:latin typeface="Consolas" panose="020B0609020204030204" pitchFamily="49" charset="0"/>
              </a:rPr>
            </a:br>
            <a:r>
              <a:rPr lang="en-US" altLang="en-US" sz="2400" dirty="0">
                <a:latin typeface="Consolas" panose="020B0609020204030204" pitchFamily="49" charset="0"/>
              </a:rPr>
              <a:t>FROM </a:t>
            </a:r>
            <a:r>
              <a:rPr lang="en-US" altLang="en-US" sz="2400" i="1" dirty="0">
                <a:latin typeface="Consolas" panose="020B0609020204030204" pitchFamily="49" charset="0"/>
              </a:rPr>
              <a:t>table_name</a:t>
            </a:r>
            <a:br>
              <a:rPr lang="en-US" altLang="en-US" sz="2400" dirty="0">
                <a:latin typeface="Consolas" panose="020B0609020204030204" pitchFamily="49" charset="0"/>
              </a:rPr>
            </a:br>
            <a:r>
              <a:rPr lang="en-US" altLang="en-US" sz="2400" dirty="0">
                <a:latin typeface="Consolas" panose="020B0609020204030204" pitchFamily="49" charset="0"/>
              </a:rPr>
              <a:t>ORDER BY </a:t>
            </a:r>
            <a:r>
              <a:rPr lang="en-US" altLang="en-US" sz="2400" i="1" dirty="0">
                <a:latin typeface="Consolas" panose="020B0609020204030204" pitchFamily="49" charset="0"/>
              </a:rPr>
              <a:t>column1, column2, ... </a:t>
            </a:r>
            <a:r>
              <a:rPr lang="en-US" altLang="en-US" sz="2400" dirty="0">
                <a:latin typeface="Consolas" panose="020B0609020204030204" pitchFamily="49" charset="0"/>
              </a:rPr>
              <a:t>ASC|DESC;</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76409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981"/>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179331" rIns="-14283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405780" y="2781288"/>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405780" y="2204864"/>
            <a:ext cx="11449272" cy="3970318"/>
          </a:xfrm>
          <a:prstGeom prst="rect">
            <a:avLst/>
          </a:prstGeom>
        </p:spPr>
        <p:txBody>
          <a:bodyPr wrap="square">
            <a:spAutoFit/>
          </a:bodyPr>
          <a:lstStyle/>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dirty="0">
                <a:latin typeface="Verdana" panose="020B0604030504040204" pitchFamily="34" charset="0"/>
              </a:rPr>
              <a:t>It is not possible to test for NULL values with comparison operators, such as =, &lt;, or &lt;&gt;.</a:t>
            </a:r>
            <a:endParaRPr lang="en-US" altLang="en-US" dirty="0"/>
          </a:p>
          <a:p>
            <a:pPr lvl="0" eaLnBrk="0" fontAlgn="base" hangingPunct="0">
              <a:spcBef>
                <a:spcPct val="0"/>
              </a:spcBef>
              <a:spcAft>
                <a:spcPct val="0"/>
              </a:spcAft>
            </a:pPr>
            <a:r>
              <a:rPr lang="en-US" altLang="en-US" dirty="0">
                <a:latin typeface="Verdana" panose="020B0604030504040204" pitchFamily="34" charset="0"/>
              </a:rPr>
              <a:t>We will have to use the </a:t>
            </a:r>
            <a:r>
              <a:rPr lang="en-US" altLang="en-US" dirty="0">
                <a:latin typeface="Consolas" panose="020B0609020204030204" pitchFamily="49" charset="0"/>
              </a:rPr>
              <a:t>IS NULL</a:t>
            </a:r>
            <a:r>
              <a:rPr lang="en-US" altLang="en-US" dirty="0">
                <a:latin typeface="Verdana" panose="020B0604030504040204" pitchFamily="34" charset="0"/>
              </a:rPr>
              <a:t> and </a:t>
            </a:r>
            <a:r>
              <a:rPr lang="en-US" altLang="en-US" dirty="0">
                <a:latin typeface="Consolas" panose="020B0609020204030204" pitchFamily="49" charset="0"/>
              </a:rPr>
              <a:t>IS NOT NULL</a:t>
            </a:r>
            <a:r>
              <a:rPr lang="en-US" altLang="en-US" dirty="0">
                <a:latin typeface="Verdana" panose="020B0604030504040204" pitchFamily="34" charset="0"/>
              </a:rPr>
              <a:t> operators instead.</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IS NULL 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column_names</a:t>
            </a:r>
            <a:br>
              <a:rPr lang="en-US" altLang="en-US" i="1"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r>
              <a:rPr lang="en-US" altLang="en-US" dirty="0">
                <a:latin typeface="Consolas" panose="020B0609020204030204" pitchFamily="49" charset="0"/>
              </a:rPr>
              <a:t> WHERE </a:t>
            </a:r>
            <a:r>
              <a:rPr lang="en-US" altLang="en-US" i="1" dirty="0">
                <a:latin typeface="Consolas" panose="020B0609020204030204" pitchFamily="49" charset="0"/>
              </a:rPr>
              <a:t>column_name</a:t>
            </a:r>
            <a:r>
              <a:rPr lang="en-US" altLang="en-US" dirty="0">
                <a:latin typeface="Consolas" panose="020B0609020204030204" pitchFamily="49" charset="0"/>
              </a:rPr>
              <a:t> IS NULL;</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IS NOT NULL 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column_names</a:t>
            </a:r>
            <a:br>
              <a:rPr lang="en-US" altLang="en-US" i="1"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r>
              <a:rPr lang="en-US" altLang="en-US" dirty="0">
                <a:latin typeface="Consolas" panose="020B0609020204030204" pitchFamily="49" charset="0"/>
              </a:rPr>
              <a:t> WHERE </a:t>
            </a:r>
            <a:r>
              <a:rPr lang="en-US" altLang="en-US" i="1" dirty="0">
                <a:latin typeface="Consolas" panose="020B0609020204030204" pitchFamily="49" charset="0"/>
              </a:rPr>
              <a:t>column_name</a:t>
            </a:r>
            <a:r>
              <a:rPr lang="en-US" altLang="en-US" dirty="0">
                <a:latin typeface="Consolas" panose="020B0609020204030204" pitchFamily="49" charset="0"/>
              </a:rPr>
              <a:t> IS NOT NULL;</a:t>
            </a:r>
            <a:endParaRPr lang="en-US" altLang="en-US" sz="3200" dirty="0">
              <a:latin typeface="Arial" panose="020B0604020202020204" pitchFamily="34" charset="0"/>
            </a:endParaRPr>
          </a:p>
        </p:txBody>
      </p:sp>
      <p:sp>
        <p:nvSpPr>
          <p:cNvPr id="6" name="Rectangle 5"/>
          <p:cNvSpPr/>
          <p:nvPr/>
        </p:nvSpPr>
        <p:spPr>
          <a:xfrm>
            <a:off x="405780" y="292183"/>
            <a:ext cx="11783045" cy="2646878"/>
          </a:xfrm>
          <a:prstGeom prst="rect">
            <a:avLst/>
          </a:prstGeom>
        </p:spPr>
        <p:txBody>
          <a:bodyPr wrap="square">
            <a:spAutoFit/>
          </a:bodyPr>
          <a:lstStyle/>
          <a:p>
            <a:pPr lvl="0" eaLnBrk="0" fontAlgn="base" hangingPunct="0">
              <a:spcBef>
                <a:spcPct val="0"/>
              </a:spcBef>
              <a:spcAft>
                <a:spcPct val="0"/>
              </a:spcAft>
            </a:pPr>
            <a:r>
              <a:rPr lang="en-US" altLang="en-US" sz="3600" dirty="0">
                <a:latin typeface="Segoe UI" panose="020B0502040204020203" pitchFamily="34" charset="0"/>
                <a:cs typeface="Segoe UI" panose="020B0502040204020203" pitchFamily="34" charset="0"/>
              </a:rPr>
              <a:t>NULL Value?</a:t>
            </a:r>
          </a:p>
          <a:p>
            <a:pPr lvl="0" eaLnBrk="0" fontAlgn="base" hangingPunct="0">
              <a:spcBef>
                <a:spcPct val="0"/>
              </a:spcBef>
              <a:spcAft>
                <a:spcPct val="0"/>
              </a:spcAft>
            </a:pPr>
            <a:r>
              <a:rPr lang="en-US" altLang="en-US" dirty="0">
                <a:latin typeface="Verdana" panose="020B0604030504040204" pitchFamily="34" charset="0"/>
              </a:rPr>
              <a:t>A field with a NULL value is a field with no value.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If a field in a table is optional, it is possible to insert a new record or update a record without adding a value to this field. Then, the field will be saved with a NULL value.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b="1" dirty="0">
                <a:latin typeface="Verdana" panose="020B0604030504040204" pitchFamily="34" charset="0"/>
              </a:rPr>
              <a:t>Note:</a:t>
            </a:r>
            <a:r>
              <a:rPr lang="en-US" altLang="en-US" dirty="0">
                <a:latin typeface="Verdana" panose="020B0604030504040204" pitchFamily="34" charset="0"/>
              </a:rPr>
              <a:t> A NULL value is different from a zero value or a field that contains spaces. A field with a NULL value is one that has been left blank during record creation!</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402975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261764" y="225515"/>
            <a:ext cx="10657184" cy="707886"/>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SQL  LIMIT</a:t>
            </a:r>
          </a:p>
        </p:txBody>
      </p:sp>
      <p:sp>
        <p:nvSpPr>
          <p:cNvPr id="4" name="Rectangle 3"/>
          <p:cNvSpPr/>
          <p:nvPr/>
        </p:nvSpPr>
        <p:spPr>
          <a:xfrm>
            <a:off x="388336" y="1484784"/>
            <a:ext cx="11809312" cy="1107996"/>
          </a:xfrm>
          <a:prstGeom prst="rect">
            <a:avLst/>
          </a:prstGeom>
        </p:spPr>
        <p:txBody>
          <a:bodyPr wrap="square">
            <a:spAutoFit/>
          </a:bodyPr>
          <a:lstStyle/>
          <a:p>
            <a:r>
              <a:rPr lang="en-US" sz="2400" dirty="0">
                <a:latin typeface="Consolas" panose="020B0609020204030204" pitchFamily="49" charset="0"/>
              </a:rPr>
              <a:t>SELECT * FROM Customers</a:t>
            </a:r>
            <a:br>
              <a:rPr lang="en-US" sz="2400" dirty="0">
                <a:latin typeface="Consolas" panose="020B0609020204030204" pitchFamily="49" charset="0"/>
              </a:rPr>
            </a:br>
            <a:r>
              <a:rPr lang="en-US" sz="2400" dirty="0">
                <a:latin typeface="Consolas" panose="020B0609020204030204" pitchFamily="49" charset="0"/>
              </a:rPr>
              <a:t>LIMIT 3;</a:t>
            </a:r>
          </a:p>
          <a:p>
            <a:endParaRPr lang="en-US" dirty="0">
              <a:latin typeface="Verdana" panose="020B0604030504040204" pitchFamily="34" charset="0"/>
            </a:endParaRPr>
          </a:p>
        </p:txBody>
      </p:sp>
    </p:spTree>
    <p:extLst>
      <p:ext uri="{BB962C8B-B14F-4D97-AF65-F5344CB8AC3E}">
        <p14:creationId xmlns:p14="http://schemas.microsoft.com/office/powerpoint/2010/main" val="401207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269876" y="492295"/>
            <a:ext cx="10009112" cy="1538883"/>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MIN() and MAX() Functions</a:t>
            </a:r>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MIN()</a:t>
            </a:r>
            <a:r>
              <a:rPr lang="en-US" altLang="en-US" dirty="0">
                <a:latin typeface="Verdana" panose="020B0604030504040204" pitchFamily="34" charset="0"/>
              </a:rPr>
              <a:t> function returns the smallest value of the selected column.</a:t>
            </a:r>
            <a:endParaRPr lang="en-US" altLang="en-US" dirty="0"/>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MAX()</a:t>
            </a:r>
            <a:r>
              <a:rPr lang="en-US" altLang="en-US" dirty="0">
                <a:latin typeface="Verdana" panose="020B0604030504040204" pitchFamily="34" charset="0"/>
              </a:rPr>
              <a:t> function returns the largest value of the selected column.</a:t>
            </a:r>
            <a:endParaRPr lang="en-US" altLang="en-US" sz="3200" dirty="0">
              <a:latin typeface="Arial" panose="020B0604020202020204" pitchFamily="34" charset="0"/>
            </a:endParaRPr>
          </a:p>
        </p:txBody>
      </p:sp>
      <p:sp>
        <p:nvSpPr>
          <p:cNvPr id="4" name="Rectangle 3"/>
          <p:cNvSpPr/>
          <p:nvPr/>
        </p:nvSpPr>
        <p:spPr>
          <a:xfrm>
            <a:off x="1269876" y="2348880"/>
            <a:ext cx="8807052" cy="3416320"/>
          </a:xfrm>
          <a:prstGeom prst="rect">
            <a:avLst/>
          </a:prstGeom>
        </p:spPr>
        <p:txBody>
          <a:bodyPr wrap="square">
            <a:spAutoFit/>
          </a:bodyPr>
          <a:lstStyle/>
          <a:p>
            <a:r>
              <a:rPr lang="en-US" sz="2400" dirty="0">
                <a:latin typeface="Segoe UI" panose="020B0502040204020203" pitchFamily="34" charset="0"/>
              </a:rPr>
              <a:t>MIN() Syntax</a:t>
            </a:r>
          </a:p>
          <a:p>
            <a:r>
              <a:rPr lang="en-US" sz="2400" dirty="0">
                <a:latin typeface="Consolas" panose="020B0609020204030204" pitchFamily="49" charset="0"/>
              </a:rPr>
              <a:t>SELECT MIN(</a:t>
            </a:r>
            <a:r>
              <a:rPr lang="en-US" sz="2400" i="1" dirty="0">
                <a:latin typeface="Consolas" panose="020B0609020204030204" pitchFamily="49" charset="0"/>
              </a:rPr>
              <a:t>column name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FROM </a:t>
            </a:r>
            <a:r>
              <a:rPr lang="en-US" sz="2400" i="1" dirty="0">
                <a:latin typeface="Consolas" panose="020B0609020204030204" pitchFamily="49" charset="0"/>
              </a:rPr>
              <a:t>table_name</a:t>
            </a:r>
            <a:br>
              <a:rPr lang="en-US" sz="2400" dirty="0">
                <a:latin typeface="Consolas" panose="020B0609020204030204" pitchFamily="49" charset="0"/>
              </a:rPr>
            </a:br>
            <a:r>
              <a:rPr lang="en-US" sz="2400" dirty="0">
                <a:latin typeface="Consolas" panose="020B0609020204030204" pitchFamily="49" charset="0"/>
              </a:rPr>
              <a:t>WHERE </a:t>
            </a:r>
            <a:r>
              <a:rPr lang="en-US" sz="2400" i="1" dirty="0">
                <a:latin typeface="Consolas" panose="020B0609020204030204" pitchFamily="49" charset="0"/>
              </a:rPr>
              <a:t>condition</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Segoe UI" panose="020B0502040204020203" pitchFamily="34" charset="0"/>
              </a:rPr>
              <a:t>MAX() Syntax</a:t>
            </a:r>
          </a:p>
          <a:p>
            <a:r>
              <a:rPr lang="en-US" sz="2400" dirty="0">
                <a:latin typeface="Consolas" panose="020B0609020204030204" pitchFamily="49" charset="0"/>
              </a:rPr>
              <a:t>SELECT MAX(</a:t>
            </a:r>
            <a:r>
              <a:rPr lang="en-US" sz="2400" i="1" dirty="0">
                <a:latin typeface="Consolas" panose="020B0609020204030204" pitchFamily="49" charset="0"/>
              </a:rPr>
              <a:t>column name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FROM </a:t>
            </a:r>
            <a:r>
              <a:rPr lang="en-US" sz="2400" i="1" dirty="0">
                <a:latin typeface="Consolas" panose="020B0609020204030204" pitchFamily="49" charset="0"/>
              </a:rPr>
              <a:t>table_name</a:t>
            </a:r>
            <a:br>
              <a:rPr lang="en-US" sz="2400" dirty="0">
                <a:latin typeface="Consolas" panose="020B0609020204030204" pitchFamily="49" charset="0"/>
              </a:rPr>
            </a:br>
            <a:r>
              <a:rPr lang="en-US" sz="2400" dirty="0">
                <a:latin typeface="Consolas" panose="020B0609020204030204" pitchFamily="49" charset="0"/>
              </a:rPr>
              <a:t>WHERE </a:t>
            </a:r>
            <a:r>
              <a:rPr lang="en-US" sz="2400" i="1" dirty="0">
                <a:latin typeface="Consolas" panose="020B0609020204030204" pitchFamily="49" charset="0"/>
              </a:rPr>
              <a:t>condition</a:t>
            </a:r>
            <a:r>
              <a:rPr lang="en-US" sz="2400" dirty="0">
                <a:latin typeface="Consolas" panose="020B0609020204030204" pitchFamily="49" charset="0"/>
              </a:rPr>
              <a:t>;</a:t>
            </a:r>
            <a:endParaRPr lang="en-US" sz="2400" b="0" i="0" dirty="0">
              <a:effectLst/>
              <a:latin typeface="Consolas" panose="020B0609020204030204" pitchFamily="49" charset="0"/>
            </a:endParaRPr>
          </a:p>
        </p:txBody>
      </p:sp>
    </p:spTree>
    <p:extLst>
      <p:ext uri="{BB962C8B-B14F-4D97-AF65-F5344CB8AC3E}">
        <p14:creationId xmlns:p14="http://schemas.microsoft.com/office/powerpoint/2010/main" val="347501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981"/>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179331" rIns="-14283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61764" y="404664"/>
            <a:ext cx="11665296" cy="6278642"/>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COUNT(), AVG() and SUM() Functions</a:t>
            </a: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COUNT()</a:t>
            </a:r>
            <a:r>
              <a:rPr lang="en-US" altLang="en-US" dirty="0">
                <a:latin typeface="Verdana" panose="020B0604030504040204" pitchFamily="34" charset="0"/>
              </a:rPr>
              <a:t> function returns the number of rows that matches a specified criterion.</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dirty="0">
                <a:latin typeface="Consolas" panose="020B0609020204030204" pitchFamily="49" charset="0"/>
              </a:rPr>
              <a:t>SELECT COUNT(</a:t>
            </a:r>
            <a:r>
              <a:rPr lang="en-US" altLang="en-US" i="1" dirty="0">
                <a:latin typeface="Consolas" panose="020B0609020204030204" pitchFamily="49" charset="0"/>
              </a:rPr>
              <a:t>column name</a:t>
            </a:r>
            <a:r>
              <a:rPr lang="en-US" altLang="en-US" dirty="0">
                <a:latin typeface="Consolas" panose="020B0609020204030204" pitchFamily="49" charset="0"/>
              </a:rPr>
              <a:t>)</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condition</a:t>
            </a:r>
            <a:r>
              <a:rPr lang="en-US" altLang="en-US" dirty="0">
                <a:latin typeface="Consolas" panose="020B0609020204030204" pitchFamily="49" charset="0"/>
              </a:rPr>
              <a:t>;</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AVG()</a:t>
            </a:r>
            <a:r>
              <a:rPr lang="en-US" altLang="en-US" dirty="0">
                <a:latin typeface="Verdana" panose="020B0604030504040204" pitchFamily="34" charset="0"/>
              </a:rPr>
              <a:t> function returns the average value of a numeric column. </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dirty="0">
                <a:latin typeface="Consolas" panose="020B0609020204030204" pitchFamily="49" charset="0"/>
              </a:rPr>
              <a:t>SELECT AVG(</a:t>
            </a:r>
            <a:r>
              <a:rPr lang="en-US" altLang="en-US" i="1" dirty="0">
                <a:latin typeface="Consolas" panose="020B0609020204030204" pitchFamily="49" charset="0"/>
              </a:rPr>
              <a:t>column name</a:t>
            </a:r>
            <a:r>
              <a:rPr lang="en-US" altLang="en-US" dirty="0">
                <a:latin typeface="Consolas" panose="020B0609020204030204" pitchFamily="49" charset="0"/>
              </a:rPr>
              <a:t>)</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condition</a:t>
            </a:r>
            <a:r>
              <a:rPr lang="en-US" altLang="en-US" dirty="0">
                <a:latin typeface="Consolas" panose="020B0609020204030204" pitchFamily="49" charset="0"/>
              </a:rPr>
              <a:t>;</a:t>
            </a:r>
            <a:endParaRPr lang="en-US" altLang="en-US" dirty="0"/>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SUM()</a:t>
            </a:r>
            <a:r>
              <a:rPr lang="en-US" altLang="en-US" dirty="0">
                <a:latin typeface="Verdana" panose="020B0604030504040204" pitchFamily="34" charset="0"/>
              </a:rPr>
              <a:t> function returns the total sum of a numeric column. </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dirty="0">
                <a:latin typeface="Consolas" panose="020B0609020204030204" pitchFamily="49" charset="0"/>
              </a:rPr>
              <a:t>SELECT SUM(</a:t>
            </a:r>
            <a:r>
              <a:rPr lang="en-US" altLang="en-US" i="1" dirty="0">
                <a:latin typeface="Consolas" panose="020B0609020204030204" pitchFamily="49" charset="0"/>
              </a:rPr>
              <a:t>column name</a:t>
            </a:r>
            <a:r>
              <a:rPr lang="en-US" altLang="en-US" dirty="0">
                <a:latin typeface="Consolas" panose="020B0609020204030204" pitchFamily="49" charset="0"/>
              </a:rPr>
              <a:t>)</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condition</a:t>
            </a:r>
            <a:r>
              <a:rPr lang="en-US" altLang="en-US" dirty="0">
                <a:latin typeface="Consolas" panose="020B0609020204030204" pitchFamily="49" charset="0"/>
              </a:rPr>
              <a:t>;</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15596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269876" y="620688"/>
            <a:ext cx="8375005" cy="4708981"/>
          </a:xfrm>
          <a:prstGeom prst="rect">
            <a:avLst/>
          </a:prstGeom>
        </p:spPr>
        <p:txBody>
          <a:bodyPr wrap="square">
            <a:spAutoFit/>
          </a:bodyPr>
          <a:lstStyle/>
          <a:p>
            <a:pPr lvl="0" algn="ctr" eaLnBrk="0" fontAlgn="base" hangingPunct="0">
              <a:spcBef>
                <a:spcPct val="0"/>
              </a:spcBef>
              <a:spcAft>
                <a:spcPct val="0"/>
              </a:spcAft>
            </a:pPr>
            <a:r>
              <a:rPr lang="en-US" altLang="en-US" sz="4400" dirty="0">
                <a:latin typeface="Segoe UI" panose="020B0502040204020203" pitchFamily="34" charset="0"/>
                <a:cs typeface="Segoe UI" panose="020B0502040204020203" pitchFamily="34" charset="0"/>
              </a:rPr>
              <a:t>IN Operator</a:t>
            </a:r>
          </a:p>
          <a:p>
            <a:pPr lvl="0" eaLnBrk="0" fontAlgn="base" hangingPunct="0">
              <a:spcBef>
                <a:spcPct val="0"/>
              </a:spcBef>
              <a:spcAft>
                <a:spcPct val="0"/>
              </a:spcAft>
            </a:pPr>
            <a:endParaRPr lang="en-US" altLang="en-US" sz="44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000" dirty="0">
                <a:latin typeface="Verdana" panose="020B0604030504040204" pitchFamily="34" charset="0"/>
              </a:rPr>
              <a:t>The </a:t>
            </a:r>
            <a:r>
              <a:rPr lang="en-US" altLang="en-US" sz="2000" dirty="0">
                <a:latin typeface="Consolas" panose="020B0609020204030204" pitchFamily="49" charset="0"/>
              </a:rPr>
              <a:t>IN</a:t>
            </a:r>
            <a:r>
              <a:rPr lang="en-US" altLang="en-US" sz="2000" dirty="0">
                <a:latin typeface="Verdana" panose="020B0604030504040204" pitchFamily="34" charset="0"/>
              </a:rPr>
              <a:t> operator allows you to specify multiple values in a </a:t>
            </a:r>
            <a:r>
              <a:rPr lang="en-US" altLang="en-US" sz="2000" dirty="0">
                <a:latin typeface="Consolas" panose="020B0609020204030204" pitchFamily="49" charset="0"/>
              </a:rPr>
              <a:t>WHERE</a:t>
            </a:r>
            <a:r>
              <a:rPr lang="en-US" altLang="en-US" sz="2000" dirty="0">
                <a:latin typeface="Verdana" panose="020B0604030504040204" pitchFamily="34" charset="0"/>
              </a:rPr>
              <a:t> clause.</a:t>
            </a:r>
            <a:endParaRPr lang="en-US" altLang="en-US" sz="2000" dirty="0"/>
          </a:p>
          <a:p>
            <a:pPr lvl="0" eaLnBrk="0" fontAlgn="base" hangingPunct="0">
              <a:spcBef>
                <a:spcPct val="0"/>
              </a:spcBef>
              <a:spcAft>
                <a:spcPct val="0"/>
              </a:spcAft>
            </a:pPr>
            <a:endParaRPr lang="en-US" altLang="en-US" sz="2000" dirty="0">
              <a:latin typeface="Verdana" panose="020B0604030504040204" pitchFamily="34" charset="0"/>
            </a:endParaRPr>
          </a:p>
          <a:p>
            <a:pPr lvl="0" eaLnBrk="0" fontAlgn="base" hangingPunct="0">
              <a:spcBef>
                <a:spcPct val="0"/>
              </a:spcBef>
              <a:spcAft>
                <a:spcPct val="0"/>
              </a:spcAft>
            </a:pPr>
            <a:r>
              <a:rPr lang="en-US" altLang="en-US" sz="2000" dirty="0">
                <a:latin typeface="Verdana" panose="020B0604030504040204" pitchFamily="34" charset="0"/>
              </a:rPr>
              <a:t>The </a:t>
            </a:r>
            <a:r>
              <a:rPr lang="en-US" altLang="en-US" sz="2000" dirty="0">
                <a:latin typeface="Consolas" panose="020B0609020204030204" pitchFamily="49" charset="0"/>
              </a:rPr>
              <a:t>IN</a:t>
            </a:r>
            <a:r>
              <a:rPr lang="en-US" altLang="en-US" sz="2000" dirty="0">
                <a:latin typeface="Verdana" panose="020B0604030504040204" pitchFamily="34" charset="0"/>
              </a:rPr>
              <a:t> operator is a shorthand for multiple </a:t>
            </a:r>
            <a:r>
              <a:rPr lang="en-US" altLang="en-US" sz="2000" dirty="0">
                <a:latin typeface="Consolas" panose="020B0609020204030204" pitchFamily="49" charset="0"/>
              </a:rPr>
              <a:t>OR</a:t>
            </a:r>
            <a:r>
              <a:rPr lang="en-US" altLang="en-US" sz="2000" dirty="0">
                <a:latin typeface="Verdana" panose="020B0604030504040204" pitchFamily="34" charset="0"/>
              </a:rPr>
              <a:t> conditions.</a:t>
            </a:r>
            <a:endParaRPr lang="en-US" altLang="en-US" sz="36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6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6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000" dirty="0">
                <a:latin typeface="Consolas" panose="020B0609020204030204" pitchFamily="49" charset="0"/>
              </a:rPr>
              <a:t>SELECT </a:t>
            </a:r>
            <a:r>
              <a:rPr lang="en-US" altLang="en-US" sz="2000" i="1" dirty="0">
                <a:latin typeface="Consolas" panose="020B0609020204030204" pitchFamily="49" charset="0"/>
              </a:rPr>
              <a:t>column_name(s)</a:t>
            </a:r>
            <a:br>
              <a:rPr lang="en-US" altLang="en-US" sz="2000" dirty="0">
                <a:latin typeface="Consolas" panose="020B0609020204030204" pitchFamily="49" charset="0"/>
              </a:rPr>
            </a:br>
            <a:r>
              <a:rPr lang="en-US" altLang="en-US" sz="2000" dirty="0">
                <a:latin typeface="Consolas" panose="020B0609020204030204" pitchFamily="49" charset="0"/>
              </a:rPr>
              <a:t>FROM </a:t>
            </a:r>
            <a:r>
              <a:rPr lang="en-US" altLang="en-US" sz="2000" i="1" dirty="0">
                <a:latin typeface="Consolas" panose="020B0609020204030204" pitchFamily="49" charset="0"/>
              </a:rPr>
              <a:t>table_name</a:t>
            </a:r>
            <a:br>
              <a:rPr lang="en-US" altLang="en-US" sz="2000" dirty="0">
                <a:latin typeface="Consolas" panose="020B0609020204030204" pitchFamily="49" charset="0"/>
              </a:rPr>
            </a:br>
            <a:r>
              <a:rPr lang="en-US" altLang="en-US" sz="2000" dirty="0">
                <a:latin typeface="Consolas" panose="020B0609020204030204" pitchFamily="49" charset="0"/>
              </a:rPr>
              <a:t>WHERE </a:t>
            </a:r>
            <a:r>
              <a:rPr lang="en-US" altLang="en-US" sz="2000" i="1" dirty="0">
                <a:latin typeface="Consolas" panose="020B0609020204030204" pitchFamily="49" charset="0"/>
              </a:rPr>
              <a:t>column_name</a:t>
            </a:r>
            <a:r>
              <a:rPr lang="en-US" altLang="en-US" sz="2000" dirty="0">
                <a:latin typeface="Consolas" panose="020B0609020204030204" pitchFamily="49" charset="0"/>
              </a:rPr>
              <a:t> IN (</a:t>
            </a:r>
            <a:r>
              <a:rPr lang="en-US" altLang="en-US" sz="2000" i="1" dirty="0">
                <a:latin typeface="Consolas" panose="020B0609020204030204" pitchFamily="49" charset="0"/>
              </a:rPr>
              <a:t>value1</a:t>
            </a:r>
            <a:r>
              <a:rPr lang="en-US" altLang="en-US" sz="2000" dirty="0">
                <a:latin typeface="Consolas" panose="020B0609020204030204" pitchFamily="49" charset="0"/>
              </a:rPr>
              <a:t>,</a:t>
            </a:r>
            <a:r>
              <a:rPr lang="en-US" altLang="en-US" sz="2000" i="1" dirty="0">
                <a:latin typeface="Consolas" panose="020B0609020204030204" pitchFamily="49" charset="0"/>
              </a:rPr>
              <a:t> value2</a:t>
            </a:r>
            <a:r>
              <a:rPr lang="en-US" altLang="en-US" sz="2000" dirty="0">
                <a:latin typeface="Consolas" panose="020B0609020204030204" pitchFamily="49" charset="0"/>
              </a:rPr>
              <a:t>, ...);</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345190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053852" y="612844"/>
            <a:ext cx="10225136" cy="4185761"/>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The SQL LIKE Operator</a:t>
            </a: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LIKE</a:t>
            </a:r>
            <a:r>
              <a:rPr lang="en-US" altLang="en-US" dirty="0">
                <a:latin typeface="Verdana" panose="020B0604030504040204" pitchFamily="34" charset="0"/>
              </a:rPr>
              <a:t> operator is used in a </a:t>
            </a:r>
            <a:r>
              <a:rPr lang="en-US" altLang="en-US" dirty="0">
                <a:latin typeface="Consolas" panose="020B0609020204030204" pitchFamily="49" charset="0"/>
              </a:rPr>
              <a:t>WHERE</a:t>
            </a:r>
            <a:r>
              <a:rPr lang="en-US" altLang="en-US" dirty="0">
                <a:latin typeface="Verdana" panose="020B0604030504040204" pitchFamily="34" charset="0"/>
              </a:rPr>
              <a:t> clause to search for a specified pattern in a column.</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There are two wildcards often used in conjunction with the </a:t>
            </a:r>
            <a:r>
              <a:rPr lang="en-US" altLang="en-US" dirty="0">
                <a:latin typeface="Consolas" panose="020B0609020204030204" pitchFamily="49" charset="0"/>
              </a:rPr>
              <a:t>LIKE</a:t>
            </a:r>
            <a:r>
              <a:rPr lang="en-US" altLang="en-US" dirty="0">
                <a:latin typeface="Verdana" panose="020B0604030504040204" pitchFamily="34" charset="0"/>
              </a:rPr>
              <a:t> operator:</a:t>
            </a:r>
            <a:endParaRPr lang="en-US" altLang="en-US" dirty="0"/>
          </a:p>
          <a:p>
            <a:pPr lvl="0" eaLnBrk="0" fontAlgn="base" hangingPunct="0">
              <a:spcBef>
                <a:spcPct val="0"/>
              </a:spcBef>
              <a:spcAft>
                <a:spcPct val="0"/>
              </a:spcAft>
              <a:buFontTx/>
              <a:buChar char="•"/>
            </a:pPr>
            <a:r>
              <a:rPr lang="en-US" altLang="en-US" dirty="0">
                <a:latin typeface="Verdana" panose="020B0604030504040204" pitchFamily="34" charset="0"/>
              </a:rPr>
              <a:t> The percent sign (%) represents zero, one, or multiple characters</a:t>
            </a:r>
          </a:p>
          <a:p>
            <a:pPr lvl="0" eaLnBrk="0" fontAlgn="base" hangingPunct="0">
              <a:spcBef>
                <a:spcPct val="0"/>
              </a:spcBef>
              <a:spcAft>
                <a:spcPct val="0"/>
              </a:spcAft>
              <a:buFontTx/>
              <a:buChar char="•"/>
            </a:pPr>
            <a:r>
              <a:rPr lang="en-US" altLang="en-US" dirty="0">
                <a:latin typeface="Verdana" panose="020B0604030504040204" pitchFamily="34" charset="0"/>
              </a:rPr>
              <a:t> The underscore sign (_) represents one, single character</a:t>
            </a:r>
          </a:p>
          <a:p>
            <a:pPr lvl="0" eaLnBrk="0" fontAlgn="base" hangingPunct="0">
              <a:spcBef>
                <a:spcPct val="0"/>
              </a:spcBef>
              <a:spcAft>
                <a:spcPct val="0"/>
              </a:spcAft>
            </a:pP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LIKE 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column1, column2, ...</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columnN</a:t>
            </a:r>
            <a:r>
              <a:rPr lang="en-US" altLang="en-US" dirty="0">
                <a:latin typeface="Consolas" panose="020B0609020204030204" pitchFamily="49" charset="0"/>
              </a:rPr>
              <a:t> LIKE </a:t>
            </a:r>
            <a:r>
              <a:rPr lang="en-US" altLang="en-US" i="1" dirty="0">
                <a:latin typeface="Consolas" panose="020B0609020204030204" pitchFamily="49" charset="0"/>
              </a:rPr>
              <a:t>pattern</a:t>
            </a:r>
            <a:r>
              <a:rPr lang="en-US" altLang="en-US" dirty="0">
                <a:latin typeface="Consolas" panose="020B0609020204030204" pitchFamily="49" charset="0"/>
              </a:rPr>
              <a:t>;</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24234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1844" y="1124744"/>
            <a:ext cx="9917662" cy="4455246"/>
          </a:xfrm>
          <a:prstGeom prst="rect">
            <a:avLst/>
          </a:prstGeom>
        </p:spPr>
      </p:pic>
    </p:spTree>
    <p:extLst>
      <p:ext uri="{BB962C8B-B14F-4D97-AF65-F5344CB8AC3E}">
        <p14:creationId xmlns:p14="http://schemas.microsoft.com/office/powerpoint/2010/main" val="79082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981844" y="620688"/>
            <a:ext cx="10413305" cy="3970318"/>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The SQL BETWEEN Operator</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BETWEEN</a:t>
            </a:r>
            <a:r>
              <a:rPr lang="en-US" altLang="en-US" dirty="0">
                <a:latin typeface="Verdana" panose="020B0604030504040204" pitchFamily="34" charset="0"/>
              </a:rPr>
              <a:t> operator selects values within a given range. The values can be numbers, text, or dates.</a:t>
            </a:r>
            <a:endParaRPr lang="en-US" altLang="en-US" dirty="0"/>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BETWEEN</a:t>
            </a:r>
            <a:r>
              <a:rPr lang="en-US" altLang="en-US" dirty="0">
                <a:latin typeface="Verdana" panose="020B0604030504040204" pitchFamily="34" charset="0"/>
              </a:rPr>
              <a:t> operator is inclusive: begin and end values are included. </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column_name(s)</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column_name </a:t>
            </a:r>
            <a:r>
              <a:rPr lang="en-US" altLang="en-US" dirty="0">
                <a:latin typeface="Consolas" panose="020B0609020204030204" pitchFamily="49" charset="0"/>
              </a:rPr>
              <a:t>BETWEEN </a:t>
            </a:r>
            <a:r>
              <a:rPr lang="en-US" altLang="en-US" i="1" dirty="0">
                <a:latin typeface="Consolas" panose="020B0609020204030204" pitchFamily="49" charset="0"/>
              </a:rPr>
              <a:t>value1</a:t>
            </a:r>
            <a:r>
              <a:rPr lang="en-US" altLang="en-US" dirty="0">
                <a:latin typeface="Consolas" panose="020B0609020204030204" pitchFamily="49" charset="0"/>
              </a:rPr>
              <a:t> AND </a:t>
            </a:r>
            <a:r>
              <a:rPr lang="en-US" altLang="en-US" i="1" dirty="0">
                <a:latin typeface="Consolas" panose="020B0609020204030204" pitchFamily="49" charset="0"/>
              </a:rPr>
              <a:t>value2;</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928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39669" y="1595426"/>
            <a:ext cx="2661610" cy="3760590"/>
          </a:xfrm>
          <a:prstGeom prst="rect">
            <a:avLst/>
          </a:prstGeom>
        </p:spPr>
      </p:pic>
      <p:pic>
        <p:nvPicPr>
          <p:cNvPr id="5" name="Picture 4"/>
          <p:cNvPicPr>
            <a:picLocks noChangeAspect="1"/>
          </p:cNvPicPr>
          <p:nvPr/>
        </p:nvPicPr>
        <p:blipFill>
          <a:blip r:embed="rId3"/>
          <a:stretch>
            <a:fillRect/>
          </a:stretch>
        </p:blipFill>
        <p:spPr>
          <a:xfrm>
            <a:off x="909836" y="1582849"/>
            <a:ext cx="2693991" cy="3760591"/>
          </a:xfrm>
          <a:prstGeom prst="rect">
            <a:avLst/>
          </a:prstGeom>
        </p:spPr>
      </p:pic>
      <p:pic>
        <p:nvPicPr>
          <p:cNvPr id="1026" name="Picture 2" descr="Profile P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596" y="1582849"/>
            <a:ext cx="3528392" cy="3760591"/>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590352" y="3068960"/>
            <a:ext cx="717467" cy="2160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rot="10800000">
            <a:off x="7001279" y="3068960"/>
            <a:ext cx="735842" cy="2160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06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981844" y="908720"/>
            <a:ext cx="10585176" cy="3970318"/>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SQL Aliases</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dirty="0">
                <a:latin typeface="Verdana" panose="020B0604030504040204" pitchFamily="34" charset="0"/>
              </a:rPr>
              <a:t>SQL aliases are used to give a table, or a column in a table, a temporary name.</a:t>
            </a:r>
            <a:endParaRPr lang="en-US" altLang="en-US" dirty="0"/>
          </a:p>
          <a:p>
            <a:pPr lvl="0" eaLnBrk="0" fontAlgn="base" hangingPunct="0">
              <a:spcBef>
                <a:spcPct val="0"/>
              </a:spcBef>
              <a:spcAft>
                <a:spcPct val="0"/>
              </a:spcAft>
            </a:pPr>
            <a:r>
              <a:rPr lang="en-US" altLang="en-US" dirty="0">
                <a:latin typeface="Verdana" panose="020B0604030504040204" pitchFamily="34" charset="0"/>
              </a:rPr>
              <a:t>Aliases are often used to make column names more readable.</a:t>
            </a:r>
            <a:endParaRPr lang="en-US" altLang="en-US" dirty="0"/>
          </a:p>
          <a:p>
            <a:pPr lvl="0" eaLnBrk="0" fontAlgn="base" hangingPunct="0">
              <a:spcBef>
                <a:spcPct val="0"/>
              </a:spcBef>
              <a:spcAft>
                <a:spcPct val="0"/>
              </a:spcAft>
            </a:pPr>
            <a:r>
              <a:rPr lang="en-US" altLang="en-US" dirty="0">
                <a:latin typeface="Verdana" panose="020B0604030504040204" pitchFamily="34" charset="0"/>
              </a:rPr>
              <a:t>An alias only exists for the duration of that query.</a:t>
            </a:r>
            <a:endParaRPr lang="en-US" altLang="en-US" dirty="0"/>
          </a:p>
          <a:p>
            <a:pPr lvl="0" eaLnBrk="0" fontAlgn="base" hangingPunct="0">
              <a:spcBef>
                <a:spcPct val="0"/>
              </a:spcBef>
              <a:spcAft>
                <a:spcPct val="0"/>
              </a:spcAft>
            </a:pPr>
            <a:r>
              <a:rPr lang="en-US" altLang="en-US" dirty="0">
                <a:latin typeface="Verdana" panose="020B0604030504040204" pitchFamily="34" charset="0"/>
              </a:rPr>
              <a:t>An alias is created with the </a:t>
            </a:r>
            <a:r>
              <a:rPr lang="en-US" altLang="en-US" dirty="0">
                <a:latin typeface="Consolas" panose="020B0609020204030204" pitchFamily="49" charset="0"/>
              </a:rPr>
              <a:t>AS</a:t>
            </a:r>
            <a:r>
              <a:rPr lang="en-US" altLang="en-US" dirty="0">
                <a:latin typeface="Verdana" panose="020B0604030504040204" pitchFamily="34" charset="0"/>
              </a:rPr>
              <a:t> keyword.</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column_name</a:t>
            </a:r>
            <a:r>
              <a:rPr lang="en-US" altLang="en-US" dirty="0">
                <a:latin typeface="Consolas" panose="020B0609020204030204" pitchFamily="49" charset="0"/>
              </a:rPr>
              <a:t> AS </a:t>
            </a:r>
            <a:r>
              <a:rPr lang="en-US" altLang="en-US" i="1" dirty="0">
                <a:latin typeface="Consolas" panose="020B0609020204030204" pitchFamily="49" charset="0"/>
              </a:rPr>
              <a:t>alias_name</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148607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405780" y="620688"/>
            <a:ext cx="12169352" cy="6186309"/>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Constraints</a:t>
            </a:r>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SQL constraints are used to specify rules for the data in a table.</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Constraints are used to limit the type of data that can go into a table. This ensures the accuracy and reliability of the data in the table. If there is any violation between the constraint and the data action, the action is aborted.</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Constraints can be column level or table level. Column level constraints apply to a column, and table level constraints apply to the whole table.</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The following constraints are commonly used in SQL:</a:t>
            </a:r>
            <a:endParaRPr lang="en-US" altLang="en-US" dirty="0"/>
          </a:p>
          <a:p>
            <a:pPr lvl="0" eaLnBrk="0" fontAlgn="base" hangingPunct="0">
              <a:spcBef>
                <a:spcPct val="0"/>
              </a:spcBef>
              <a:spcAft>
                <a:spcPct val="0"/>
              </a:spcAft>
              <a:buFontTx/>
              <a:buChar char="•"/>
            </a:pPr>
            <a:r>
              <a:rPr lang="en-US" altLang="en-US" dirty="0">
                <a:latin typeface="Consolas" panose="020B0609020204030204" pitchFamily="49" charset="0"/>
                <a:hlinkClick r:id="rId2"/>
              </a:rPr>
              <a:t>NOT NULL</a:t>
            </a:r>
            <a:r>
              <a:rPr lang="en-US" altLang="en-US" dirty="0">
                <a:latin typeface="Verdana" panose="020B0604030504040204" pitchFamily="34" charset="0"/>
              </a:rPr>
              <a:t> - Ensures that a column cannot have a NULL value</a:t>
            </a:r>
          </a:p>
          <a:p>
            <a:pPr lvl="0" eaLnBrk="0" fontAlgn="base" hangingPunct="0">
              <a:spcBef>
                <a:spcPct val="0"/>
              </a:spcBef>
              <a:spcAft>
                <a:spcPct val="0"/>
              </a:spcAft>
              <a:buFontTx/>
              <a:buChar char="•"/>
            </a:pPr>
            <a:r>
              <a:rPr lang="en-US" altLang="en-US" dirty="0">
                <a:latin typeface="Consolas" panose="020B0609020204030204" pitchFamily="49" charset="0"/>
                <a:hlinkClick r:id="rId3"/>
              </a:rPr>
              <a:t>UNIQUE</a:t>
            </a:r>
            <a:r>
              <a:rPr lang="en-US" altLang="en-US" dirty="0">
                <a:latin typeface="Verdana" panose="020B0604030504040204" pitchFamily="34" charset="0"/>
              </a:rPr>
              <a:t> - Ensures that all values in a column are different</a:t>
            </a:r>
          </a:p>
          <a:p>
            <a:pPr lvl="0" eaLnBrk="0" fontAlgn="base" hangingPunct="0">
              <a:spcBef>
                <a:spcPct val="0"/>
              </a:spcBef>
              <a:spcAft>
                <a:spcPct val="0"/>
              </a:spcAft>
              <a:buFontTx/>
              <a:buChar char="•"/>
            </a:pPr>
            <a:r>
              <a:rPr lang="en-US" altLang="en-US" dirty="0">
                <a:latin typeface="Consolas" panose="020B0609020204030204" pitchFamily="49" charset="0"/>
                <a:hlinkClick r:id="rId4"/>
              </a:rPr>
              <a:t>PRIMARY KEY</a:t>
            </a:r>
            <a:r>
              <a:rPr lang="en-US" altLang="en-US" dirty="0">
                <a:latin typeface="Verdana" panose="020B0604030504040204" pitchFamily="34" charset="0"/>
              </a:rPr>
              <a:t> - A combination of a </a:t>
            </a:r>
            <a:r>
              <a:rPr lang="en-US" altLang="en-US" dirty="0">
                <a:latin typeface="Consolas" panose="020B0609020204030204" pitchFamily="49" charset="0"/>
              </a:rPr>
              <a:t>NOT NULL</a:t>
            </a:r>
            <a:r>
              <a:rPr lang="en-US" altLang="en-US" dirty="0">
                <a:latin typeface="Verdana" panose="020B0604030504040204" pitchFamily="34" charset="0"/>
              </a:rPr>
              <a:t> and </a:t>
            </a:r>
            <a:r>
              <a:rPr lang="en-US" altLang="en-US" dirty="0">
                <a:latin typeface="Consolas" panose="020B0609020204030204" pitchFamily="49" charset="0"/>
              </a:rPr>
              <a:t>UNIQUE</a:t>
            </a:r>
            <a:r>
              <a:rPr lang="en-US" altLang="en-US" dirty="0">
                <a:latin typeface="Verdana" panose="020B0604030504040204" pitchFamily="34" charset="0"/>
              </a:rPr>
              <a:t>. Uniquely identifies each row in a table</a:t>
            </a:r>
          </a:p>
          <a:p>
            <a:pPr lvl="0" eaLnBrk="0" fontAlgn="base" hangingPunct="0">
              <a:spcBef>
                <a:spcPct val="0"/>
              </a:spcBef>
              <a:spcAft>
                <a:spcPct val="0"/>
              </a:spcAft>
              <a:buFontTx/>
              <a:buChar char="•"/>
            </a:pPr>
            <a:r>
              <a:rPr lang="en-US" altLang="en-US" dirty="0">
                <a:latin typeface="Consolas" panose="020B0609020204030204" pitchFamily="49" charset="0"/>
                <a:hlinkClick r:id="rId5"/>
              </a:rPr>
              <a:t>FOREIGN KEY</a:t>
            </a:r>
            <a:r>
              <a:rPr lang="en-US" altLang="en-US" dirty="0">
                <a:latin typeface="Verdana" panose="020B0604030504040204" pitchFamily="34" charset="0"/>
              </a:rPr>
              <a:t> - Prevents actions that would destroy links between tables</a:t>
            </a:r>
          </a:p>
          <a:p>
            <a:pPr lvl="0" eaLnBrk="0" fontAlgn="base" hangingPunct="0">
              <a:spcBef>
                <a:spcPct val="0"/>
              </a:spcBef>
              <a:spcAft>
                <a:spcPct val="0"/>
              </a:spcAft>
              <a:buFontTx/>
              <a:buChar char="•"/>
            </a:pPr>
            <a:r>
              <a:rPr lang="en-US" altLang="en-US" dirty="0">
                <a:latin typeface="Consolas" panose="020B0609020204030204" pitchFamily="49" charset="0"/>
                <a:hlinkClick r:id="rId6"/>
              </a:rPr>
              <a:t>CHECK</a:t>
            </a:r>
            <a:r>
              <a:rPr lang="en-US" altLang="en-US" dirty="0">
                <a:latin typeface="Verdana" panose="020B0604030504040204" pitchFamily="34" charset="0"/>
              </a:rPr>
              <a:t> - Ensures that the values in a column satisfies a specific condition</a:t>
            </a:r>
          </a:p>
          <a:p>
            <a:pPr lvl="0" eaLnBrk="0" fontAlgn="base" hangingPunct="0">
              <a:spcBef>
                <a:spcPct val="0"/>
              </a:spcBef>
              <a:spcAft>
                <a:spcPct val="0"/>
              </a:spcAft>
              <a:buFontTx/>
              <a:buChar char="•"/>
            </a:pPr>
            <a:r>
              <a:rPr lang="en-US" altLang="en-US" dirty="0">
                <a:latin typeface="Consolas" panose="020B0609020204030204" pitchFamily="49" charset="0"/>
                <a:hlinkClick r:id="rId7"/>
              </a:rPr>
              <a:t>DEFAULT</a:t>
            </a:r>
            <a:r>
              <a:rPr lang="en-US" altLang="en-US" dirty="0">
                <a:latin typeface="Verdana" panose="020B0604030504040204" pitchFamily="34" charset="0"/>
              </a:rPr>
              <a:t> - Sets a default value for a column if no value is specified</a:t>
            </a:r>
          </a:p>
          <a:p>
            <a:pPr lvl="0" eaLnBrk="0" fontAlgn="base" hangingPunct="0">
              <a:spcBef>
                <a:spcPct val="0"/>
              </a:spcBef>
              <a:spcAft>
                <a:spcPct val="0"/>
              </a:spcAft>
              <a:buFontTx/>
              <a:buChar char="•"/>
            </a:pPr>
            <a:r>
              <a:rPr lang="en-US" altLang="en-US" dirty="0">
                <a:latin typeface="Consolas" panose="020B0609020204030204" pitchFamily="49" charset="0"/>
                <a:hlinkClick r:id="rId8"/>
              </a:rPr>
              <a:t>CREATE INDEX</a:t>
            </a:r>
            <a:r>
              <a:rPr lang="en-US" altLang="en-US" dirty="0">
                <a:latin typeface="Verdana" panose="020B0604030504040204" pitchFamily="34" charset="0"/>
              </a:rPr>
              <a:t> - Used to create and retrieve data from the database very quickly</a:t>
            </a:r>
          </a:p>
          <a:p>
            <a:pPr lvl="0" eaLnBrk="0" fontAlgn="base" hangingPunct="0">
              <a:spcBef>
                <a:spcPct val="0"/>
              </a:spcBef>
              <a:spcAft>
                <a:spcPct val="0"/>
              </a:spcAft>
            </a:pPr>
            <a:endParaRPr lang="en-US" altLang="en-US" sz="3200" dirty="0">
              <a:latin typeface="Arial" panose="020B0604020202020204" pitchFamily="34" charset="0"/>
            </a:endParaRPr>
          </a:p>
        </p:txBody>
      </p:sp>
    </p:spTree>
    <p:extLst>
      <p:ext uri="{BB962C8B-B14F-4D97-AF65-F5344CB8AC3E}">
        <p14:creationId xmlns:p14="http://schemas.microsoft.com/office/powerpoint/2010/main" val="196886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765820" y="980728"/>
            <a:ext cx="8447013" cy="3262432"/>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NOT NULL Constraint</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dirty="0">
                <a:latin typeface="Verdana" panose="020B0604030504040204" pitchFamily="34" charset="0"/>
              </a:rPr>
              <a:t>By default, a column can hold NULL values.</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NOT NULL</a:t>
            </a:r>
            <a:r>
              <a:rPr lang="en-US" altLang="en-US" dirty="0">
                <a:latin typeface="Verdana" panose="020B0604030504040204" pitchFamily="34" charset="0"/>
              </a:rPr>
              <a:t> constraint enforces a column to NOT accept NULL values.</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This enforces a field to always contain a value, which means that you cannot insert a new record, or update a record without adding a value to this field.</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20396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765820" y="1052736"/>
            <a:ext cx="10369152" cy="2985433"/>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PRIMARY KEY Constraint</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PRIMARY KEY</a:t>
            </a:r>
            <a:r>
              <a:rPr lang="en-US" altLang="en-US" dirty="0">
                <a:latin typeface="Verdana" panose="020B0604030504040204" pitchFamily="34" charset="0"/>
              </a:rPr>
              <a:t> constraint uniquely identifies each record in a table.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Primary keys must contain UNIQUE values, and cannot contain NULL values.</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A table can have only ONE primary key; and in the table, this primary key can consist of single or multiple columns (fields).</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53589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701924" y="1340768"/>
            <a:ext cx="8519021" cy="3539430"/>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FOREIGN KEY Constraint</a:t>
            </a: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FOREIGN KEY</a:t>
            </a:r>
            <a:r>
              <a:rPr lang="en-US" altLang="en-US" dirty="0">
                <a:latin typeface="Verdana" panose="020B0604030504040204" pitchFamily="34" charset="0"/>
              </a:rPr>
              <a:t> constraint is used to prevent actions that would destroy links between tables.</a:t>
            </a:r>
            <a:endParaRPr lang="en-US" altLang="en-US" dirty="0"/>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A </a:t>
            </a:r>
            <a:r>
              <a:rPr lang="en-US" altLang="en-US" dirty="0">
                <a:latin typeface="Consolas" panose="020B0609020204030204" pitchFamily="49" charset="0"/>
              </a:rPr>
              <a:t>FOREIGN KEY</a:t>
            </a:r>
            <a:r>
              <a:rPr lang="en-US" altLang="en-US" dirty="0">
                <a:latin typeface="Verdana" panose="020B0604030504040204" pitchFamily="34" charset="0"/>
              </a:rPr>
              <a:t> is a field (or collection of fields) in one table, that refers to the </a:t>
            </a:r>
            <a:r>
              <a:rPr lang="en-US" altLang="en-US" dirty="0">
                <a:latin typeface="Consolas" panose="020B0609020204030204" pitchFamily="49" charset="0"/>
                <a:hlinkClick r:id="rId2"/>
              </a:rPr>
              <a:t>PRIMARY KEY</a:t>
            </a:r>
            <a:r>
              <a:rPr lang="en-US" altLang="en-US" dirty="0">
                <a:latin typeface="Verdana" panose="020B0604030504040204" pitchFamily="34" charset="0"/>
              </a:rPr>
              <a:t> in another table.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The table with the foreign key is called the child table, and the table with the primary key is called the referenced or parent table.</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08091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820" y="908720"/>
            <a:ext cx="11017224" cy="2339102"/>
          </a:xfrm>
          <a:prstGeom prst="rect">
            <a:avLst/>
          </a:prstGeom>
        </p:spPr>
        <p:txBody>
          <a:bodyPr wrap="square">
            <a:spAutoFit/>
          </a:bodyPr>
          <a:lstStyle/>
          <a:p>
            <a:pPr algn="ctr"/>
            <a:r>
              <a:rPr lang="en-US" sz="2800" dirty="0">
                <a:latin typeface="Segoe UI" panose="020B0502040204020203" pitchFamily="34" charset="0"/>
              </a:rPr>
              <a:t>AUTO INCREMENT Field</a:t>
            </a:r>
          </a:p>
          <a:p>
            <a:pPr algn="ctr"/>
            <a:endParaRPr lang="en-US" dirty="0">
              <a:latin typeface="Segoe UI" panose="020B0502040204020203" pitchFamily="34" charset="0"/>
            </a:endParaRPr>
          </a:p>
          <a:p>
            <a:r>
              <a:rPr lang="en-US" sz="2000" dirty="0">
                <a:latin typeface="Verdana" panose="020B0604030504040204" pitchFamily="34" charset="0"/>
              </a:rPr>
              <a:t>Auto-increment allows a unique number to be generated automatically when a new record is inserted into a table.</a:t>
            </a:r>
          </a:p>
          <a:p>
            <a:endParaRPr lang="en-US" sz="2000" dirty="0">
              <a:latin typeface="Verdana" panose="020B0604030504040204" pitchFamily="34" charset="0"/>
            </a:endParaRPr>
          </a:p>
          <a:p>
            <a:r>
              <a:rPr lang="en-US" sz="2000" dirty="0">
                <a:latin typeface="Verdana" panose="020B0604030504040204" pitchFamily="34" charset="0"/>
              </a:rPr>
              <a:t>Often this is the primary key field that we would like to be created automatically every time a new record is inserted.</a:t>
            </a:r>
            <a:endParaRPr lang="en-US" sz="2000" b="0" i="0" dirty="0">
              <a:effectLst/>
              <a:latin typeface="Verdana" panose="020B0604030504040204" pitchFamily="34" charset="0"/>
            </a:endParaRPr>
          </a:p>
        </p:txBody>
      </p:sp>
    </p:spTree>
    <p:extLst>
      <p:ext uri="{BB962C8B-B14F-4D97-AF65-F5344CB8AC3E}">
        <p14:creationId xmlns:p14="http://schemas.microsoft.com/office/powerpoint/2010/main" val="28705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125860" y="1268760"/>
            <a:ext cx="10657184" cy="2708434"/>
          </a:xfrm>
          <a:prstGeom prst="rect">
            <a:avLst/>
          </a:prstGeom>
        </p:spPr>
        <p:txBody>
          <a:bodyPr wrap="square">
            <a:spAutoFit/>
          </a:bodyPr>
          <a:lstStyle/>
          <a:p>
            <a:pPr lvl="0" algn="ctr"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CREATE INDEX Statement</a:t>
            </a:r>
          </a:p>
          <a:p>
            <a:pPr lvl="0" algn="ctr"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CREATE INDEX</a:t>
            </a:r>
            <a:r>
              <a:rPr lang="en-US" altLang="en-US" dirty="0">
                <a:latin typeface="Verdana" panose="020B0604030504040204" pitchFamily="34" charset="0"/>
              </a:rPr>
              <a:t> statement is used to create indexes in tables.</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Indexes are used to retrieve data from the database more quickly than otherwise.</a:t>
            </a:r>
          </a:p>
          <a:p>
            <a:pPr lvl="0" eaLnBrk="0" fontAlgn="base" hangingPunct="0">
              <a:spcBef>
                <a:spcPct val="0"/>
              </a:spcBef>
              <a:spcAft>
                <a:spcPct val="0"/>
              </a:spcAft>
            </a:pPr>
            <a:r>
              <a:rPr lang="en-US" altLang="en-US">
                <a:latin typeface="Verdana" panose="020B0604030504040204" pitchFamily="34" charset="0"/>
              </a:rPr>
              <a:t> </a:t>
            </a:r>
          </a:p>
          <a:p>
            <a:pPr lvl="0" eaLnBrk="0" fontAlgn="base" hangingPunct="0">
              <a:spcBef>
                <a:spcPct val="0"/>
              </a:spcBef>
              <a:spcAft>
                <a:spcPct val="0"/>
              </a:spcAft>
            </a:pPr>
            <a:r>
              <a:rPr lang="en-US" altLang="en-US">
                <a:latin typeface="Verdana" panose="020B0604030504040204" pitchFamily="34" charset="0"/>
              </a:rPr>
              <a:t>The </a:t>
            </a:r>
            <a:r>
              <a:rPr lang="en-US" altLang="en-US" dirty="0">
                <a:latin typeface="Verdana" panose="020B0604030504040204" pitchFamily="34" charset="0"/>
              </a:rPr>
              <a:t>users cannot see the indexes, they are just used to speed up searches/queries.</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189416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54221"/>
            <a:ext cx="65" cy="348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p:txBody>
      </p:sp>
      <p:sp>
        <p:nvSpPr>
          <p:cNvPr id="4" name="Rectangle 3"/>
          <p:cNvSpPr/>
          <p:nvPr/>
        </p:nvSpPr>
        <p:spPr>
          <a:xfrm>
            <a:off x="477788" y="548680"/>
            <a:ext cx="11161240" cy="4031873"/>
          </a:xfrm>
          <a:prstGeom prst="rect">
            <a:avLst/>
          </a:prstGeom>
        </p:spPr>
        <p:txBody>
          <a:bodyPr wrap="square">
            <a:spAutoFit/>
          </a:bodyPr>
          <a:lstStyle/>
          <a:p>
            <a:pPr algn="ctr"/>
            <a:r>
              <a:rPr lang="en-US" sz="4000" u="sng" dirty="0"/>
              <a:t>SQL JOINs</a:t>
            </a:r>
          </a:p>
          <a:p>
            <a:r>
              <a:rPr lang="en-US" sz="2400" dirty="0"/>
              <a:t>Here are the different types of the JOINs in SQL:</a:t>
            </a:r>
          </a:p>
          <a:p>
            <a:r>
              <a:rPr lang="en-US" sz="2400" dirty="0"/>
              <a:t>(INNER) JOIN: Returns records that have matching values in both tables</a:t>
            </a:r>
          </a:p>
          <a:p>
            <a:r>
              <a:rPr lang="en-US" sz="2400" dirty="0"/>
              <a:t>LEFT (OUTER) JOIN: Returns all records from the left table, and the matched records from the right table</a:t>
            </a:r>
          </a:p>
          <a:p>
            <a:r>
              <a:rPr lang="en-US" sz="2400" dirty="0"/>
              <a:t>RIGHT (OUTER) JOIN: Returns all records from the right table, and the matched records from the left table</a:t>
            </a:r>
          </a:p>
          <a:p>
            <a:r>
              <a:rPr lang="en-US" sz="2400" dirty="0"/>
              <a:t>FULL (OUTER) JOIN: Returns all records when there is a match in either left or right table</a:t>
            </a:r>
          </a:p>
          <a:p>
            <a:r>
              <a:rPr lang="en-US" sz="2400" dirty="0"/>
              <a:t>                                                                                                                                                                      </a:t>
            </a:r>
          </a:p>
        </p:txBody>
      </p:sp>
      <p:pic>
        <p:nvPicPr>
          <p:cNvPr id="5" name="Picture 4"/>
          <p:cNvPicPr>
            <a:picLocks noChangeAspect="1"/>
          </p:cNvPicPr>
          <p:nvPr/>
        </p:nvPicPr>
        <p:blipFill>
          <a:blip r:embed="rId2"/>
          <a:stretch>
            <a:fillRect/>
          </a:stretch>
        </p:blipFill>
        <p:spPr>
          <a:xfrm>
            <a:off x="909836" y="4221088"/>
            <a:ext cx="10476755" cy="2088232"/>
          </a:xfrm>
          <a:prstGeom prst="rect">
            <a:avLst/>
          </a:prstGeom>
        </p:spPr>
      </p:pic>
    </p:spTree>
    <p:extLst>
      <p:ext uri="{BB962C8B-B14F-4D97-AF65-F5344CB8AC3E}">
        <p14:creationId xmlns:p14="http://schemas.microsoft.com/office/powerpoint/2010/main" val="184396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836" y="548680"/>
            <a:ext cx="6092825" cy="923330"/>
          </a:xfrm>
          <a:prstGeom prst="rect">
            <a:avLst/>
          </a:prstGeom>
        </p:spPr>
        <p:txBody>
          <a:bodyPr>
            <a:spAutoFit/>
          </a:bodyPr>
          <a:lstStyle/>
          <a:p>
            <a:r>
              <a:rPr lang="en-US" dirty="0">
                <a:latin typeface="Segoe UI" panose="020B0502040204020203" pitchFamily="34" charset="0"/>
              </a:rPr>
              <a:t>Self Join</a:t>
            </a:r>
          </a:p>
          <a:p>
            <a:r>
              <a:rPr lang="en-US" dirty="0">
                <a:latin typeface="Verdana" panose="020B0604030504040204" pitchFamily="34" charset="0"/>
              </a:rPr>
              <a:t>A self join is a regular join, but the table is joined with itself.</a:t>
            </a:r>
            <a:endParaRPr lang="en-US" b="0" i="0" dirty="0">
              <a:effectLst/>
              <a:latin typeface="Verdana" panose="020B0604030504040204" pitchFamily="34" charset="0"/>
            </a:endParaRPr>
          </a:p>
        </p:txBody>
      </p:sp>
      <p:sp>
        <p:nvSpPr>
          <p:cNvPr id="3"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876470" y="2060848"/>
            <a:ext cx="8591029" cy="2862322"/>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UNION Operator</a:t>
            </a: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UNION</a:t>
            </a:r>
            <a:r>
              <a:rPr lang="en-US" altLang="en-US" dirty="0">
                <a:latin typeface="Verdana" panose="020B0604030504040204" pitchFamily="34" charset="0"/>
              </a:rPr>
              <a:t> operator is used to combine the result-set of two or more </a:t>
            </a:r>
            <a:r>
              <a:rPr lang="en-US" altLang="en-US" dirty="0">
                <a:latin typeface="Consolas" panose="020B0609020204030204" pitchFamily="49" charset="0"/>
              </a:rPr>
              <a:t>SELECT</a:t>
            </a:r>
            <a:r>
              <a:rPr lang="en-US" altLang="en-US" dirty="0">
                <a:latin typeface="Verdana" panose="020B0604030504040204" pitchFamily="34" charset="0"/>
              </a:rPr>
              <a:t> statements.</a:t>
            </a:r>
            <a:endParaRPr lang="en-US" altLang="en-US" dirty="0"/>
          </a:p>
          <a:p>
            <a:pPr lvl="0" eaLnBrk="0" fontAlgn="base" hangingPunct="0">
              <a:spcBef>
                <a:spcPct val="0"/>
              </a:spcBef>
              <a:spcAft>
                <a:spcPct val="0"/>
              </a:spcAft>
              <a:buFontTx/>
              <a:buChar char="•"/>
            </a:pPr>
            <a:r>
              <a:rPr lang="en-US" altLang="en-US" dirty="0">
                <a:latin typeface="Verdana" panose="020B0604030504040204" pitchFamily="34" charset="0"/>
              </a:rPr>
              <a:t>Every </a:t>
            </a:r>
            <a:r>
              <a:rPr lang="en-US" altLang="en-US" dirty="0">
                <a:latin typeface="Consolas" panose="020B0609020204030204" pitchFamily="49" charset="0"/>
              </a:rPr>
              <a:t>SELECT</a:t>
            </a:r>
            <a:r>
              <a:rPr lang="en-US" altLang="en-US" dirty="0">
                <a:latin typeface="Verdana" panose="020B0604030504040204" pitchFamily="34" charset="0"/>
              </a:rPr>
              <a:t> statement within </a:t>
            </a:r>
            <a:r>
              <a:rPr lang="en-US" altLang="en-US" dirty="0">
                <a:latin typeface="Consolas" panose="020B0609020204030204" pitchFamily="49" charset="0"/>
              </a:rPr>
              <a:t>UNION</a:t>
            </a:r>
            <a:r>
              <a:rPr lang="en-US" altLang="en-US" dirty="0">
                <a:latin typeface="Verdana" panose="020B0604030504040204" pitchFamily="34" charset="0"/>
              </a:rPr>
              <a:t> must have the same number of columns</a:t>
            </a:r>
          </a:p>
          <a:p>
            <a:pPr lvl="0" eaLnBrk="0" fontAlgn="base" hangingPunct="0">
              <a:spcBef>
                <a:spcPct val="0"/>
              </a:spcBef>
              <a:spcAft>
                <a:spcPct val="0"/>
              </a:spcAft>
              <a:buFontTx/>
              <a:buChar char="•"/>
            </a:pPr>
            <a:r>
              <a:rPr lang="en-US" altLang="en-US" dirty="0">
                <a:latin typeface="Verdana" panose="020B0604030504040204" pitchFamily="34" charset="0"/>
              </a:rPr>
              <a:t>The columns must also have similar data types</a:t>
            </a:r>
          </a:p>
          <a:p>
            <a:pPr lvl="0" eaLnBrk="0" fontAlgn="base" hangingPunct="0">
              <a:spcBef>
                <a:spcPct val="0"/>
              </a:spcBef>
              <a:spcAft>
                <a:spcPct val="0"/>
              </a:spcAft>
              <a:buFontTx/>
              <a:buChar char="•"/>
            </a:pPr>
            <a:r>
              <a:rPr lang="en-US" altLang="en-US" dirty="0">
                <a:latin typeface="Verdana" panose="020B0604030504040204" pitchFamily="34" charset="0"/>
              </a:rPr>
              <a:t>The columns in every </a:t>
            </a:r>
            <a:r>
              <a:rPr lang="en-US" altLang="en-US" dirty="0">
                <a:latin typeface="Consolas" panose="020B0609020204030204" pitchFamily="49" charset="0"/>
              </a:rPr>
              <a:t>SELECT</a:t>
            </a:r>
            <a:r>
              <a:rPr lang="en-US" altLang="en-US" dirty="0">
                <a:latin typeface="Verdana" panose="020B0604030504040204" pitchFamily="34" charset="0"/>
              </a:rPr>
              <a:t> statement must also be in the same order</a:t>
            </a:r>
          </a:p>
          <a:p>
            <a:pPr lvl="0" eaLnBrk="0" fontAlgn="base" hangingPunct="0">
              <a:spcBef>
                <a:spcPct val="0"/>
              </a:spcBef>
              <a:spcAft>
                <a:spcPct val="0"/>
              </a:spcAft>
            </a:pPr>
            <a:endParaRPr lang="en-US" altLang="en-US" sz="3200" dirty="0">
              <a:latin typeface="Arial" panose="020B0604020202020204" pitchFamily="34" charset="0"/>
            </a:endParaRPr>
          </a:p>
        </p:txBody>
      </p:sp>
    </p:spTree>
    <p:extLst>
      <p:ext uri="{BB962C8B-B14F-4D97-AF65-F5344CB8AC3E}">
        <p14:creationId xmlns:p14="http://schemas.microsoft.com/office/powerpoint/2010/main" val="103041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405780" y="456840"/>
            <a:ext cx="11233248" cy="4739759"/>
          </a:xfrm>
          <a:prstGeom prst="rect">
            <a:avLst/>
          </a:prstGeom>
        </p:spPr>
        <p:txBody>
          <a:bodyPr wrap="square">
            <a:spAutoFit/>
          </a:bodyPr>
          <a:lstStyle/>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GROUP BY Statement</a:t>
            </a:r>
          </a:p>
          <a:p>
            <a:pPr lvl="0" eaLnBrk="0" fontAlgn="base" hangingPunct="0">
              <a:spcBef>
                <a:spcPct val="0"/>
              </a:spcBef>
              <a:spcAft>
                <a:spcPct val="0"/>
              </a:spcAft>
            </a:pPr>
            <a:endParaRPr lang="en-US" altLang="en-US" dirty="0">
              <a:latin typeface="Verdana" panose="020B0604030504040204" pitchFamily="34" charset="0"/>
            </a:endParaRPr>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GROUP BY</a:t>
            </a:r>
            <a:r>
              <a:rPr lang="en-US" altLang="en-US" dirty="0">
                <a:latin typeface="Verdana" panose="020B0604030504040204" pitchFamily="34" charset="0"/>
              </a:rPr>
              <a:t> statement groups rows that have the same values into summary rows, like "find the number of customers in each country".</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Verdana" panose="020B0604030504040204" pitchFamily="34" charset="0"/>
              </a:rPr>
              <a:t>The </a:t>
            </a:r>
            <a:r>
              <a:rPr lang="en-US" altLang="en-US" dirty="0">
                <a:latin typeface="Consolas" panose="020B0609020204030204" pitchFamily="49" charset="0"/>
              </a:rPr>
              <a:t>GROUP BY</a:t>
            </a:r>
            <a:r>
              <a:rPr lang="en-US" altLang="en-US" dirty="0">
                <a:latin typeface="Verdana" panose="020B0604030504040204" pitchFamily="34" charset="0"/>
              </a:rPr>
              <a:t> statement is often used with aggregate functions (</a:t>
            </a:r>
            <a:r>
              <a:rPr lang="en-US" altLang="en-US" dirty="0">
                <a:latin typeface="Consolas" panose="020B0609020204030204" pitchFamily="49" charset="0"/>
              </a:rPr>
              <a:t>COUNT()</a:t>
            </a:r>
            <a:r>
              <a:rPr lang="en-US" altLang="en-US" dirty="0">
                <a:latin typeface="Verdana" panose="020B0604030504040204" pitchFamily="34" charset="0"/>
              </a:rPr>
              <a:t>, </a:t>
            </a:r>
            <a:r>
              <a:rPr lang="en-US" altLang="en-US" dirty="0">
                <a:latin typeface="Consolas" panose="020B0609020204030204" pitchFamily="49" charset="0"/>
              </a:rPr>
              <a:t>MAX()</a:t>
            </a:r>
            <a:r>
              <a:rPr lang="en-US" altLang="en-US" dirty="0">
                <a:latin typeface="Verdana" panose="020B0604030504040204" pitchFamily="34" charset="0"/>
              </a:rPr>
              <a:t>, </a:t>
            </a:r>
            <a:r>
              <a:rPr lang="en-US" altLang="en-US" dirty="0">
                <a:latin typeface="Consolas" panose="020B0609020204030204" pitchFamily="49" charset="0"/>
              </a:rPr>
              <a:t>MIN()</a:t>
            </a:r>
            <a:r>
              <a:rPr lang="en-US" altLang="en-US" dirty="0">
                <a:latin typeface="Verdana" panose="020B0604030504040204" pitchFamily="34" charset="0"/>
              </a:rPr>
              <a:t>, </a:t>
            </a:r>
            <a:r>
              <a:rPr lang="en-US" altLang="en-US" dirty="0">
                <a:latin typeface="Consolas" panose="020B0609020204030204" pitchFamily="49" charset="0"/>
              </a:rPr>
              <a:t>SUM()</a:t>
            </a:r>
            <a:r>
              <a:rPr lang="en-US" altLang="en-US" dirty="0">
                <a:latin typeface="Verdana" panose="020B0604030504040204" pitchFamily="34" charset="0"/>
              </a:rPr>
              <a:t>, </a:t>
            </a:r>
            <a:r>
              <a:rPr lang="en-US" altLang="en-US" dirty="0">
                <a:latin typeface="Consolas" panose="020B0609020204030204" pitchFamily="49" charset="0"/>
              </a:rPr>
              <a:t>AVG()</a:t>
            </a:r>
            <a:r>
              <a:rPr lang="en-US" altLang="en-US" dirty="0">
                <a:latin typeface="Verdana" panose="020B0604030504040204" pitchFamily="34" charset="0"/>
              </a:rPr>
              <a:t>) to group the result-set by one or more columns.</a:t>
            </a: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2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2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dirty="0">
                <a:latin typeface="Consolas" panose="020B0609020204030204" pitchFamily="49" charset="0"/>
              </a:rPr>
              <a:t>SELECT </a:t>
            </a:r>
            <a:r>
              <a:rPr lang="en-US" altLang="en-US" i="1" dirty="0">
                <a:latin typeface="Consolas" panose="020B0609020204030204" pitchFamily="49" charset="0"/>
              </a:rPr>
              <a:t>column_name(s)</a:t>
            </a:r>
            <a:br>
              <a:rPr lang="en-US" altLang="en-US" dirty="0">
                <a:latin typeface="Consolas" panose="020B0609020204030204" pitchFamily="49" charset="0"/>
              </a:rPr>
            </a:br>
            <a:r>
              <a:rPr lang="en-US" altLang="en-US" dirty="0">
                <a:latin typeface="Consolas" panose="020B0609020204030204" pitchFamily="49" charset="0"/>
              </a:rPr>
              <a:t>FROM </a:t>
            </a:r>
            <a:r>
              <a:rPr lang="en-US" altLang="en-US" i="1" dirty="0">
                <a:latin typeface="Consolas" panose="020B0609020204030204" pitchFamily="49" charset="0"/>
              </a:rPr>
              <a:t>table_name</a:t>
            </a:r>
            <a:br>
              <a:rPr lang="en-US" altLang="en-US" dirty="0">
                <a:latin typeface="Consolas" panose="020B0609020204030204" pitchFamily="49" charset="0"/>
              </a:rPr>
            </a:br>
            <a:r>
              <a:rPr lang="en-US" altLang="en-US" dirty="0">
                <a:latin typeface="Consolas" panose="020B0609020204030204" pitchFamily="49" charset="0"/>
              </a:rPr>
              <a:t>WHERE </a:t>
            </a:r>
            <a:r>
              <a:rPr lang="en-US" altLang="en-US" i="1" dirty="0">
                <a:latin typeface="Consolas" panose="020B0609020204030204" pitchFamily="49" charset="0"/>
              </a:rPr>
              <a:t>condition</a:t>
            </a:r>
            <a:br>
              <a:rPr lang="en-US" altLang="en-US" dirty="0">
                <a:latin typeface="Consolas" panose="020B0609020204030204" pitchFamily="49" charset="0"/>
              </a:rPr>
            </a:br>
            <a:r>
              <a:rPr lang="en-US" altLang="en-US" dirty="0">
                <a:latin typeface="Consolas" panose="020B0609020204030204" pitchFamily="49" charset="0"/>
              </a:rPr>
              <a:t>GROUP BY </a:t>
            </a:r>
            <a:r>
              <a:rPr lang="en-US" altLang="en-US" i="1" dirty="0">
                <a:latin typeface="Consolas" panose="020B0609020204030204" pitchFamily="49" charset="0"/>
              </a:rPr>
              <a:t>column_name(s)</a:t>
            </a:r>
            <a:br>
              <a:rPr lang="en-US" altLang="en-US" i="1" dirty="0">
                <a:latin typeface="Consolas" panose="020B0609020204030204" pitchFamily="49" charset="0"/>
              </a:rPr>
            </a:br>
            <a:r>
              <a:rPr lang="en-US" altLang="en-US" dirty="0">
                <a:latin typeface="Consolas" panose="020B0609020204030204" pitchFamily="49" charset="0"/>
              </a:rPr>
              <a:t>ORDER BY </a:t>
            </a:r>
            <a:r>
              <a:rPr lang="en-US" altLang="en-US" i="1" dirty="0">
                <a:latin typeface="Consolas" panose="020B0609020204030204" pitchFamily="49" charset="0"/>
              </a:rPr>
              <a:t>column_name(s);</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197806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812" y="836713"/>
            <a:ext cx="10297144" cy="4893647"/>
          </a:xfrm>
          <a:prstGeom prst="rect">
            <a:avLst/>
          </a:prstGeom>
        </p:spPr>
        <p:txBody>
          <a:bodyPr wrap="square">
            <a:spAutoFit/>
          </a:bodyPr>
          <a:lstStyle/>
          <a:p>
            <a:pPr algn="ctr"/>
            <a:r>
              <a:rPr lang="en-US" sz="2400" b="1" u="sng" dirty="0">
                <a:latin typeface="Heebo"/>
              </a:rPr>
              <a:t>Applications of SQL</a:t>
            </a:r>
          </a:p>
          <a:p>
            <a:pPr algn="ctr"/>
            <a:endParaRPr lang="en-US" sz="2400" b="1" u="sng" dirty="0">
              <a:latin typeface="Heebo"/>
            </a:endParaRPr>
          </a:p>
          <a:p>
            <a:pPr algn="just"/>
            <a:r>
              <a:rPr lang="en-US" sz="2400" dirty="0">
                <a:latin typeface="Nunito"/>
              </a:rPr>
              <a:t>SQL is one of the most widely used Query Language over the databases. SQL provides following functionality to the database programmers:</a:t>
            </a:r>
          </a:p>
          <a:p>
            <a:pPr algn="just"/>
            <a:endParaRPr lang="en-US" sz="2400" dirty="0">
              <a:latin typeface="Nunito"/>
            </a:endParaRPr>
          </a:p>
          <a:p>
            <a:pPr>
              <a:buFont typeface="Arial" panose="020B0604020202020204" pitchFamily="34" charset="0"/>
              <a:buChar char="•"/>
            </a:pPr>
            <a:r>
              <a:rPr lang="en-US" sz="2400" dirty="0">
                <a:latin typeface="Nunito"/>
              </a:rPr>
              <a:t>Execute different database queries against a database.</a:t>
            </a:r>
          </a:p>
          <a:p>
            <a:pPr>
              <a:buFont typeface="Arial" panose="020B0604020202020204" pitchFamily="34" charset="0"/>
              <a:buChar char="•"/>
            </a:pPr>
            <a:r>
              <a:rPr lang="en-US" sz="2400" dirty="0">
                <a:latin typeface="Nunito"/>
              </a:rPr>
              <a:t>Define the data in a database and manipulate that data.</a:t>
            </a:r>
          </a:p>
          <a:p>
            <a:pPr>
              <a:buFont typeface="Arial" panose="020B0604020202020204" pitchFamily="34" charset="0"/>
              <a:buChar char="•"/>
            </a:pPr>
            <a:r>
              <a:rPr lang="en-US" sz="2400" dirty="0">
                <a:latin typeface="Nunito"/>
              </a:rPr>
              <a:t>Create data in a relational database management system.</a:t>
            </a:r>
          </a:p>
          <a:p>
            <a:pPr>
              <a:buFont typeface="Arial" panose="020B0604020202020204" pitchFamily="34" charset="0"/>
              <a:buChar char="•"/>
            </a:pPr>
            <a:r>
              <a:rPr lang="en-US" sz="2400" dirty="0">
                <a:latin typeface="Nunito"/>
              </a:rPr>
              <a:t>Access data from the relational database management system.</a:t>
            </a:r>
          </a:p>
          <a:p>
            <a:pPr>
              <a:buFont typeface="Arial" panose="020B0604020202020204" pitchFamily="34" charset="0"/>
              <a:buChar char="•"/>
            </a:pPr>
            <a:r>
              <a:rPr lang="en-US" sz="2400" dirty="0">
                <a:latin typeface="Nunito"/>
              </a:rPr>
              <a:t>Create and drop databases and tables.</a:t>
            </a:r>
          </a:p>
          <a:p>
            <a:pPr>
              <a:buFont typeface="Arial" panose="020B0604020202020204" pitchFamily="34" charset="0"/>
              <a:buChar char="•"/>
            </a:pPr>
            <a:r>
              <a:rPr lang="en-US" sz="2400" dirty="0">
                <a:latin typeface="Nunito"/>
              </a:rPr>
              <a:t>Create and maintain database users.</a:t>
            </a:r>
          </a:p>
          <a:p>
            <a:pPr>
              <a:buFont typeface="Arial" panose="020B0604020202020204" pitchFamily="34" charset="0"/>
              <a:buChar char="•"/>
            </a:pPr>
            <a:r>
              <a:rPr lang="en-US" sz="2400" dirty="0">
                <a:latin typeface="Nunito"/>
              </a:rPr>
              <a:t>Create view, stored procedure, functions in a database.</a:t>
            </a:r>
          </a:p>
          <a:p>
            <a:pPr>
              <a:buFont typeface="Arial" panose="020B0604020202020204" pitchFamily="34" charset="0"/>
              <a:buChar char="•"/>
            </a:pPr>
            <a:r>
              <a:rPr lang="en-US" sz="2400" dirty="0">
                <a:latin typeface="Nunito"/>
              </a:rPr>
              <a:t>Set permissions on tables, procedures and views.</a:t>
            </a:r>
            <a:endParaRPr lang="en-US" sz="2400" b="0" i="0" dirty="0">
              <a:effectLst/>
              <a:latin typeface="Nunito"/>
            </a:endParaRPr>
          </a:p>
        </p:txBody>
      </p:sp>
    </p:spTree>
    <p:extLst>
      <p:ext uri="{BB962C8B-B14F-4D97-AF65-F5344CB8AC3E}">
        <p14:creationId xmlns:p14="http://schemas.microsoft.com/office/powerpoint/2010/main" val="368985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405780" y="456840"/>
            <a:ext cx="11521280" cy="5016758"/>
          </a:xfrm>
          <a:prstGeom prst="rect">
            <a:avLst/>
          </a:prstGeom>
        </p:spPr>
        <p:txBody>
          <a:bodyPr wrap="square">
            <a:spAutoFit/>
          </a:bodyPr>
          <a:lstStyle/>
          <a:p>
            <a:pPr lvl="0" eaLnBrk="0" fontAlgn="base" hangingPunct="0">
              <a:spcBef>
                <a:spcPct val="0"/>
              </a:spcBef>
              <a:spcAft>
                <a:spcPct val="0"/>
              </a:spcAft>
            </a:pPr>
            <a:r>
              <a:rPr lang="en-US" altLang="en-US" sz="4400" dirty="0">
                <a:latin typeface="Segoe UI" panose="020B0502040204020203" pitchFamily="34" charset="0"/>
                <a:cs typeface="Segoe UI" panose="020B0502040204020203" pitchFamily="34" charset="0"/>
              </a:rPr>
              <a:t>HAVING Clause</a:t>
            </a:r>
          </a:p>
          <a:p>
            <a:pPr lvl="0" eaLnBrk="0" fontAlgn="base" hangingPunct="0">
              <a:spcBef>
                <a:spcPct val="0"/>
              </a:spcBef>
              <a:spcAft>
                <a:spcPct val="0"/>
              </a:spcAft>
            </a:pPr>
            <a:endParaRPr lang="en-US" altLang="en-US" sz="44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000" dirty="0">
                <a:latin typeface="Verdana" panose="020B0604030504040204" pitchFamily="34" charset="0"/>
              </a:rPr>
              <a:t>The </a:t>
            </a:r>
            <a:r>
              <a:rPr lang="en-US" altLang="en-US" sz="2000" dirty="0">
                <a:latin typeface="Consolas" panose="020B0609020204030204" pitchFamily="49" charset="0"/>
              </a:rPr>
              <a:t>HAVING</a:t>
            </a:r>
            <a:r>
              <a:rPr lang="en-US" altLang="en-US" sz="2000" dirty="0">
                <a:latin typeface="Verdana" panose="020B0604030504040204" pitchFamily="34" charset="0"/>
              </a:rPr>
              <a:t> clause was added to SQL because the </a:t>
            </a:r>
            <a:r>
              <a:rPr lang="en-US" altLang="en-US" sz="2000" dirty="0">
                <a:latin typeface="Consolas" panose="020B0609020204030204" pitchFamily="49" charset="0"/>
              </a:rPr>
              <a:t>WHERE</a:t>
            </a:r>
            <a:r>
              <a:rPr lang="en-US" altLang="en-US" sz="2000" dirty="0">
                <a:latin typeface="Verdana" panose="020B0604030504040204" pitchFamily="34" charset="0"/>
              </a:rPr>
              <a:t> keyword cannot be used with aggregate functions.</a:t>
            </a:r>
            <a:endParaRPr lang="en-US" altLang="en-US" sz="36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36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36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000" dirty="0">
                <a:latin typeface="Consolas" panose="020B0609020204030204" pitchFamily="49" charset="0"/>
              </a:rPr>
              <a:t>SELECT </a:t>
            </a:r>
            <a:r>
              <a:rPr lang="en-US" altLang="en-US" sz="2000" i="1" dirty="0">
                <a:latin typeface="Consolas" panose="020B0609020204030204" pitchFamily="49" charset="0"/>
              </a:rPr>
              <a:t>column_name(s)</a:t>
            </a:r>
            <a:br>
              <a:rPr lang="en-US" altLang="en-US" sz="2000" dirty="0">
                <a:latin typeface="Consolas" panose="020B0609020204030204" pitchFamily="49" charset="0"/>
              </a:rPr>
            </a:br>
            <a:r>
              <a:rPr lang="en-US" altLang="en-US" sz="2000" dirty="0">
                <a:latin typeface="Consolas" panose="020B0609020204030204" pitchFamily="49" charset="0"/>
              </a:rPr>
              <a:t>FROM </a:t>
            </a:r>
            <a:r>
              <a:rPr lang="en-US" altLang="en-US" sz="2000" i="1" dirty="0">
                <a:latin typeface="Consolas" panose="020B0609020204030204" pitchFamily="49" charset="0"/>
              </a:rPr>
              <a:t>table_name</a:t>
            </a:r>
            <a:br>
              <a:rPr lang="en-US" altLang="en-US" sz="2000" dirty="0">
                <a:latin typeface="Consolas" panose="020B0609020204030204" pitchFamily="49" charset="0"/>
              </a:rPr>
            </a:br>
            <a:r>
              <a:rPr lang="en-US" altLang="en-US" sz="2000" dirty="0">
                <a:latin typeface="Consolas" panose="020B0609020204030204" pitchFamily="49" charset="0"/>
              </a:rPr>
              <a:t>WHERE </a:t>
            </a:r>
            <a:r>
              <a:rPr lang="en-US" altLang="en-US" sz="2000" i="1" dirty="0">
                <a:latin typeface="Consolas" panose="020B0609020204030204" pitchFamily="49" charset="0"/>
              </a:rPr>
              <a:t>condition</a:t>
            </a:r>
            <a:br>
              <a:rPr lang="en-US" altLang="en-US" sz="2000" dirty="0">
                <a:latin typeface="Consolas" panose="020B0609020204030204" pitchFamily="49" charset="0"/>
              </a:rPr>
            </a:br>
            <a:r>
              <a:rPr lang="en-US" altLang="en-US" sz="2000" dirty="0">
                <a:latin typeface="Consolas" panose="020B0609020204030204" pitchFamily="49" charset="0"/>
              </a:rPr>
              <a:t>GROUP BY </a:t>
            </a:r>
            <a:r>
              <a:rPr lang="en-US" altLang="en-US" sz="2000" i="1" dirty="0">
                <a:latin typeface="Consolas" panose="020B0609020204030204" pitchFamily="49" charset="0"/>
              </a:rPr>
              <a:t>column_name(s)</a:t>
            </a:r>
            <a:br>
              <a:rPr lang="en-US" altLang="en-US" sz="2000" i="1" dirty="0">
                <a:latin typeface="Consolas" panose="020B0609020204030204" pitchFamily="49" charset="0"/>
              </a:rPr>
            </a:br>
            <a:r>
              <a:rPr lang="en-US" altLang="en-US" sz="2000" dirty="0">
                <a:latin typeface="Consolas" panose="020B0609020204030204" pitchFamily="49" charset="0"/>
              </a:rPr>
              <a:t>HAVING </a:t>
            </a:r>
            <a:r>
              <a:rPr lang="en-US" altLang="en-US" sz="2000" i="1" dirty="0">
                <a:latin typeface="Consolas" panose="020B0609020204030204" pitchFamily="49" charset="0"/>
              </a:rPr>
              <a:t>condition</a:t>
            </a:r>
            <a:br>
              <a:rPr lang="en-US" altLang="en-US" sz="2000" i="1" dirty="0">
                <a:latin typeface="Consolas" panose="020B0609020204030204" pitchFamily="49" charset="0"/>
              </a:rPr>
            </a:br>
            <a:r>
              <a:rPr lang="en-US" altLang="en-US" sz="2000" dirty="0">
                <a:latin typeface="Consolas" panose="020B0609020204030204" pitchFamily="49" charset="0"/>
              </a:rPr>
              <a:t>ORDER BY </a:t>
            </a:r>
            <a:r>
              <a:rPr lang="en-US" altLang="en-US" sz="2000" i="1" dirty="0">
                <a:latin typeface="Consolas" panose="020B0609020204030204" pitchFamily="49" charset="0"/>
              </a:rPr>
              <a:t>column_name(s);</a:t>
            </a:r>
            <a:endParaRPr lang="en-US" altLang="en-US" sz="3600" dirty="0">
              <a:latin typeface="Arial" panose="020B0604020202020204" pitchFamily="34" charset="0"/>
            </a:endParaRPr>
          </a:p>
        </p:txBody>
      </p:sp>
      <p:sp>
        <p:nvSpPr>
          <p:cNvPr id="4"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515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60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289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828" y="1988840"/>
            <a:ext cx="10657184" cy="2862322"/>
          </a:xfrm>
          <a:prstGeom prst="rect">
            <a:avLst/>
          </a:prstGeom>
        </p:spPr>
        <p:txBody>
          <a:bodyPr wrap="square">
            <a:spAutoFit/>
          </a:bodyPr>
          <a:lstStyle/>
          <a:p>
            <a:r>
              <a:rPr lang="en-US" sz="3600" dirty="0">
                <a:latin typeface="Heebo"/>
              </a:rPr>
              <a:t>                              What is SQL?</a:t>
            </a:r>
          </a:p>
          <a:p>
            <a:endParaRPr lang="en-US" sz="3600" dirty="0">
              <a:latin typeface="Heebo"/>
            </a:endParaRPr>
          </a:p>
          <a:p>
            <a:pPr algn="just"/>
            <a:r>
              <a:rPr lang="en-US" sz="3600" dirty="0">
                <a:latin typeface="Nunito"/>
              </a:rPr>
              <a:t>SQL is a language to operate databases; it includes Database Creation, Database Deletion, Fetching Data Rows, Modifying &amp; Deleting Data rows, etc.</a:t>
            </a:r>
            <a:endParaRPr lang="en-US" sz="3600" b="0" i="0" dirty="0">
              <a:effectLst/>
              <a:latin typeface="Nunito"/>
            </a:endParaRPr>
          </a:p>
        </p:txBody>
      </p:sp>
    </p:spTree>
    <p:extLst>
      <p:ext uri="{BB962C8B-B14F-4D97-AF65-F5344CB8AC3E}">
        <p14:creationId xmlns:p14="http://schemas.microsoft.com/office/powerpoint/2010/main" val="316917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3812" y="764704"/>
            <a:ext cx="8447013" cy="3908762"/>
          </a:xfrm>
          <a:prstGeom prst="rect">
            <a:avLst/>
          </a:prstGeom>
        </p:spPr>
        <p:txBody>
          <a:bodyPr wrap="square">
            <a:spAutoFit/>
          </a:bodyPr>
          <a:lstStyle/>
          <a:p>
            <a:pPr lvl="0" eaLnBrk="0" fontAlgn="base" hangingPunct="0">
              <a:spcBef>
                <a:spcPct val="0"/>
              </a:spcBef>
              <a:spcAft>
                <a:spcPct val="0"/>
              </a:spcAft>
            </a:pPr>
            <a:r>
              <a:rPr lang="en-US" altLang="en-US" sz="4800" dirty="0">
                <a:latin typeface="Segoe UI" panose="020B0502040204020203" pitchFamily="34" charset="0"/>
                <a:cs typeface="Segoe UI" panose="020B0502040204020203" pitchFamily="34" charset="0"/>
              </a:rPr>
              <a:t>CREATE DATABASE </a:t>
            </a:r>
          </a:p>
          <a:p>
            <a:pPr lvl="0" eaLnBrk="0" fontAlgn="base" hangingPunct="0">
              <a:spcBef>
                <a:spcPct val="0"/>
              </a:spcBef>
              <a:spcAft>
                <a:spcPct val="0"/>
              </a:spcAft>
            </a:pPr>
            <a:endParaRPr lang="en-US" altLang="en-US" sz="48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400" dirty="0">
                <a:latin typeface="Verdana" panose="020B0604030504040204" pitchFamily="34" charset="0"/>
              </a:rPr>
              <a:t>The </a:t>
            </a:r>
            <a:r>
              <a:rPr lang="en-US" altLang="en-US" sz="2400" dirty="0">
                <a:latin typeface="Consolas" panose="020B0609020204030204" pitchFamily="49" charset="0"/>
              </a:rPr>
              <a:t>CREATE DATABASE</a:t>
            </a:r>
            <a:r>
              <a:rPr lang="en-US" altLang="en-US" sz="2400" dirty="0">
                <a:latin typeface="Verdana" panose="020B0604030504040204" pitchFamily="34" charset="0"/>
              </a:rPr>
              <a:t> statement is used to create a new SQL database.</a:t>
            </a: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endParaRPr lang="en-US" altLang="en-US" sz="4000" dirty="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4000" dirty="0">
                <a:latin typeface="Segoe UI" panose="020B0502040204020203" pitchFamily="34" charset="0"/>
                <a:cs typeface="Segoe UI" panose="020B0502040204020203" pitchFamily="34" charset="0"/>
              </a:rPr>
              <a:t>Syntax</a:t>
            </a:r>
          </a:p>
          <a:p>
            <a:pPr lvl="0" eaLnBrk="0" fontAlgn="base" hangingPunct="0">
              <a:spcBef>
                <a:spcPct val="0"/>
              </a:spcBef>
              <a:spcAft>
                <a:spcPct val="0"/>
              </a:spcAft>
            </a:pPr>
            <a:r>
              <a:rPr lang="en-US" altLang="en-US" sz="2400" dirty="0">
                <a:latin typeface="Consolas" panose="020B0609020204030204" pitchFamily="49" charset="0"/>
              </a:rPr>
              <a:t>CREATE DATABASE </a:t>
            </a:r>
            <a:r>
              <a:rPr lang="en-US" altLang="en-US" sz="2400" i="1" dirty="0">
                <a:latin typeface="Consolas" panose="020B0609020204030204" pitchFamily="49" charset="0"/>
              </a:rPr>
              <a:t>databasename</a:t>
            </a:r>
            <a:r>
              <a:rPr lang="en-US" altLang="en-US" sz="2400" dirty="0">
                <a:latin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54976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50432" y="980733"/>
            <a:ext cx="8487960" cy="4896533"/>
          </a:xfrm>
          <a:prstGeom prst="rect">
            <a:avLst/>
          </a:prstGeom>
        </p:spPr>
      </p:pic>
    </p:spTree>
    <p:extLst>
      <p:ext uri="{BB962C8B-B14F-4D97-AF65-F5344CB8AC3E}">
        <p14:creationId xmlns:p14="http://schemas.microsoft.com/office/powerpoint/2010/main" val="22989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8064" y="836712"/>
            <a:ext cx="8392696" cy="5363323"/>
          </a:xfrm>
          <a:prstGeom prst="rect">
            <a:avLst/>
          </a:prstGeom>
        </p:spPr>
      </p:pic>
      <p:pic>
        <p:nvPicPr>
          <p:cNvPr id="3" name="Picture 2"/>
          <p:cNvPicPr>
            <a:picLocks noChangeAspect="1"/>
          </p:cNvPicPr>
          <p:nvPr/>
        </p:nvPicPr>
        <p:blipFill>
          <a:blip r:embed="rId3"/>
          <a:stretch>
            <a:fillRect/>
          </a:stretch>
        </p:blipFill>
        <p:spPr>
          <a:xfrm>
            <a:off x="1898064" y="188640"/>
            <a:ext cx="2162477" cy="466790"/>
          </a:xfrm>
          <a:prstGeom prst="rect">
            <a:avLst/>
          </a:prstGeom>
        </p:spPr>
      </p:pic>
    </p:spTree>
    <p:extLst>
      <p:ext uri="{BB962C8B-B14F-4D97-AF65-F5344CB8AC3E}">
        <p14:creationId xmlns:p14="http://schemas.microsoft.com/office/powerpoint/2010/main" val="29740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9836" y="764704"/>
            <a:ext cx="9785615" cy="5191015"/>
          </a:xfrm>
          <a:prstGeom prst="rect">
            <a:avLst/>
          </a:prstGeom>
        </p:spPr>
      </p:pic>
    </p:spTree>
    <p:extLst>
      <p:ext uri="{BB962C8B-B14F-4D97-AF65-F5344CB8AC3E}">
        <p14:creationId xmlns:p14="http://schemas.microsoft.com/office/powerpoint/2010/main" val="309094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2455</TotalTime>
  <Words>2248</Words>
  <Application>Microsoft Office PowerPoint</Application>
  <PresentationFormat>Custom</PresentationFormat>
  <Paragraphs>256</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Bahnschrift SemiLight Condensed</vt:lpstr>
      <vt:lpstr>Consolas</vt:lpstr>
      <vt:lpstr>Corbel</vt:lpstr>
      <vt:lpstr>Heebo</vt:lpstr>
      <vt:lpstr>Nunito</vt:lpstr>
      <vt:lpstr>Segoe UI</vt:lpstr>
      <vt:lpstr>Verdana</vt:lpstr>
      <vt:lpstr>Digital Blue Tunnel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Anirudha Patil</cp:lastModifiedBy>
  <cp:revision>35</cp:revision>
  <dcterms:created xsi:type="dcterms:W3CDTF">2023-04-05T05:51:20Z</dcterms:created>
  <dcterms:modified xsi:type="dcterms:W3CDTF">2023-05-09T10:00:27Z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