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2" r:id="rId8"/>
    <p:sldId id="301" r:id="rId9"/>
    <p:sldId id="306" r:id="rId10"/>
    <p:sldId id="305" r:id="rId11"/>
    <p:sldId id="311" r:id="rId12"/>
    <p:sldId id="304" r:id="rId13"/>
    <p:sldId id="303" r:id="rId14"/>
    <p:sldId id="310" r:id="rId15"/>
    <p:sldId id="309" r:id="rId16"/>
    <p:sldId id="307" r:id="rId17"/>
    <p:sldId id="308" r:id="rId18"/>
    <p:sldId id="312" r:id="rId19"/>
    <p:sldId id="316" r:id="rId20"/>
    <p:sldId id="315" r:id="rId21"/>
    <p:sldId id="314" r:id="rId22"/>
    <p:sldId id="320" r:id="rId23"/>
    <p:sldId id="313" r:id="rId24"/>
    <p:sldId id="319" r:id="rId25"/>
    <p:sldId id="318" r:id="rId26"/>
    <p:sldId id="326" r:id="rId27"/>
    <p:sldId id="317" r:id="rId28"/>
    <p:sldId id="325" r:id="rId29"/>
    <p:sldId id="324" r:id="rId30"/>
    <p:sldId id="323" r:id="rId31"/>
    <p:sldId id="322" r:id="rId32"/>
    <p:sldId id="321" r:id="rId33"/>
    <p:sldId id="329" r:id="rId34"/>
    <p:sldId id="328" r:id="rId35"/>
    <p:sldId id="327" r:id="rId36"/>
    <p:sldId id="330" r:id="rId37"/>
    <p:sldId id="332" r:id="rId38"/>
    <p:sldId id="331" r:id="rId39"/>
    <p:sldId id="334" r:id="rId40"/>
    <p:sldId id="333" r:id="rId41"/>
    <p:sldId id="335" r:id="rId42"/>
    <p:sldId id="340" r:id="rId43"/>
    <p:sldId id="339" r:id="rId44"/>
    <p:sldId id="338" r:id="rId45"/>
    <p:sldId id="337" r:id="rId46"/>
    <p:sldId id="33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9" name="TextBox 8">
            <a:extLst>
              <a:ext uri="{FF2B5EF4-FFF2-40B4-BE49-F238E27FC236}">
                <a16:creationId xmlns:a16="http://schemas.microsoft.com/office/drawing/2014/main" id="{C549B3F2-5916-0C88-B42B-69978C6D52E7}"/>
              </a:ext>
            </a:extLst>
          </p:cNvPr>
          <p:cNvSpPr txBox="1"/>
          <p:nvPr/>
        </p:nvSpPr>
        <p:spPr>
          <a:xfrm>
            <a:off x="4939644" y="884838"/>
            <a:ext cx="6466789" cy="1323439"/>
          </a:xfrm>
          <a:prstGeom prst="rect">
            <a:avLst/>
          </a:prstGeom>
          <a:solidFill>
            <a:schemeClr val="tx1">
              <a:lumMod val="65000"/>
            </a:schemeClr>
          </a:solidFill>
        </p:spPr>
        <p:txBody>
          <a:bodyPr wrap="square" rtlCol="0">
            <a:spAutoFit/>
          </a:bodyPr>
          <a:lstStyle/>
          <a:p>
            <a:pPr algn="ctr"/>
            <a:r>
              <a:rPr lang="en-US" sz="8000" b="1" dirty="0">
                <a:solidFill>
                  <a:schemeClr val="bg1"/>
                </a:solidFill>
              </a:rPr>
              <a:t>PROBABILITY</a:t>
            </a:r>
            <a:endParaRPr lang="en-IN" sz="8000" b="1" dirty="0">
              <a:solidFill>
                <a:schemeClr val="bg1"/>
              </a:solidFill>
            </a:endParaRPr>
          </a:p>
        </p:txBody>
      </p:sp>
      <p:sp>
        <p:nvSpPr>
          <p:cNvPr id="11" name="TextBox 10">
            <a:extLst>
              <a:ext uri="{FF2B5EF4-FFF2-40B4-BE49-F238E27FC236}">
                <a16:creationId xmlns:a16="http://schemas.microsoft.com/office/drawing/2014/main" id="{A35D1CD7-BC87-D9D6-3236-9305075D0143}"/>
              </a:ext>
            </a:extLst>
          </p:cNvPr>
          <p:cNvSpPr txBox="1"/>
          <p:nvPr/>
        </p:nvSpPr>
        <p:spPr>
          <a:xfrm>
            <a:off x="2301711" y="5055075"/>
            <a:ext cx="7588577" cy="1569660"/>
          </a:xfrm>
          <a:prstGeom prst="rect">
            <a:avLst/>
          </a:prstGeom>
          <a:solidFill>
            <a:schemeClr val="tx1">
              <a:lumMod val="65000"/>
            </a:schemeClr>
          </a:solidFill>
        </p:spPr>
        <p:txBody>
          <a:bodyPr wrap="square">
            <a:spAutoFit/>
          </a:bodyPr>
          <a:lstStyle/>
          <a:p>
            <a:pPr algn="ctr"/>
            <a:r>
              <a:rPr lang="en-US" sz="9600" b="1" dirty="0">
                <a:solidFill>
                  <a:schemeClr val="bg1"/>
                </a:solidFill>
              </a:rPr>
              <a:t>STATISTICS</a:t>
            </a:r>
            <a:endParaRPr lang="en-IN" sz="9600" b="1" dirty="0">
              <a:solidFill>
                <a:schemeClr val="bg1"/>
              </a:solidFill>
            </a:endParaRPr>
          </a:p>
        </p:txBody>
      </p:sp>
      <p:sp>
        <p:nvSpPr>
          <p:cNvPr id="13" name="TextBox 12">
            <a:extLst>
              <a:ext uri="{FF2B5EF4-FFF2-40B4-BE49-F238E27FC236}">
                <a16:creationId xmlns:a16="http://schemas.microsoft.com/office/drawing/2014/main" id="{48E37A46-72D1-023D-E74A-9E725AEA131B}"/>
              </a:ext>
            </a:extLst>
          </p:cNvPr>
          <p:cNvSpPr txBox="1"/>
          <p:nvPr/>
        </p:nvSpPr>
        <p:spPr>
          <a:xfrm>
            <a:off x="7178511" y="2523680"/>
            <a:ext cx="424206" cy="2215991"/>
          </a:xfrm>
          <a:prstGeom prst="rect">
            <a:avLst/>
          </a:prstGeom>
          <a:noFill/>
        </p:spPr>
        <p:txBody>
          <a:bodyPr wrap="square" rtlCol="0">
            <a:spAutoFit/>
          </a:bodyPr>
          <a:lstStyle/>
          <a:p>
            <a:r>
              <a:rPr lang="en-US" sz="13800" b="1" dirty="0">
                <a:solidFill>
                  <a:schemeClr val="bg1"/>
                </a:solidFill>
              </a:rPr>
              <a:t>&amp;</a:t>
            </a:r>
            <a:endParaRPr lang="en-IN" sz="13800" b="1" dirty="0">
              <a:solidFill>
                <a:schemeClr val="bg1"/>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FA3D7-89BC-AA25-4676-80CF83078CA0}"/>
              </a:ext>
            </a:extLst>
          </p:cNvPr>
          <p:cNvSpPr txBox="1"/>
          <p:nvPr/>
        </p:nvSpPr>
        <p:spPr>
          <a:xfrm>
            <a:off x="866775" y="647701"/>
            <a:ext cx="10086975" cy="4093428"/>
          </a:xfrm>
          <a:prstGeom prst="rect">
            <a:avLst/>
          </a:prstGeom>
          <a:noFill/>
        </p:spPr>
        <p:txBody>
          <a:bodyPr wrap="square">
            <a:spAutoFit/>
          </a:bodyPr>
          <a:lstStyle/>
          <a:p>
            <a:pPr algn="just"/>
            <a:r>
              <a:rPr lang="en-US" sz="2000" b="0" i="0" dirty="0">
                <a:effectLst/>
                <a:latin typeface="Roboto" panose="02000000000000000000" pitchFamily="2" charset="0"/>
              </a:rPr>
              <a:t>A Set is a collection of distinct objects/elements. It is a collection of all possible outcomes.</a:t>
            </a:r>
          </a:p>
          <a:p>
            <a:pPr algn="just"/>
            <a:endParaRPr lang="en-US" sz="2000" b="0" i="0" dirty="0">
              <a:effectLst/>
              <a:latin typeface="Roboto" panose="02000000000000000000" pitchFamily="2" charset="0"/>
            </a:endParaRPr>
          </a:p>
          <a:p>
            <a:pPr algn="just"/>
            <a:r>
              <a:rPr lang="en-US" sz="2000" b="0" i="0" dirty="0">
                <a:effectLst/>
                <a:latin typeface="Roboto" panose="02000000000000000000" pitchFamily="2" charset="0"/>
              </a:rPr>
              <a:t>The Sets help translate the problems to mathematical representations using set notations.</a:t>
            </a:r>
          </a:p>
          <a:p>
            <a:pPr algn="just"/>
            <a:endParaRPr lang="en-US" sz="2000" b="0" i="0" dirty="0">
              <a:effectLst/>
              <a:latin typeface="Roboto" panose="02000000000000000000" pitchFamily="2" charset="0"/>
            </a:endParaRPr>
          </a:p>
          <a:p>
            <a:pPr algn="just">
              <a:buFont typeface="Arial" panose="020B0604020202020204" pitchFamily="34" charset="0"/>
              <a:buChar char="•"/>
            </a:pPr>
            <a:r>
              <a:rPr lang="en-US" sz="2000" b="0" i="0" dirty="0">
                <a:effectLst/>
                <a:latin typeface="Roboto" panose="02000000000000000000" pitchFamily="2" charset="0"/>
              </a:rPr>
              <a:t>If a set contains </a:t>
            </a:r>
            <a:r>
              <a:rPr lang="en-US" sz="2000" b="0" i="1" dirty="0">
                <a:effectLst/>
                <a:latin typeface="Roboto" panose="02000000000000000000" pitchFamily="2" charset="0"/>
              </a:rPr>
              <a:t>finite </a:t>
            </a:r>
            <a:r>
              <a:rPr lang="en-US" sz="2000" b="0" i="0" dirty="0">
                <a:effectLst/>
                <a:latin typeface="Roboto" panose="02000000000000000000" pitchFamily="2" charset="0"/>
              </a:rPr>
              <a:t>no. of elements (x</a:t>
            </a:r>
            <a:r>
              <a:rPr lang="en-US" sz="2000" b="0" i="0" baseline="-25000" dirty="0">
                <a:effectLst/>
                <a:latin typeface="Roboto" panose="02000000000000000000" pitchFamily="2" charset="0"/>
              </a:rPr>
              <a:t>1</a:t>
            </a:r>
            <a:r>
              <a:rPr lang="en-US" sz="2000" b="0" i="0" dirty="0">
                <a:effectLst/>
                <a:latin typeface="Roboto" panose="02000000000000000000" pitchFamily="2" charset="0"/>
              </a:rPr>
              <a:t>,x</a:t>
            </a:r>
            <a:r>
              <a:rPr lang="en-US" sz="2000" b="0" i="0" baseline="-25000" dirty="0">
                <a:effectLst/>
                <a:latin typeface="Roboto" panose="02000000000000000000" pitchFamily="2" charset="0"/>
              </a:rPr>
              <a:t>2</a:t>
            </a:r>
            <a:r>
              <a:rPr lang="en-US" sz="2000" b="0" i="0" dirty="0">
                <a:effectLst/>
                <a:latin typeface="Roboto" panose="02000000000000000000" pitchFamily="2" charset="0"/>
              </a:rPr>
              <a:t>,x</a:t>
            </a:r>
            <a:r>
              <a:rPr lang="en-US" sz="2000" b="0" i="0" baseline="-25000" dirty="0">
                <a:effectLst/>
                <a:latin typeface="Roboto" panose="02000000000000000000" pitchFamily="2" charset="0"/>
              </a:rPr>
              <a:t>3</a:t>
            </a:r>
            <a:r>
              <a:rPr lang="en-US" sz="2000" b="0" i="0" dirty="0">
                <a:effectLst/>
                <a:latin typeface="Roboto" panose="02000000000000000000" pitchFamily="2" charset="0"/>
              </a:rPr>
              <a:t>) it can be represented as S={x</a:t>
            </a:r>
            <a:r>
              <a:rPr lang="en-US" sz="2000" b="0" i="0" baseline="-25000" dirty="0">
                <a:effectLst/>
                <a:latin typeface="Roboto" panose="02000000000000000000" pitchFamily="2" charset="0"/>
              </a:rPr>
              <a:t>1</a:t>
            </a:r>
            <a:r>
              <a:rPr lang="en-US" sz="2000" b="0" i="0" dirty="0">
                <a:effectLst/>
                <a:latin typeface="Roboto" panose="02000000000000000000" pitchFamily="2" charset="0"/>
              </a:rPr>
              <a:t>,x</a:t>
            </a:r>
            <a:r>
              <a:rPr lang="en-US" sz="2000" b="0" i="0" baseline="-25000" dirty="0">
                <a:effectLst/>
                <a:latin typeface="Roboto" panose="02000000000000000000" pitchFamily="2" charset="0"/>
              </a:rPr>
              <a:t>2</a:t>
            </a:r>
            <a:r>
              <a:rPr lang="en-US" sz="2000" b="0" i="0" dirty="0">
                <a:effectLst/>
                <a:latin typeface="Roboto" panose="02000000000000000000" pitchFamily="2" charset="0"/>
              </a:rPr>
              <a:t>,x</a:t>
            </a:r>
            <a:r>
              <a:rPr lang="en-US" sz="2000" b="0" i="0" baseline="-25000" dirty="0">
                <a:effectLst/>
                <a:latin typeface="Roboto" panose="02000000000000000000" pitchFamily="2" charset="0"/>
              </a:rPr>
              <a:t>3</a:t>
            </a:r>
            <a:r>
              <a:rPr lang="en-US" sz="2000" b="0" i="0" dirty="0">
                <a:effectLst/>
                <a:latin typeface="Roboto" panose="02000000000000000000" pitchFamily="2" charset="0"/>
              </a:rPr>
              <a:t>}</a:t>
            </a:r>
          </a:p>
          <a:p>
            <a:pPr marL="742950" lvl="1" indent="-285750" algn="just">
              <a:buFont typeface="Arial" panose="020B0604020202020204" pitchFamily="34" charset="0"/>
              <a:buChar char="•"/>
            </a:pPr>
            <a:r>
              <a:rPr lang="en-US" sz="2000" b="0" i="0" dirty="0">
                <a:effectLst/>
                <a:latin typeface="Roboto" panose="02000000000000000000" pitchFamily="2" charset="0"/>
              </a:rPr>
              <a:t>Example: Set of all possible outcomes of a die roll S={1,2,3,4,5,6 }</a:t>
            </a:r>
          </a:p>
          <a:p>
            <a:pPr marL="742950" lvl="1" indent="-285750" algn="just">
              <a:buFont typeface="Arial" panose="020B0604020202020204" pitchFamily="34" charset="0"/>
              <a:buChar char="•"/>
            </a:pPr>
            <a:endParaRPr lang="en-US" sz="2000" b="0" i="0" dirty="0">
              <a:effectLst/>
              <a:latin typeface="Roboto" panose="02000000000000000000" pitchFamily="2" charset="0"/>
            </a:endParaRPr>
          </a:p>
          <a:p>
            <a:pPr algn="just">
              <a:buFont typeface="Arial" panose="020B0604020202020204" pitchFamily="34" charset="0"/>
              <a:buChar char="•"/>
            </a:pPr>
            <a:r>
              <a:rPr lang="en-US" sz="2000" b="0" i="0" dirty="0">
                <a:effectLst/>
                <a:latin typeface="Roboto" panose="02000000000000000000" pitchFamily="2" charset="0"/>
              </a:rPr>
              <a:t>If a set contains </a:t>
            </a:r>
            <a:r>
              <a:rPr lang="en-US" sz="2000" b="0" i="1" dirty="0">
                <a:effectLst/>
                <a:latin typeface="Roboto" panose="02000000000000000000" pitchFamily="2" charset="0"/>
              </a:rPr>
              <a:t>infinite </a:t>
            </a:r>
            <a:r>
              <a:rPr lang="en-US" sz="2000" b="0" i="0" dirty="0">
                <a:effectLst/>
                <a:latin typeface="Roboto" panose="02000000000000000000" pitchFamily="2" charset="0"/>
              </a:rPr>
              <a:t>no. of elements (x</a:t>
            </a:r>
            <a:r>
              <a:rPr lang="en-US" sz="2000" b="0" i="0" baseline="-25000" dirty="0">
                <a:effectLst/>
                <a:latin typeface="Roboto" panose="02000000000000000000" pitchFamily="2" charset="0"/>
              </a:rPr>
              <a:t>1</a:t>
            </a:r>
            <a:r>
              <a:rPr lang="en-US" sz="2000" b="0" i="0" dirty="0">
                <a:effectLst/>
                <a:latin typeface="Roboto" panose="02000000000000000000" pitchFamily="2" charset="0"/>
              </a:rPr>
              <a:t>,x</a:t>
            </a:r>
            <a:r>
              <a:rPr lang="en-US" sz="2000" b="0" i="0" baseline="-25000" dirty="0">
                <a:effectLst/>
                <a:latin typeface="Roboto" panose="02000000000000000000" pitchFamily="2" charset="0"/>
              </a:rPr>
              <a:t>2</a:t>
            </a:r>
            <a:r>
              <a:rPr lang="en-US" sz="2000" b="0" i="0" dirty="0">
                <a:effectLst/>
                <a:latin typeface="Roboto" panose="02000000000000000000" pitchFamily="2" charset="0"/>
              </a:rPr>
              <a:t>,x</a:t>
            </a:r>
            <a:r>
              <a:rPr lang="en-US" sz="2000" b="0" i="0" baseline="-25000" dirty="0">
                <a:effectLst/>
                <a:latin typeface="Roboto" panose="02000000000000000000" pitchFamily="2" charset="0"/>
              </a:rPr>
              <a:t>3</a:t>
            </a:r>
            <a:r>
              <a:rPr lang="en-US" sz="2000" b="0" i="0" dirty="0">
                <a:effectLst/>
                <a:latin typeface="Roboto" panose="02000000000000000000" pitchFamily="2" charset="0"/>
              </a:rPr>
              <a:t>,…..) it can be represented as S={x</a:t>
            </a:r>
            <a:r>
              <a:rPr lang="en-US" sz="2000" b="0" i="0" baseline="-25000" dirty="0">
                <a:effectLst/>
                <a:latin typeface="Roboto" panose="02000000000000000000" pitchFamily="2" charset="0"/>
              </a:rPr>
              <a:t>1</a:t>
            </a:r>
            <a:r>
              <a:rPr lang="en-US" sz="2000" b="0" i="0" dirty="0">
                <a:effectLst/>
                <a:latin typeface="Roboto" panose="02000000000000000000" pitchFamily="2" charset="0"/>
              </a:rPr>
              <a:t>,x</a:t>
            </a:r>
            <a:r>
              <a:rPr lang="en-US" sz="2000" b="0" i="0" baseline="-25000" dirty="0">
                <a:effectLst/>
                <a:latin typeface="Roboto" panose="02000000000000000000" pitchFamily="2" charset="0"/>
              </a:rPr>
              <a:t>2</a:t>
            </a:r>
            <a:r>
              <a:rPr lang="en-US" sz="2000" b="0" i="0" dirty="0">
                <a:effectLst/>
                <a:latin typeface="Roboto" panose="02000000000000000000" pitchFamily="2" charset="0"/>
              </a:rPr>
              <a:t>,x</a:t>
            </a:r>
            <a:r>
              <a:rPr lang="en-US" sz="2000" b="0" i="0" baseline="-25000" dirty="0">
                <a:effectLst/>
                <a:latin typeface="Roboto" panose="02000000000000000000" pitchFamily="2" charset="0"/>
              </a:rPr>
              <a:t>3</a:t>
            </a:r>
            <a:r>
              <a:rPr lang="en-US" sz="2000" b="0" i="0" dirty="0">
                <a:effectLst/>
                <a:latin typeface="Roboto" panose="02000000000000000000" pitchFamily="2" charset="0"/>
              </a:rPr>
              <a:t>,…..}</a:t>
            </a:r>
          </a:p>
          <a:p>
            <a:pPr marL="742950" lvl="1" indent="-285750" algn="just">
              <a:buFont typeface="Arial" panose="020B0604020202020204" pitchFamily="34" charset="0"/>
              <a:buChar char="•"/>
            </a:pPr>
            <a:r>
              <a:rPr lang="en-US" sz="2000" b="0" i="0" dirty="0">
                <a:effectLst/>
                <a:latin typeface="Roboto" panose="02000000000000000000" pitchFamily="2" charset="0"/>
              </a:rPr>
              <a:t>Example: Set of all possible positive real numbers S={0,0.01,1,1.5,2,……}</a:t>
            </a:r>
          </a:p>
          <a:p>
            <a:pPr algn="just"/>
            <a:r>
              <a:rPr lang="en-US" sz="2000" b="0" i="0" dirty="0">
                <a:effectLst/>
                <a:latin typeface="Roboto" panose="02000000000000000000" pitchFamily="2" charset="0"/>
              </a:rPr>
              <a:t> </a:t>
            </a:r>
          </a:p>
        </p:txBody>
      </p:sp>
    </p:spTree>
    <p:extLst>
      <p:ext uri="{BB962C8B-B14F-4D97-AF65-F5344CB8AC3E}">
        <p14:creationId xmlns:p14="http://schemas.microsoft.com/office/powerpoint/2010/main" val="325702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DB705-8B65-2121-6353-8CC3FBE3DF9F}"/>
              </a:ext>
            </a:extLst>
          </p:cNvPr>
          <p:cNvSpPr txBox="1"/>
          <p:nvPr/>
        </p:nvSpPr>
        <p:spPr>
          <a:xfrm>
            <a:off x="1523999" y="876301"/>
            <a:ext cx="9382125" cy="3416320"/>
          </a:xfrm>
          <a:prstGeom prst="rect">
            <a:avLst/>
          </a:prstGeom>
          <a:noFill/>
        </p:spPr>
        <p:txBody>
          <a:bodyPr wrap="square">
            <a:spAutoFit/>
          </a:bodyPr>
          <a:lstStyle/>
          <a:p>
            <a:pPr algn="just"/>
            <a:r>
              <a:rPr lang="en-US" sz="2400" b="1" i="0" dirty="0">
                <a:effectLst/>
                <a:latin typeface="Roboto" panose="02000000000000000000" pitchFamily="2" charset="0"/>
              </a:rPr>
              <a:t>Intersection</a:t>
            </a:r>
            <a:r>
              <a:rPr lang="en-US" sz="2400" b="0" i="0" dirty="0">
                <a:effectLst/>
                <a:latin typeface="Roboto" panose="02000000000000000000" pitchFamily="2" charset="0"/>
              </a:rPr>
              <a:t>: The intersection of two sets A and B is represented as </a:t>
            </a:r>
            <a:r>
              <a:rPr lang="en-US" sz="2400" b="1" i="0" dirty="0">
                <a:effectLst/>
                <a:latin typeface="Roboto" panose="02000000000000000000" pitchFamily="2" charset="0"/>
              </a:rPr>
              <a:t>A ∩ B  </a:t>
            </a:r>
          </a:p>
          <a:p>
            <a:pPr algn="just"/>
            <a:endParaRPr lang="en-US" sz="2400" b="0" i="0" dirty="0">
              <a:effectLst/>
              <a:latin typeface="Roboto" panose="02000000000000000000" pitchFamily="2" charset="0"/>
            </a:endParaRPr>
          </a:p>
          <a:p>
            <a:pPr algn="just"/>
            <a:r>
              <a:rPr lang="en-US" sz="2400" b="1" i="0" dirty="0">
                <a:effectLst/>
                <a:latin typeface="Roboto" panose="02000000000000000000" pitchFamily="2" charset="0"/>
              </a:rPr>
              <a:t>Union</a:t>
            </a:r>
            <a:r>
              <a:rPr lang="en-US" sz="2400" b="0" i="0" dirty="0">
                <a:effectLst/>
                <a:latin typeface="Roboto" panose="02000000000000000000" pitchFamily="2" charset="0"/>
              </a:rPr>
              <a:t>: The union of two sets A and B is represented as </a:t>
            </a:r>
            <a:r>
              <a:rPr lang="en-US" sz="2400" b="1" i="0" dirty="0">
                <a:effectLst/>
                <a:latin typeface="Roboto" panose="02000000000000000000" pitchFamily="2" charset="0"/>
              </a:rPr>
              <a:t>A ∪ B </a:t>
            </a:r>
          </a:p>
          <a:p>
            <a:pPr algn="just"/>
            <a:endParaRPr lang="en-US" sz="2400" b="0" i="0" dirty="0">
              <a:effectLst/>
              <a:latin typeface="Roboto" panose="02000000000000000000" pitchFamily="2" charset="0"/>
            </a:endParaRPr>
          </a:p>
          <a:p>
            <a:pPr algn="just"/>
            <a:r>
              <a:rPr lang="en-US" sz="2400" b="1" i="0" dirty="0">
                <a:effectLst/>
                <a:latin typeface="Roboto" panose="02000000000000000000" pitchFamily="2" charset="0"/>
              </a:rPr>
              <a:t>Complement</a:t>
            </a:r>
            <a:r>
              <a:rPr lang="en-US" sz="2400" b="0" i="0" dirty="0">
                <a:effectLst/>
                <a:latin typeface="Roboto" panose="02000000000000000000" pitchFamily="2" charset="0"/>
              </a:rPr>
              <a:t>: The complement of Set A is represented as  </a:t>
            </a:r>
          </a:p>
          <a:p>
            <a:pPr algn="just"/>
            <a:r>
              <a:rPr lang="en-US" sz="2400" b="0" i="0" dirty="0">
                <a:effectLst/>
                <a:latin typeface="Roboto" panose="02000000000000000000" pitchFamily="2" charset="0"/>
              </a:rPr>
              <a:t> </a:t>
            </a:r>
          </a:p>
          <a:p>
            <a:pPr algn="just"/>
            <a:r>
              <a:rPr lang="en-US" sz="2400" b="1" i="0" dirty="0">
                <a:effectLst/>
                <a:latin typeface="Roboto" panose="02000000000000000000" pitchFamily="2" charset="0"/>
              </a:rPr>
              <a:t>Difference</a:t>
            </a:r>
            <a:r>
              <a:rPr lang="en-US" sz="2400" b="0" i="0" dirty="0">
                <a:effectLst/>
                <a:latin typeface="Roboto" panose="02000000000000000000" pitchFamily="2" charset="0"/>
              </a:rPr>
              <a:t>: The difference of Set A and B is represented as  </a:t>
            </a:r>
            <a:r>
              <a:rPr lang="en-US" sz="2400" b="1" i="0" dirty="0">
                <a:effectLst/>
                <a:latin typeface="Roboto" panose="02000000000000000000" pitchFamily="2" charset="0"/>
              </a:rPr>
              <a:t>A — B</a:t>
            </a:r>
          </a:p>
          <a:p>
            <a:pPr algn="just"/>
            <a:endParaRPr lang="en-US" sz="2400" b="0" i="0" dirty="0">
              <a:effectLst/>
              <a:latin typeface="Roboto" panose="02000000000000000000" pitchFamily="2" charset="0"/>
            </a:endParaRPr>
          </a:p>
        </p:txBody>
      </p:sp>
      <p:pic>
        <p:nvPicPr>
          <p:cNvPr id="5" name="Picture 4">
            <a:extLst>
              <a:ext uri="{FF2B5EF4-FFF2-40B4-BE49-F238E27FC236}">
                <a16:creationId xmlns:a16="http://schemas.microsoft.com/office/drawing/2014/main" id="{853EA517-3F51-3E27-D38F-7ED6009D7B01}"/>
              </a:ext>
            </a:extLst>
          </p:cNvPr>
          <p:cNvPicPr>
            <a:picLocks noChangeAspect="1"/>
          </p:cNvPicPr>
          <p:nvPr/>
        </p:nvPicPr>
        <p:blipFill>
          <a:blip r:embed="rId2"/>
          <a:stretch>
            <a:fillRect/>
          </a:stretch>
        </p:blipFill>
        <p:spPr>
          <a:xfrm>
            <a:off x="9415462" y="2543175"/>
            <a:ext cx="461992" cy="554390"/>
          </a:xfrm>
          <a:prstGeom prst="rect">
            <a:avLst/>
          </a:prstGeom>
        </p:spPr>
      </p:pic>
    </p:spTree>
    <p:extLst>
      <p:ext uri="{BB962C8B-B14F-4D97-AF65-F5344CB8AC3E}">
        <p14:creationId xmlns:p14="http://schemas.microsoft.com/office/powerpoint/2010/main" val="23612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75DCF6-083F-390F-4C90-C22E79FBE89F}"/>
              </a:ext>
            </a:extLst>
          </p:cNvPr>
          <p:cNvPicPr>
            <a:picLocks noChangeAspect="1"/>
          </p:cNvPicPr>
          <p:nvPr/>
        </p:nvPicPr>
        <p:blipFill>
          <a:blip r:embed="rId2"/>
          <a:stretch>
            <a:fillRect/>
          </a:stretch>
        </p:blipFill>
        <p:spPr>
          <a:xfrm>
            <a:off x="2000250" y="1314450"/>
            <a:ext cx="8191500" cy="4229100"/>
          </a:xfrm>
          <a:prstGeom prst="rect">
            <a:avLst/>
          </a:prstGeom>
        </p:spPr>
      </p:pic>
    </p:spTree>
    <p:extLst>
      <p:ext uri="{BB962C8B-B14F-4D97-AF65-F5344CB8AC3E}">
        <p14:creationId xmlns:p14="http://schemas.microsoft.com/office/powerpoint/2010/main" val="113121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4FFA66-2F12-8C94-8955-6A392BEB0AA4}"/>
              </a:ext>
            </a:extLst>
          </p:cNvPr>
          <p:cNvSpPr txBox="1"/>
          <p:nvPr/>
        </p:nvSpPr>
        <p:spPr>
          <a:xfrm>
            <a:off x="2594727" y="1542649"/>
            <a:ext cx="7341123" cy="3046988"/>
          </a:xfrm>
          <a:prstGeom prst="rect">
            <a:avLst/>
          </a:prstGeom>
          <a:noFill/>
        </p:spPr>
        <p:txBody>
          <a:bodyPr wrap="square">
            <a:spAutoFit/>
          </a:bodyPr>
          <a:lstStyle/>
          <a:p>
            <a:pPr algn="ctr"/>
            <a:r>
              <a:rPr lang="en-US" sz="9600" b="1" i="0" u="sng" dirty="0">
                <a:effectLst/>
                <a:latin typeface="Roboto" panose="02000000000000000000" pitchFamily="2" charset="0"/>
              </a:rPr>
              <a:t>Counting Techniques</a:t>
            </a:r>
          </a:p>
        </p:txBody>
      </p:sp>
    </p:spTree>
    <p:extLst>
      <p:ext uri="{BB962C8B-B14F-4D97-AF65-F5344CB8AC3E}">
        <p14:creationId xmlns:p14="http://schemas.microsoft.com/office/powerpoint/2010/main" val="288392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1C8CC-165A-9C90-D4B0-5A85F132ED74}"/>
              </a:ext>
            </a:extLst>
          </p:cNvPr>
          <p:cNvSpPr txBox="1"/>
          <p:nvPr/>
        </p:nvSpPr>
        <p:spPr>
          <a:xfrm>
            <a:off x="546754" y="707011"/>
            <a:ext cx="10501460" cy="4801314"/>
          </a:xfrm>
          <a:prstGeom prst="rect">
            <a:avLst/>
          </a:prstGeom>
          <a:noFill/>
        </p:spPr>
        <p:txBody>
          <a:bodyPr wrap="square">
            <a:spAutoFit/>
          </a:bodyPr>
          <a:lstStyle/>
          <a:p>
            <a:pPr algn="just"/>
            <a:r>
              <a:rPr lang="en-US" b="0" i="0" dirty="0">
                <a:effectLst/>
                <a:latin typeface="Roboto" panose="02000000000000000000" pitchFamily="2" charset="0"/>
              </a:rPr>
              <a:t>Let's understand something in the context of a random experiment. For random experiments, it might be required for us to count the possible number of outcomes.</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Now in order to count the possible number of outcomes, the simplest way to do that is to list all the possible outcomes of the given experiment.</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However, for certain applied problems if the outcomes are too many in number it is not possible to list out all the possible outcomes.</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For applied problems where the count of possible outcomes is essential and listing out all possible outcomes is not feasible we adopt sophisticated counting techniques.</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Some of these commonly used techniques are:</a:t>
            </a:r>
          </a:p>
          <a:p>
            <a:pPr algn="just">
              <a:buFont typeface="+mj-lt"/>
              <a:buAutoNum type="arabicPeriod"/>
            </a:pPr>
            <a:r>
              <a:rPr lang="en-US" b="0" i="0" dirty="0">
                <a:effectLst/>
                <a:latin typeface="Roboto" panose="02000000000000000000" pitchFamily="2" charset="0"/>
              </a:rPr>
              <a:t>Product Rule</a:t>
            </a:r>
          </a:p>
          <a:p>
            <a:pPr algn="just">
              <a:buFont typeface="+mj-lt"/>
              <a:buAutoNum type="arabicPeriod"/>
            </a:pPr>
            <a:r>
              <a:rPr lang="en-US" b="0" i="0" dirty="0">
                <a:effectLst/>
                <a:latin typeface="Roboto" panose="02000000000000000000" pitchFamily="2" charset="0"/>
              </a:rPr>
              <a:t>Sum Rule</a:t>
            </a:r>
          </a:p>
          <a:p>
            <a:pPr algn="just">
              <a:buFont typeface="+mj-lt"/>
              <a:buAutoNum type="arabicPeriod"/>
            </a:pPr>
            <a:r>
              <a:rPr lang="en-US" b="0" i="0" dirty="0">
                <a:effectLst/>
                <a:latin typeface="Roboto" panose="02000000000000000000" pitchFamily="2" charset="0"/>
              </a:rPr>
              <a:t>Combinations</a:t>
            </a:r>
          </a:p>
          <a:p>
            <a:pPr algn="just">
              <a:buFont typeface="+mj-lt"/>
              <a:buAutoNum type="arabicPeriod"/>
            </a:pPr>
            <a:r>
              <a:rPr lang="en-US" b="0" i="0" dirty="0">
                <a:effectLst/>
                <a:latin typeface="Roboto" panose="02000000000000000000" pitchFamily="2" charset="0"/>
              </a:rPr>
              <a:t>Permutations</a:t>
            </a:r>
          </a:p>
        </p:txBody>
      </p:sp>
    </p:spTree>
    <p:extLst>
      <p:ext uri="{BB962C8B-B14F-4D97-AF65-F5344CB8AC3E}">
        <p14:creationId xmlns:p14="http://schemas.microsoft.com/office/powerpoint/2010/main" val="88301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6BFFB1B-86EF-872D-0CD8-F3C45E4D7EFD}"/>
              </a:ext>
            </a:extLst>
          </p:cNvPr>
          <p:cNvSpPr txBox="1"/>
          <p:nvPr/>
        </p:nvSpPr>
        <p:spPr>
          <a:xfrm>
            <a:off x="284651" y="943746"/>
            <a:ext cx="11622697" cy="646331"/>
          </a:xfrm>
          <a:prstGeom prst="rect">
            <a:avLst/>
          </a:prstGeom>
          <a:noFill/>
        </p:spPr>
        <p:txBody>
          <a:bodyPr wrap="square">
            <a:spAutoFit/>
          </a:bodyPr>
          <a:lstStyle/>
          <a:p>
            <a:pPr algn="just"/>
            <a:r>
              <a:rPr lang="en-US" b="0" i="0" dirty="0">
                <a:effectLst/>
                <a:latin typeface="Roboto" panose="02000000000000000000" pitchFamily="2" charset="0"/>
              </a:rPr>
              <a:t>Consider a 3 stage experiment where stage A has 4 choices, stage B has 2 choices and stage C has 3 choices.</a:t>
            </a:r>
          </a:p>
          <a:p>
            <a:pPr algn="just"/>
            <a:r>
              <a:rPr lang="en-US" b="0" i="0" dirty="0">
                <a:effectLst/>
                <a:latin typeface="Roboto" panose="02000000000000000000" pitchFamily="2" charset="0"/>
              </a:rPr>
              <a:t>Let us try to find out the number of ways in which we can complete the experiment.</a:t>
            </a:r>
          </a:p>
        </p:txBody>
      </p:sp>
      <p:pic>
        <p:nvPicPr>
          <p:cNvPr id="10" name="Picture 9">
            <a:extLst>
              <a:ext uri="{FF2B5EF4-FFF2-40B4-BE49-F238E27FC236}">
                <a16:creationId xmlns:a16="http://schemas.microsoft.com/office/drawing/2014/main" id="{6DF211E6-7544-16FC-DA1F-C20266716698}"/>
              </a:ext>
            </a:extLst>
          </p:cNvPr>
          <p:cNvPicPr>
            <a:picLocks noChangeAspect="1"/>
          </p:cNvPicPr>
          <p:nvPr/>
        </p:nvPicPr>
        <p:blipFill>
          <a:blip r:embed="rId2"/>
          <a:stretch>
            <a:fillRect/>
          </a:stretch>
        </p:blipFill>
        <p:spPr>
          <a:xfrm>
            <a:off x="4316915" y="1751130"/>
            <a:ext cx="4968177" cy="3209824"/>
          </a:xfrm>
          <a:prstGeom prst="rect">
            <a:avLst/>
          </a:prstGeom>
        </p:spPr>
      </p:pic>
      <p:sp>
        <p:nvSpPr>
          <p:cNvPr id="12" name="TextBox 11">
            <a:extLst>
              <a:ext uri="{FF2B5EF4-FFF2-40B4-BE49-F238E27FC236}">
                <a16:creationId xmlns:a16="http://schemas.microsoft.com/office/drawing/2014/main" id="{E966492B-4038-8553-C770-0AA592D08A93}"/>
              </a:ext>
            </a:extLst>
          </p:cNvPr>
          <p:cNvSpPr txBox="1"/>
          <p:nvPr/>
        </p:nvSpPr>
        <p:spPr>
          <a:xfrm>
            <a:off x="2230535" y="5267923"/>
            <a:ext cx="8606078" cy="646331"/>
          </a:xfrm>
          <a:prstGeom prst="rect">
            <a:avLst/>
          </a:prstGeom>
          <a:noFill/>
        </p:spPr>
        <p:txBody>
          <a:bodyPr wrap="square">
            <a:spAutoFit/>
          </a:bodyPr>
          <a:lstStyle/>
          <a:p>
            <a:r>
              <a:rPr lang="en-US" b="0" i="0" dirty="0">
                <a:effectLst/>
                <a:latin typeface="Roboto" panose="02000000000000000000" pitchFamily="2" charset="0"/>
              </a:rPr>
              <a:t>Total ways to complete the experiment = 4×2×3   i.e. (#Choices in stage A) × (#Choices in stage B) × (#Choices in Stage C)</a:t>
            </a:r>
            <a:endParaRPr lang="en-IN" dirty="0"/>
          </a:p>
        </p:txBody>
      </p:sp>
      <p:sp>
        <p:nvSpPr>
          <p:cNvPr id="14" name="TextBox 13">
            <a:extLst>
              <a:ext uri="{FF2B5EF4-FFF2-40B4-BE49-F238E27FC236}">
                <a16:creationId xmlns:a16="http://schemas.microsoft.com/office/drawing/2014/main" id="{19A757BA-00F3-6605-D46C-323EFC6E1420}"/>
              </a:ext>
            </a:extLst>
          </p:cNvPr>
          <p:cNvSpPr txBox="1"/>
          <p:nvPr/>
        </p:nvSpPr>
        <p:spPr>
          <a:xfrm>
            <a:off x="2794269" y="170722"/>
            <a:ext cx="6094378" cy="461665"/>
          </a:xfrm>
          <a:prstGeom prst="rect">
            <a:avLst/>
          </a:prstGeom>
          <a:noFill/>
        </p:spPr>
        <p:txBody>
          <a:bodyPr wrap="square">
            <a:spAutoFit/>
          </a:bodyPr>
          <a:lstStyle/>
          <a:p>
            <a:pPr algn="ctr"/>
            <a:r>
              <a:rPr lang="en-US" sz="2400" b="0" i="0" dirty="0">
                <a:effectLst/>
                <a:latin typeface="Roboto" panose="02000000000000000000" pitchFamily="2" charset="0"/>
              </a:rPr>
              <a:t>Product Rule</a:t>
            </a:r>
          </a:p>
        </p:txBody>
      </p:sp>
    </p:spTree>
    <p:extLst>
      <p:ext uri="{BB962C8B-B14F-4D97-AF65-F5344CB8AC3E}">
        <p14:creationId xmlns:p14="http://schemas.microsoft.com/office/powerpoint/2010/main" val="318661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9B7B83-D69D-1AD6-7DF0-544798EDDC56}"/>
              </a:ext>
            </a:extLst>
          </p:cNvPr>
          <p:cNvSpPr txBox="1"/>
          <p:nvPr/>
        </p:nvSpPr>
        <p:spPr>
          <a:xfrm>
            <a:off x="642025" y="1806077"/>
            <a:ext cx="11478638" cy="2585323"/>
          </a:xfrm>
          <a:prstGeom prst="rect">
            <a:avLst/>
          </a:prstGeom>
          <a:noFill/>
        </p:spPr>
        <p:txBody>
          <a:bodyPr wrap="square">
            <a:spAutoFit/>
          </a:bodyPr>
          <a:lstStyle/>
          <a:p>
            <a:pPr algn="just"/>
            <a:r>
              <a:rPr lang="en-US" b="1" i="0" dirty="0">
                <a:effectLst/>
                <a:latin typeface="Roboto" panose="02000000000000000000" pitchFamily="2" charset="0"/>
              </a:rPr>
              <a:t>Scenario</a:t>
            </a:r>
            <a:r>
              <a:rPr lang="en-US" b="0" i="0" dirty="0">
                <a:effectLst/>
                <a:latin typeface="Roboto" panose="02000000000000000000" pitchFamily="2" charset="0"/>
              </a:rPr>
              <a:t>:  Consider stocks in the banking and automotive sectors.</a:t>
            </a:r>
          </a:p>
          <a:p>
            <a:pPr algn="just">
              <a:buFont typeface="Arial" panose="020B0604020202020204" pitchFamily="34" charset="0"/>
              <a:buChar char="•"/>
            </a:pPr>
            <a:r>
              <a:rPr lang="en-US" b="0" i="0" dirty="0">
                <a:effectLst/>
                <a:latin typeface="Roboto" panose="02000000000000000000" pitchFamily="2" charset="0"/>
              </a:rPr>
              <a:t>Stocks(Bank) = {Bank1, Bank2, Bank3}</a:t>
            </a:r>
          </a:p>
          <a:p>
            <a:pPr algn="just">
              <a:buFont typeface="Arial" panose="020B0604020202020204" pitchFamily="34" charset="0"/>
              <a:buChar char="•"/>
            </a:pPr>
            <a:r>
              <a:rPr lang="en-US" b="0" i="0" dirty="0">
                <a:effectLst/>
                <a:latin typeface="Roboto" panose="02000000000000000000" pitchFamily="2" charset="0"/>
              </a:rPr>
              <a:t>Stocks(Auto) = {Auto1, Auto2, Auto3, Auto4}</a:t>
            </a:r>
          </a:p>
          <a:p>
            <a:pPr algn="just">
              <a:buFont typeface="Arial" panose="020B0604020202020204" pitchFamily="34" charset="0"/>
              <a:buChar char="•"/>
            </a:pPr>
            <a:endParaRPr lang="en-US" b="0" i="0" dirty="0">
              <a:effectLst/>
              <a:latin typeface="Roboto" panose="02000000000000000000" pitchFamily="2" charset="0"/>
            </a:endParaRPr>
          </a:p>
          <a:p>
            <a:pPr algn="just"/>
            <a:r>
              <a:rPr lang="en-US" b="0" i="0" dirty="0">
                <a:effectLst/>
                <a:latin typeface="Roboto" panose="02000000000000000000" pitchFamily="2" charset="0"/>
              </a:rPr>
              <a:t>If an investor likes to invest in either banking </a:t>
            </a:r>
            <a:r>
              <a:rPr lang="en-US" b="0" i="1" dirty="0">
                <a:effectLst/>
                <a:latin typeface="Roboto" panose="02000000000000000000" pitchFamily="2" charset="0"/>
              </a:rPr>
              <a:t>OR </a:t>
            </a:r>
            <a:r>
              <a:rPr lang="en-US" b="0" i="0" dirty="0">
                <a:effectLst/>
                <a:latin typeface="Roboto" panose="02000000000000000000" pitchFamily="2" charset="0"/>
              </a:rPr>
              <a:t>automotive stocks then how many total possible ways can he invest?</a:t>
            </a:r>
          </a:p>
          <a:p>
            <a:pPr algn="just"/>
            <a:r>
              <a:rPr lang="en-US" b="0" i="0" dirty="0">
                <a:effectLst/>
                <a:latin typeface="Roboto" panose="02000000000000000000" pitchFamily="2" charset="0"/>
              </a:rPr>
              <a:t>Total possibilities to invest in either banking </a:t>
            </a:r>
            <a:r>
              <a:rPr lang="en-US" b="0" i="1" dirty="0">
                <a:effectLst/>
                <a:latin typeface="Roboto" panose="02000000000000000000" pitchFamily="2" charset="0"/>
              </a:rPr>
              <a:t>OR </a:t>
            </a:r>
            <a:r>
              <a:rPr lang="en-US" b="0" i="0" dirty="0">
                <a:effectLst/>
                <a:latin typeface="Roboto" panose="02000000000000000000" pitchFamily="2" charset="0"/>
              </a:rPr>
              <a:t>automotive stock is 3 + 4 =7</a:t>
            </a:r>
          </a:p>
          <a:p>
            <a:pPr algn="just"/>
            <a:r>
              <a:rPr lang="en-US" b="0" i="0" dirty="0">
                <a:effectLst/>
                <a:latin typeface="Roboto" panose="02000000000000000000" pitchFamily="2" charset="0"/>
              </a:rPr>
              <a:t>The investor has to make a single choice from all the stocks added together,</a:t>
            </a:r>
          </a:p>
          <a:p>
            <a:pPr algn="just"/>
            <a:r>
              <a:rPr lang="en-US" b="0" i="0" dirty="0">
                <a:effectLst/>
                <a:latin typeface="Roboto" panose="02000000000000000000" pitchFamily="2" charset="0"/>
              </a:rPr>
              <a:t>i.e. (Total number of Banking stocks + Total number of Automotive stocks)</a:t>
            </a:r>
          </a:p>
        </p:txBody>
      </p:sp>
      <p:sp>
        <p:nvSpPr>
          <p:cNvPr id="5" name="TextBox 4">
            <a:extLst>
              <a:ext uri="{FF2B5EF4-FFF2-40B4-BE49-F238E27FC236}">
                <a16:creationId xmlns:a16="http://schemas.microsoft.com/office/drawing/2014/main" id="{7917F8B5-2C52-9E1A-5B89-BAC5CD232FA2}"/>
              </a:ext>
            </a:extLst>
          </p:cNvPr>
          <p:cNvSpPr txBox="1"/>
          <p:nvPr/>
        </p:nvSpPr>
        <p:spPr>
          <a:xfrm>
            <a:off x="3048811" y="715940"/>
            <a:ext cx="6094378" cy="523220"/>
          </a:xfrm>
          <a:prstGeom prst="rect">
            <a:avLst/>
          </a:prstGeom>
          <a:noFill/>
        </p:spPr>
        <p:txBody>
          <a:bodyPr wrap="square">
            <a:spAutoFit/>
          </a:bodyPr>
          <a:lstStyle/>
          <a:p>
            <a:pPr algn="ctr"/>
            <a:r>
              <a:rPr lang="en-US" sz="2800" b="1" i="0" dirty="0">
                <a:effectLst/>
                <a:latin typeface="Roboto" panose="02000000000000000000" pitchFamily="2" charset="0"/>
              </a:rPr>
              <a:t>Sum Rule</a:t>
            </a:r>
          </a:p>
        </p:txBody>
      </p:sp>
    </p:spTree>
    <p:extLst>
      <p:ext uri="{BB962C8B-B14F-4D97-AF65-F5344CB8AC3E}">
        <p14:creationId xmlns:p14="http://schemas.microsoft.com/office/powerpoint/2010/main" val="4290684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9ABC6-75E8-0427-FC83-168B05B443A5}"/>
              </a:ext>
            </a:extLst>
          </p:cNvPr>
          <p:cNvSpPr txBox="1"/>
          <p:nvPr/>
        </p:nvSpPr>
        <p:spPr>
          <a:xfrm>
            <a:off x="407843" y="2336262"/>
            <a:ext cx="8453486" cy="1200329"/>
          </a:xfrm>
          <a:prstGeom prst="rect">
            <a:avLst/>
          </a:prstGeom>
          <a:noFill/>
        </p:spPr>
        <p:txBody>
          <a:bodyPr wrap="square">
            <a:spAutoFit/>
          </a:bodyPr>
          <a:lstStyle/>
          <a:p>
            <a:pPr algn="just"/>
            <a:r>
              <a:rPr lang="en-US" b="1" i="0" dirty="0">
                <a:effectLst/>
                <a:latin typeface="Roboto" panose="02000000000000000000" pitchFamily="2" charset="0"/>
              </a:rPr>
              <a:t>Scenario</a:t>
            </a:r>
            <a:r>
              <a:rPr lang="en-US" b="0" i="0" dirty="0">
                <a:effectLst/>
                <a:latin typeface="Roboto" panose="02000000000000000000" pitchFamily="2" charset="0"/>
              </a:rPr>
              <a:t>: Consider stocks of the automotive sector.</a:t>
            </a:r>
          </a:p>
          <a:p>
            <a:pPr algn="just">
              <a:buFont typeface="Arial" panose="020B0604020202020204" pitchFamily="34" charset="0"/>
              <a:buChar char="•"/>
            </a:pPr>
            <a:r>
              <a:rPr lang="en-US" b="0" i="0" dirty="0">
                <a:effectLst/>
                <a:latin typeface="Roboto" panose="02000000000000000000" pitchFamily="2" charset="0"/>
              </a:rPr>
              <a:t>Stocks(Auto) = {Auto1, Auto2, Auto3, Auto4} If an Investor wants to invest in 2 automotive stocks, in how many possible ways can he invest?</a:t>
            </a:r>
          </a:p>
          <a:p>
            <a:pPr algn="just"/>
            <a:r>
              <a:rPr lang="en-US" b="0" i="0" dirty="0">
                <a:effectLst/>
                <a:latin typeface="Roboto" panose="02000000000000000000" pitchFamily="2" charset="0"/>
              </a:rPr>
              <a:t>Total possible ways to invest are:</a:t>
            </a:r>
          </a:p>
        </p:txBody>
      </p:sp>
      <p:pic>
        <p:nvPicPr>
          <p:cNvPr id="5" name="Picture 4">
            <a:extLst>
              <a:ext uri="{FF2B5EF4-FFF2-40B4-BE49-F238E27FC236}">
                <a16:creationId xmlns:a16="http://schemas.microsoft.com/office/drawing/2014/main" id="{81183E9F-3A9B-AD12-17B9-4EA0B580ADD3}"/>
              </a:ext>
            </a:extLst>
          </p:cNvPr>
          <p:cNvPicPr>
            <a:picLocks noChangeAspect="1"/>
          </p:cNvPicPr>
          <p:nvPr/>
        </p:nvPicPr>
        <p:blipFill>
          <a:blip r:embed="rId2"/>
          <a:stretch>
            <a:fillRect/>
          </a:stretch>
        </p:blipFill>
        <p:spPr>
          <a:xfrm>
            <a:off x="3677107" y="3773814"/>
            <a:ext cx="2181225" cy="600075"/>
          </a:xfrm>
          <a:prstGeom prst="rect">
            <a:avLst/>
          </a:prstGeom>
        </p:spPr>
      </p:pic>
      <p:sp>
        <p:nvSpPr>
          <p:cNvPr id="7" name="TextBox 6">
            <a:extLst>
              <a:ext uri="{FF2B5EF4-FFF2-40B4-BE49-F238E27FC236}">
                <a16:creationId xmlns:a16="http://schemas.microsoft.com/office/drawing/2014/main" id="{40C72180-5358-D1F5-AB26-1715073C8FA2}"/>
              </a:ext>
            </a:extLst>
          </p:cNvPr>
          <p:cNvSpPr txBox="1"/>
          <p:nvPr/>
        </p:nvSpPr>
        <p:spPr>
          <a:xfrm>
            <a:off x="2952947" y="4662114"/>
            <a:ext cx="6094428" cy="646331"/>
          </a:xfrm>
          <a:prstGeom prst="rect">
            <a:avLst/>
          </a:prstGeom>
          <a:noFill/>
        </p:spPr>
        <p:txBody>
          <a:bodyPr wrap="square">
            <a:spAutoFit/>
          </a:bodyPr>
          <a:lstStyle/>
          <a:p>
            <a:pPr algn="just"/>
            <a:r>
              <a:rPr lang="en-US" b="0" i="0" dirty="0">
                <a:effectLst/>
                <a:latin typeface="Roboto" panose="02000000000000000000" pitchFamily="2" charset="0"/>
              </a:rPr>
              <a:t>n - Total number of automotive stocks.</a:t>
            </a:r>
          </a:p>
          <a:p>
            <a:pPr algn="just"/>
            <a:r>
              <a:rPr lang="en-US" b="0" i="0" dirty="0">
                <a:effectLst/>
                <a:latin typeface="Roboto" panose="02000000000000000000" pitchFamily="2" charset="0"/>
              </a:rPr>
              <a:t>r - Number of stocks the investor wants to invest in.</a:t>
            </a:r>
          </a:p>
        </p:txBody>
      </p:sp>
      <p:sp>
        <p:nvSpPr>
          <p:cNvPr id="9" name="TextBox 8">
            <a:extLst>
              <a:ext uri="{FF2B5EF4-FFF2-40B4-BE49-F238E27FC236}">
                <a16:creationId xmlns:a16="http://schemas.microsoft.com/office/drawing/2014/main" id="{1A8014F7-E246-4CAD-6886-86A1A5193A54}"/>
              </a:ext>
            </a:extLst>
          </p:cNvPr>
          <p:cNvSpPr txBox="1"/>
          <p:nvPr/>
        </p:nvSpPr>
        <p:spPr>
          <a:xfrm>
            <a:off x="4366968" y="573701"/>
            <a:ext cx="6094428" cy="523220"/>
          </a:xfrm>
          <a:prstGeom prst="rect">
            <a:avLst/>
          </a:prstGeom>
          <a:noFill/>
        </p:spPr>
        <p:txBody>
          <a:bodyPr wrap="square">
            <a:spAutoFit/>
          </a:bodyPr>
          <a:lstStyle/>
          <a:p>
            <a:pPr algn="just"/>
            <a:r>
              <a:rPr lang="en-US" sz="2800" b="1" i="0" dirty="0">
                <a:effectLst/>
                <a:latin typeface="Roboto" panose="02000000000000000000" pitchFamily="2" charset="0"/>
              </a:rPr>
              <a:t>Combinations</a:t>
            </a:r>
          </a:p>
        </p:txBody>
      </p:sp>
      <p:pic>
        <p:nvPicPr>
          <p:cNvPr id="11" name="Picture 10">
            <a:extLst>
              <a:ext uri="{FF2B5EF4-FFF2-40B4-BE49-F238E27FC236}">
                <a16:creationId xmlns:a16="http://schemas.microsoft.com/office/drawing/2014/main" id="{B263CA49-9CF9-90EE-6120-3761951D11AB}"/>
              </a:ext>
            </a:extLst>
          </p:cNvPr>
          <p:cNvPicPr>
            <a:picLocks noChangeAspect="1"/>
          </p:cNvPicPr>
          <p:nvPr/>
        </p:nvPicPr>
        <p:blipFill>
          <a:blip r:embed="rId3"/>
          <a:stretch>
            <a:fillRect/>
          </a:stretch>
        </p:blipFill>
        <p:spPr>
          <a:xfrm>
            <a:off x="8307504" y="443277"/>
            <a:ext cx="3269263" cy="2004234"/>
          </a:xfrm>
          <a:prstGeom prst="rect">
            <a:avLst/>
          </a:prstGeom>
        </p:spPr>
      </p:pic>
    </p:spTree>
    <p:extLst>
      <p:ext uri="{BB962C8B-B14F-4D97-AF65-F5344CB8AC3E}">
        <p14:creationId xmlns:p14="http://schemas.microsoft.com/office/powerpoint/2010/main" val="93122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E95A9-BB54-76AA-0393-1AD159EAB1D5}"/>
              </a:ext>
            </a:extLst>
          </p:cNvPr>
          <p:cNvSpPr txBox="1"/>
          <p:nvPr/>
        </p:nvSpPr>
        <p:spPr>
          <a:xfrm>
            <a:off x="4678052" y="503490"/>
            <a:ext cx="6094428" cy="523220"/>
          </a:xfrm>
          <a:prstGeom prst="rect">
            <a:avLst/>
          </a:prstGeom>
          <a:noFill/>
        </p:spPr>
        <p:txBody>
          <a:bodyPr wrap="square">
            <a:spAutoFit/>
          </a:bodyPr>
          <a:lstStyle/>
          <a:p>
            <a:pPr algn="just"/>
            <a:r>
              <a:rPr lang="en-US" sz="2800" b="1" i="0" dirty="0">
                <a:effectLst/>
                <a:latin typeface="Roboto" panose="02000000000000000000" pitchFamily="2" charset="0"/>
              </a:rPr>
              <a:t>Permutations</a:t>
            </a:r>
          </a:p>
        </p:txBody>
      </p:sp>
      <p:sp>
        <p:nvSpPr>
          <p:cNvPr id="5" name="TextBox 4">
            <a:extLst>
              <a:ext uri="{FF2B5EF4-FFF2-40B4-BE49-F238E27FC236}">
                <a16:creationId xmlns:a16="http://schemas.microsoft.com/office/drawing/2014/main" id="{7D30091C-7886-5D26-777D-2BC741184BBE}"/>
              </a:ext>
            </a:extLst>
          </p:cNvPr>
          <p:cNvSpPr txBox="1"/>
          <p:nvPr/>
        </p:nvSpPr>
        <p:spPr>
          <a:xfrm>
            <a:off x="791852" y="1245274"/>
            <a:ext cx="9358459" cy="2031325"/>
          </a:xfrm>
          <a:prstGeom prst="rect">
            <a:avLst/>
          </a:prstGeom>
          <a:noFill/>
        </p:spPr>
        <p:txBody>
          <a:bodyPr wrap="square">
            <a:spAutoFit/>
          </a:bodyPr>
          <a:lstStyle/>
          <a:p>
            <a:pPr algn="just"/>
            <a:r>
              <a:rPr lang="en-US" b="0" i="0" dirty="0">
                <a:effectLst/>
                <a:latin typeface="Roboto" panose="02000000000000000000" pitchFamily="2" charset="0"/>
              </a:rPr>
              <a:t>Permutation deals with Order/Sequence.</a:t>
            </a:r>
          </a:p>
          <a:p>
            <a:pPr algn="just"/>
            <a:r>
              <a:rPr lang="en-US" b="1" i="0" dirty="0">
                <a:effectLst/>
                <a:latin typeface="Roboto" panose="02000000000000000000" pitchFamily="2" charset="0"/>
              </a:rPr>
              <a:t>Scenario</a:t>
            </a:r>
            <a:r>
              <a:rPr lang="en-US" b="0" i="0" dirty="0">
                <a:effectLst/>
                <a:latin typeface="Roboto" panose="02000000000000000000" pitchFamily="2" charset="0"/>
              </a:rPr>
              <a:t>: Consider stocks of the banking sector.</a:t>
            </a:r>
          </a:p>
          <a:p>
            <a:pPr algn="just">
              <a:buFont typeface="Arial" panose="020B0604020202020204" pitchFamily="34" charset="0"/>
              <a:buChar char="•"/>
            </a:pPr>
            <a:r>
              <a:rPr lang="en-US" b="0" i="0" dirty="0">
                <a:effectLst/>
                <a:latin typeface="Roboto" panose="02000000000000000000" pitchFamily="2" charset="0"/>
              </a:rPr>
              <a:t>Stock(Bank) = {Bank1, Bank2, Bank3}</a:t>
            </a:r>
          </a:p>
          <a:p>
            <a:pPr algn="just"/>
            <a:r>
              <a:rPr lang="en-US" b="0" i="0" dirty="0">
                <a:effectLst/>
                <a:latin typeface="Roboto" panose="02000000000000000000" pitchFamily="2" charset="0"/>
              </a:rPr>
              <a:t>If an investor wants to invest in 2 banking stocks out of the available 3 banking stocks, how many ways can he invest if ordered one at a time?</a:t>
            </a:r>
          </a:p>
          <a:p>
            <a:br>
              <a:rPr lang="en-US" b="0" i="0" dirty="0">
                <a:effectLst/>
                <a:latin typeface="Roboto" panose="02000000000000000000" pitchFamily="2" charset="0"/>
              </a:rPr>
            </a:br>
            <a:endParaRPr lang="en-IN" dirty="0"/>
          </a:p>
        </p:txBody>
      </p:sp>
      <p:sp>
        <p:nvSpPr>
          <p:cNvPr id="6" name="AutoShape 2">
            <a:extLst>
              <a:ext uri="{FF2B5EF4-FFF2-40B4-BE49-F238E27FC236}">
                <a16:creationId xmlns:a16="http://schemas.microsoft.com/office/drawing/2014/main" id="{2355460E-ACFF-07B3-2A99-E27F12D1ACAA}"/>
              </a:ext>
            </a:extLst>
          </p:cNvPr>
          <p:cNvSpPr>
            <a:spLocks noChangeAspect="1" noChangeArrowheads="1"/>
          </p:cNvSpPr>
          <p:nvPr/>
        </p:nvSpPr>
        <p:spPr bwMode="auto">
          <a:xfrm>
            <a:off x="5943599" y="3276599"/>
            <a:ext cx="306371" cy="3063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FAAB0BB-1AE1-3109-58CF-42A3A7FD2825}"/>
              </a:ext>
            </a:extLst>
          </p:cNvPr>
          <p:cNvPicPr>
            <a:picLocks noChangeAspect="1"/>
          </p:cNvPicPr>
          <p:nvPr/>
        </p:nvPicPr>
        <p:blipFill>
          <a:blip r:embed="rId2"/>
          <a:stretch>
            <a:fillRect/>
          </a:stretch>
        </p:blipFill>
        <p:spPr>
          <a:xfrm>
            <a:off x="995362" y="2762252"/>
            <a:ext cx="10201275" cy="819150"/>
          </a:xfrm>
          <a:prstGeom prst="rect">
            <a:avLst/>
          </a:prstGeom>
        </p:spPr>
      </p:pic>
      <p:sp>
        <p:nvSpPr>
          <p:cNvPr id="9" name="TextBox 8">
            <a:extLst>
              <a:ext uri="{FF2B5EF4-FFF2-40B4-BE49-F238E27FC236}">
                <a16:creationId xmlns:a16="http://schemas.microsoft.com/office/drawing/2014/main" id="{9F74394D-092A-CC49-FDB7-24E4DFC440F0}"/>
              </a:ext>
            </a:extLst>
          </p:cNvPr>
          <p:cNvSpPr txBox="1"/>
          <p:nvPr/>
        </p:nvSpPr>
        <p:spPr>
          <a:xfrm>
            <a:off x="2092605" y="4331912"/>
            <a:ext cx="6094428" cy="923330"/>
          </a:xfrm>
          <a:prstGeom prst="rect">
            <a:avLst/>
          </a:prstGeom>
          <a:noFill/>
        </p:spPr>
        <p:txBody>
          <a:bodyPr wrap="square">
            <a:spAutoFit/>
          </a:bodyPr>
          <a:lstStyle/>
          <a:p>
            <a:pPr algn="just"/>
            <a:r>
              <a:rPr lang="en-US" b="0" i="0" dirty="0">
                <a:effectLst/>
                <a:latin typeface="Roboto" panose="02000000000000000000" pitchFamily="2" charset="0"/>
              </a:rPr>
              <a:t>Total possible ways to make this investment is = </a:t>
            </a:r>
          </a:p>
          <a:p>
            <a:br>
              <a:rPr lang="en-US" b="0" i="0" dirty="0">
                <a:effectLst/>
                <a:latin typeface="Roboto" panose="02000000000000000000" pitchFamily="2" charset="0"/>
              </a:rPr>
            </a:br>
            <a:endParaRPr lang="en-IN" dirty="0"/>
          </a:p>
        </p:txBody>
      </p:sp>
      <p:pic>
        <p:nvPicPr>
          <p:cNvPr id="11" name="Picture 10">
            <a:extLst>
              <a:ext uri="{FF2B5EF4-FFF2-40B4-BE49-F238E27FC236}">
                <a16:creationId xmlns:a16="http://schemas.microsoft.com/office/drawing/2014/main" id="{BF591B3F-C131-2A7D-102A-762C2EDDCB68}"/>
              </a:ext>
            </a:extLst>
          </p:cNvPr>
          <p:cNvPicPr>
            <a:picLocks noChangeAspect="1"/>
          </p:cNvPicPr>
          <p:nvPr/>
        </p:nvPicPr>
        <p:blipFill>
          <a:blip r:embed="rId3"/>
          <a:stretch>
            <a:fillRect/>
          </a:stretch>
        </p:blipFill>
        <p:spPr>
          <a:xfrm>
            <a:off x="7052182" y="4179860"/>
            <a:ext cx="1952625" cy="895350"/>
          </a:xfrm>
          <a:prstGeom prst="rect">
            <a:avLst/>
          </a:prstGeom>
        </p:spPr>
      </p:pic>
      <p:sp>
        <p:nvSpPr>
          <p:cNvPr id="13" name="TextBox 12">
            <a:extLst>
              <a:ext uri="{FF2B5EF4-FFF2-40B4-BE49-F238E27FC236}">
                <a16:creationId xmlns:a16="http://schemas.microsoft.com/office/drawing/2014/main" id="{6477E3AD-903F-7F2D-AB35-D106E4F833C9}"/>
              </a:ext>
            </a:extLst>
          </p:cNvPr>
          <p:cNvSpPr txBox="1"/>
          <p:nvPr/>
        </p:nvSpPr>
        <p:spPr>
          <a:xfrm>
            <a:off x="6742522" y="5112223"/>
            <a:ext cx="6094428" cy="646331"/>
          </a:xfrm>
          <a:prstGeom prst="rect">
            <a:avLst/>
          </a:prstGeom>
          <a:noFill/>
        </p:spPr>
        <p:txBody>
          <a:bodyPr wrap="square">
            <a:spAutoFit/>
          </a:bodyPr>
          <a:lstStyle/>
          <a:p>
            <a:pPr algn="just"/>
            <a:r>
              <a:rPr lang="en-US" b="0" i="0" dirty="0">
                <a:effectLst/>
                <a:latin typeface="Roboto" panose="02000000000000000000" pitchFamily="2" charset="0"/>
              </a:rPr>
              <a:t>n- Total number of stocks.</a:t>
            </a:r>
          </a:p>
          <a:p>
            <a:pPr algn="just"/>
            <a:r>
              <a:rPr lang="en-US" b="0" i="0" dirty="0">
                <a:effectLst/>
                <a:latin typeface="Roboto" panose="02000000000000000000" pitchFamily="2" charset="0"/>
              </a:rPr>
              <a:t>r – Number of stocks to be invested.</a:t>
            </a:r>
          </a:p>
        </p:txBody>
      </p:sp>
      <p:pic>
        <p:nvPicPr>
          <p:cNvPr id="15" name="Picture 14">
            <a:extLst>
              <a:ext uri="{FF2B5EF4-FFF2-40B4-BE49-F238E27FC236}">
                <a16:creationId xmlns:a16="http://schemas.microsoft.com/office/drawing/2014/main" id="{280AC621-9E17-7B4A-D199-939506220E0E}"/>
              </a:ext>
            </a:extLst>
          </p:cNvPr>
          <p:cNvPicPr>
            <a:picLocks noChangeAspect="1"/>
          </p:cNvPicPr>
          <p:nvPr/>
        </p:nvPicPr>
        <p:blipFill>
          <a:blip r:embed="rId4"/>
          <a:stretch>
            <a:fillRect/>
          </a:stretch>
        </p:blipFill>
        <p:spPr>
          <a:xfrm>
            <a:off x="7495241" y="298795"/>
            <a:ext cx="3981783" cy="1601302"/>
          </a:xfrm>
          <a:prstGeom prst="rect">
            <a:avLst/>
          </a:prstGeom>
        </p:spPr>
      </p:pic>
    </p:spTree>
    <p:extLst>
      <p:ext uri="{BB962C8B-B14F-4D97-AF65-F5344CB8AC3E}">
        <p14:creationId xmlns:p14="http://schemas.microsoft.com/office/powerpoint/2010/main" val="2324514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29FC61-0A52-1A20-EB02-27FA8246EF33}"/>
              </a:ext>
            </a:extLst>
          </p:cNvPr>
          <p:cNvSpPr txBox="1"/>
          <p:nvPr/>
        </p:nvSpPr>
        <p:spPr>
          <a:xfrm>
            <a:off x="1310325" y="2136338"/>
            <a:ext cx="8632596" cy="2585323"/>
          </a:xfrm>
          <a:prstGeom prst="rect">
            <a:avLst/>
          </a:prstGeom>
          <a:noFill/>
        </p:spPr>
        <p:txBody>
          <a:bodyPr wrap="square">
            <a:spAutoFit/>
          </a:bodyPr>
          <a:lstStyle/>
          <a:p>
            <a:pPr algn="just"/>
            <a:r>
              <a:rPr lang="en-US" b="0" i="0" dirty="0">
                <a:effectLst/>
                <a:latin typeface="Roboto" panose="02000000000000000000" pitchFamily="2" charset="0"/>
              </a:rPr>
              <a:t>For a Finite Sample Space S, Consider an Event A.</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The probability P(A) which is a real number assigned to the Event A must follow the below axioms :</a:t>
            </a:r>
          </a:p>
          <a:p>
            <a:pPr algn="just"/>
            <a:endParaRPr lang="en-US" b="0" i="0" dirty="0">
              <a:effectLst/>
              <a:latin typeface="Roboto" panose="02000000000000000000" pitchFamily="2" charset="0"/>
            </a:endParaRPr>
          </a:p>
          <a:p>
            <a:pPr algn="just">
              <a:buFont typeface="+mj-lt"/>
              <a:buAutoNum type="arabicPeriod"/>
            </a:pPr>
            <a:r>
              <a:rPr lang="en-US" b="0" i="0" dirty="0">
                <a:effectLst/>
                <a:latin typeface="Roboto" panose="02000000000000000000" pitchFamily="2" charset="0"/>
              </a:rPr>
              <a:t>P(A) &gt;= 0</a:t>
            </a:r>
          </a:p>
          <a:p>
            <a:pPr algn="just">
              <a:buFont typeface="+mj-lt"/>
              <a:buAutoNum type="arabicPeriod"/>
            </a:pPr>
            <a:r>
              <a:rPr lang="en-US" b="0" i="0" dirty="0">
                <a:effectLst/>
                <a:latin typeface="Roboto" panose="02000000000000000000" pitchFamily="2" charset="0"/>
              </a:rPr>
              <a:t>P(S) = 1</a:t>
            </a:r>
          </a:p>
          <a:p>
            <a:pPr algn="just">
              <a:buFont typeface="+mj-lt"/>
              <a:buAutoNum type="arabicPeriod"/>
            </a:pPr>
            <a:r>
              <a:rPr lang="en-US" b="0" i="0" dirty="0">
                <a:effectLst/>
                <a:latin typeface="Roboto" panose="02000000000000000000" pitchFamily="2" charset="0"/>
              </a:rPr>
              <a:t>If event A and Event B are mutually exclusive then,</a:t>
            </a:r>
            <a:br>
              <a:rPr lang="en-US" b="0" i="0" dirty="0">
                <a:effectLst/>
                <a:latin typeface="Roboto" panose="02000000000000000000" pitchFamily="2" charset="0"/>
              </a:rPr>
            </a:br>
            <a:r>
              <a:rPr lang="en-US" b="0" i="0" dirty="0">
                <a:effectLst/>
                <a:latin typeface="Roboto" panose="02000000000000000000" pitchFamily="2" charset="0"/>
              </a:rPr>
              <a:t>P (A U B) = P(A) + P(B) , (A ∩ B ) = ∅</a:t>
            </a:r>
          </a:p>
        </p:txBody>
      </p:sp>
      <p:sp>
        <p:nvSpPr>
          <p:cNvPr id="5" name="TextBox 4">
            <a:extLst>
              <a:ext uri="{FF2B5EF4-FFF2-40B4-BE49-F238E27FC236}">
                <a16:creationId xmlns:a16="http://schemas.microsoft.com/office/drawing/2014/main" id="{C40F2C67-3C01-9289-C16B-F00A851692E1}"/>
              </a:ext>
            </a:extLst>
          </p:cNvPr>
          <p:cNvSpPr txBox="1"/>
          <p:nvPr/>
        </p:nvSpPr>
        <p:spPr>
          <a:xfrm>
            <a:off x="4847735" y="682600"/>
            <a:ext cx="6094428" cy="523220"/>
          </a:xfrm>
          <a:prstGeom prst="rect">
            <a:avLst/>
          </a:prstGeom>
          <a:noFill/>
        </p:spPr>
        <p:txBody>
          <a:bodyPr wrap="square">
            <a:spAutoFit/>
          </a:bodyPr>
          <a:lstStyle/>
          <a:p>
            <a:pPr algn="just"/>
            <a:r>
              <a:rPr lang="en-US" sz="2800" b="1" i="0" u="sng" dirty="0">
                <a:effectLst/>
                <a:latin typeface="Roboto" panose="02000000000000000000" pitchFamily="2" charset="0"/>
              </a:rPr>
              <a:t>Axioms</a:t>
            </a:r>
          </a:p>
        </p:txBody>
      </p:sp>
    </p:spTree>
    <p:extLst>
      <p:ext uri="{BB962C8B-B14F-4D97-AF65-F5344CB8AC3E}">
        <p14:creationId xmlns:p14="http://schemas.microsoft.com/office/powerpoint/2010/main" val="214537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0D3852-93D7-8454-5A27-7012A84AD6FF}"/>
              </a:ext>
            </a:extLst>
          </p:cNvPr>
          <p:cNvSpPr txBox="1"/>
          <p:nvPr/>
        </p:nvSpPr>
        <p:spPr>
          <a:xfrm>
            <a:off x="914399" y="371118"/>
            <a:ext cx="11115675" cy="5078313"/>
          </a:xfrm>
          <a:prstGeom prst="rect">
            <a:avLst/>
          </a:prstGeom>
          <a:noFill/>
        </p:spPr>
        <p:txBody>
          <a:bodyPr wrap="square">
            <a:spAutoFit/>
          </a:bodyPr>
          <a:lstStyle/>
          <a:p>
            <a:pPr algn="l"/>
            <a:r>
              <a:rPr lang="en-US" sz="3600" b="1" i="0" dirty="0">
                <a:effectLst/>
                <a:latin typeface="Perpetua" panose="02020502060401020303" pitchFamily="18" charset="0"/>
              </a:rPr>
              <a:t>Chance is a possibility of something happening.</a:t>
            </a:r>
          </a:p>
          <a:p>
            <a:pPr algn="l"/>
            <a:endParaRPr lang="en-US" sz="3600" b="1" i="0" dirty="0">
              <a:effectLst/>
              <a:latin typeface="Roboto" panose="02000000000000000000" pitchFamily="2" charset="0"/>
            </a:endParaRPr>
          </a:p>
          <a:p>
            <a:r>
              <a:rPr lang="en-US" b="0" i="0" dirty="0">
                <a:effectLst/>
                <a:latin typeface="Roboto" panose="02000000000000000000" pitchFamily="2" charset="0"/>
              </a:rPr>
              <a:t>Examples:</a:t>
            </a:r>
          </a:p>
          <a:p>
            <a:pPr>
              <a:buFont typeface="+mj-lt"/>
              <a:buAutoNum type="arabicPeriod"/>
            </a:pPr>
            <a:r>
              <a:rPr lang="en-US" b="0" i="0" dirty="0">
                <a:effectLst/>
                <a:latin typeface="Roboto" panose="02000000000000000000" pitchFamily="2" charset="0"/>
              </a:rPr>
              <a:t>Is it possible that we observe a black color sun?</a:t>
            </a:r>
            <a:br>
              <a:rPr lang="en-US" b="0" i="0" dirty="0">
                <a:effectLst/>
                <a:latin typeface="Roboto" panose="02000000000000000000" pitchFamily="2" charset="0"/>
              </a:rPr>
            </a:br>
            <a:r>
              <a:rPr lang="en-US" b="1" i="0" dirty="0">
                <a:effectLst/>
                <a:latin typeface="Roboto" panose="02000000000000000000" pitchFamily="2" charset="0"/>
              </a:rPr>
              <a:t>Answer:</a:t>
            </a:r>
            <a:r>
              <a:rPr lang="en-US" b="0" i="0" dirty="0">
                <a:effectLst/>
                <a:latin typeface="Roboto" panose="02000000000000000000" pitchFamily="2" charset="0"/>
              </a:rPr>
              <a:t> It is not possible to observe a black color sun. The chance of this happening is zero.</a:t>
            </a:r>
          </a:p>
          <a:p>
            <a:pPr>
              <a:buFont typeface="+mj-lt"/>
              <a:buAutoNum type="arabicPeriod"/>
            </a:pPr>
            <a:endParaRPr lang="en-US" b="0" i="0" dirty="0">
              <a:effectLst/>
              <a:latin typeface="Roboto" panose="02000000000000000000" pitchFamily="2" charset="0"/>
            </a:endParaRPr>
          </a:p>
          <a:p>
            <a:pPr>
              <a:buFont typeface="+mj-lt"/>
              <a:buAutoNum type="arabicPeriod"/>
            </a:pPr>
            <a:r>
              <a:rPr lang="en-US" b="0" i="0" dirty="0">
                <a:effectLst/>
                <a:latin typeface="Roboto" panose="02000000000000000000" pitchFamily="2" charset="0"/>
              </a:rPr>
              <a:t>Is it possible that if today is a Monday, tomorrow is a Tuesday?</a:t>
            </a:r>
            <a:br>
              <a:rPr lang="en-US" b="0" i="0" dirty="0">
                <a:effectLst/>
                <a:latin typeface="Roboto" panose="02000000000000000000" pitchFamily="2" charset="0"/>
              </a:rPr>
            </a:br>
            <a:r>
              <a:rPr lang="en-US" b="1" i="0" dirty="0">
                <a:effectLst/>
                <a:latin typeface="Roboto" panose="02000000000000000000" pitchFamily="2" charset="0"/>
              </a:rPr>
              <a:t>Answer:</a:t>
            </a:r>
            <a:r>
              <a:rPr lang="en-US" b="0" i="0" dirty="0">
                <a:effectLst/>
                <a:latin typeface="Roboto" panose="02000000000000000000" pitchFamily="2" charset="0"/>
              </a:rPr>
              <a:t> Definitely, it is possible. There is a 100 % chance that tomorrow is a Tuesday if it is a Monday today.</a:t>
            </a:r>
          </a:p>
          <a:p>
            <a:pPr>
              <a:buFont typeface="+mj-lt"/>
              <a:buAutoNum type="arabicPeriod"/>
            </a:pPr>
            <a:endParaRPr lang="en-US" b="0" i="0" dirty="0">
              <a:effectLst/>
              <a:latin typeface="Roboto" panose="02000000000000000000" pitchFamily="2" charset="0"/>
            </a:endParaRPr>
          </a:p>
          <a:p>
            <a:pPr>
              <a:buFont typeface="+mj-lt"/>
              <a:buAutoNum type="arabicPeriod"/>
            </a:pPr>
            <a:r>
              <a:rPr lang="en-US" b="0" i="0" dirty="0">
                <a:effectLst/>
                <a:latin typeface="Roboto" panose="02000000000000000000" pitchFamily="2" charset="0"/>
              </a:rPr>
              <a:t>Is it possible that we have a pizza for dinner?</a:t>
            </a:r>
            <a:br>
              <a:rPr lang="en-US" b="0" i="0" dirty="0">
                <a:effectLst/>
                <a:latin typeface="Roboto" panose="02000000000000000000" pitchFamily="2" charset="0"/>
              </a:rPr>
            </a:br>
            <a:r>
              <a:rPr lang="en-US" b="1" i="0" dirty="0">
                <a:effectLst/>
                <a:latin typeface="Roboto" panose="02000000000000000000" pitchFamily="2" charset="0"/>
              </a:rPr>
              <a:t>Answer: </a:t>
            </a:r>
            <a:r>
              <a:rPr lang="en-US" b="0" i="0" dirty="0">
                <a:effectLst/>
                <a:latin typeface="Roboto" panose="02000000000000000000" pitchFamily="2" charset="0"/>
              </a:rPr>
              <a:t>It may or may not be possible, there is some chance. We may not be absolutely sure about having a pizza for dinner.</a:t>
            </a:r>
          </a:p>
          <a:p>
            <a:pPr>
              <a:buFont typeface="+mj-lt"/>
              <a:buAutoNum type="arabicPeriod"/>
            </a:pPr>
            <a:endParaRPr lang="en-US" b="0" i="0" dirty="0">
              <a:effectLst/>
              <a:latin typeface="Roboto" panose="02000000000000000000" pitchFamily="2" charset="0"/>
            </a:endParaRPr>
          </a:p>
          <a:p>
            <a:r>
              <a:rPr lang="en-US" b="1" i="0" dirty="0">
                <a:effectLst/>
                <a:latin typeface="Roboto" panose="02000000000000000000" pitchFamily="2" charset="0"/>
              </a:rPr>
              <a:t>Observation:</a:t>
            </a:r>
          </a:p>
          <a:p>
            <a:r>
              <a:rPr lang="en-US" b="0" i="0" dirty="0">
                <a:effectLst/>
                <a:latin typeface="Roboto" panose="02000000000000000000" pitchFamily="2" charset="0"/>
              </a:rPr>
              <a:t>Example 1 and example 2 had a clear possibility of occurrence. However, example 3 had an unclear possibility of occurrence. </a:t>
            </a:r>
          </a:p>
        </p:txBody>
      </p:sp>
    </p:spTree>
    <p:extLst>
      <p:ext uri="{BB962C8B-B14F-4D97-AF65-F5344CB8AC3E}">
        <p14:creationId xmlns:p14="http://schemas.microsoft.com/office/powerpoint/2010/main" val="1119359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130107-24B2-D86B-C3E9-455B4CA7C123}"/>
              </a:ext>
            </a:extLst>
          </p:cNvPr>
          <p:cNvSpPr txBox="1"/>
          <p:nvPr/>
        </p:nvSpPr>
        <p:spPr>
          <a:xfrm>
            <a:off x="2158738" y="2277194"/>
            <a:ext cx="6982905" cy="2585323"/>
          </a:xfrm>
          <a:prstGeom prst="rect">
            <a:avLst/>
          </a:prstGeom>
          <a:noFill/>
        </p:spPr>
        <p:txBody>
          <a:bodyPr wrap="square">
            <a:spAutoFit/>
          </a:bodyPr>
          <a:lstStyle/>
          <a:p>
            <a:pPr algn="just"/>
            <a:r>
              <a:rPr lang="en-US" b="0" i="0" dirty="0">
                <a:effectLst/>
                <a:latin typeface="Roboto" panose="02000000000000000000" pitchFamily="2" charset="0"/>
              </a:rPr>
              <a:t>Using the axioms the following properties of probability can be obtained:</a:t>
            </a:r>
          </a:p>
          <a:p>
            <a:pPr algn="just"/>
            <a:endParaRPr lang="en-US" b="0" i="0" dirty="0">
              <a:effectLst/>
              <a:latin typeface="Roboto" panose="02000000000000000000" pitchFamily="2" charset="0"/>
            </a:endParaRPr>
          </a:p>
          <a:p>
            <a:pPr algn="just">
              <a:buFont typeface="+mj-lt"/>
              <a:buAutoNum type="arabicPeriod"/>
            </a:pPr>
            <a:r>
              <a:rPr lang="en-US" b="0" i="0" dirty="0">
                <a:effectLst/>
                <a:latin typeface="Roboto" panose="02000000000000000000" pitchFamily="2" charset="0"/>
              </a:rPr>
              <a:t>P (</a:t>
            </a:r>
            <a:r>
              <a:rPr lang="en-US" b="1" i="0" dirty="0">
                <a:effectLst/>
                <a:latin typeface="Roboto" panose="02000000000000000000" pitchFamily="2" charset="0"/>
              </a:rPr>
              <a:t> A </a:t>
            </a:r>
            <a:r>
              <a:rPr lang="en-US" b="0" i="0" dirty="0">
                <a:effectLst/>
                <a:latin typeface="Roboto" panose="02000000000000000000" pitchFamily="2" charset="0"/>
              </a:rPr>
              <a:t>) = 1 - P (A)</a:t>
            </a:r>
          </a:p>
          <a:p>
            <a:pPr algn="just">
              <a:buFont typeface="+mj-lt"/>
              <a:buAutoNum type="arabicPeriod"/>
            </a:pPr>
            <a:r>
              <a:rPr lang="en-US" b="0" i="0" dirty="0">
                <a:effectLst/>
                <a:latin typeface="Roboto" panose="02000000000000000000" pitchFamily="2" charset="0"/>
              </a:rPr>
              <a:t>P (∅) = 0</a:t>
            </a:r>
          </a:p>
          <a:p>
            <a:pPr algn="just">
              <a:buFont typeface="+mj-lt"/>
              <a:buAutoNum type="arabicPeriod"/>
            </a:pPr>
            <a:r>
              <a:rPr lang="en-US" b="0" i="0" dirty="0">
                <a:effectLst/>
                <a:latin typeface="Roboto" panose="02000000000000000000" pitchFamily="2" charset="0"/>
              </a:rPr>
              <a:t>P(A) &lt; P(B)  if A ⊂ B</a:t>
            </a:r>
          </a:p>
          <a:p>
            <a:pPr algn="just">
              <a:buFont typeface="+mj-lt"/>
              <a:buAutoNum type="arabicPeriod"/>
            </a:pPr>
            <a:r>
              <a:rPr lang="en-US" b="0" i="0" dirty="0">
                <a:effectLst/>
                <a:latin typeface="Roboto" panose="02000000000000000000" pitchFamily="2" charset="0"/>
              </a:rPr>
              <a:t>P(A) &lt;= 1</a:t>
            </a:r>
          </a:p>
          <a:p>
            <a:pPr algn="just">
              <a:buFont typeface="+mj-lt"/>
              <a:buAutoNum type="arabicPeriod"/>
            </a:pPr>
            <a:r>
              <a:rPr lang="en-US" b="0" i="0" dirty="0">
                <a:effectLst/>
                <a:latin typeface="Roboto" panose="02000000000000000000" pitchFamily="2" charset="0"/>
              </a:rPr>
              <a:t>P(A U B) = P(A) + P(B) - P(A ∩ B)</a:t>
            </a:r>
          </a:p>
          <a:p>
            <a:pPr algn="just"/>
            <a:r>
              <a:rPr lang="en-US" b="0" i="0" dirty="0">
                <a:effectLst/>
                <a:latin typeface="Roboto" panose="02000000000000000000" pitchFamily="2" charset="0"/>
              </a:rPr>
              <a:t> </a:t>
            </a:r>
          </a:p>
        </p:txBody>
      </p:sp>
      <p:sp>
        <p:nvSpPr>
          <p:cNvPr id="5" name="TextBox 4">
            <a:extLst>
              <a:ext uri="{FF2B5EF4-FFF2-40B4-BE49-F238E27FC236}">
                <a16:creationId xmlns:a16="http://schemas.microsoft.com/office/drawing/2014/main" id="{3073865F-1120-9D6B-ADB0-653B4F624820}"/>
              </a:ext>
            </a:extLst>
          </p:cNvPr>
          <p:cNvSpPr txBox="1"/>
          <p:nvPr/>
        </p:nvSpPr>
        <p:spPr>
          <a:xfrm>
            <a:off x="3716518" y="1031391"/>
            <a:ext cx="6094428" cy="461665"/>
          </a:xfrm>
          <a:prstGeom prst="rect">
            <a:avLst/>
          </a:prstGeom>
          <a:noFill/>
        </p:spPr>
        <p:txBody>
          <a:bodyPr wrap="square">
            <a:spAutoFit/>
          </a:bodyPr>
          <a:lstStyle/>
          <a:p>
            <a:pPr algn="just"/>
            <a:r>
              <a:rPr lang="en-US" sz="2400" b="1" i="0" u="sng" dirty="0">
                <a:effectLst/>
                <a:latin typeface="Roboto" panose="02000000000000000000" pitchFamily="2" charset="0"/>
              </a:rPr>
              <a:t>Elementary Properties</a:t>
            </a:r>
          </a:p>
        </p:txBody>
      </p:sp>
    </p:spTree>
    <p:extLst>
      <p:ext uri="{BB962C8B-B14F-4D97-AF65-F5344CB8AC3E}">
        <p14:creationId xmlns:p14="http://schemas.microsoft.com/office/powerpoint/2010/main" val="28032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BB0D19-B2E9-7416-4E26-DBBDB905A1DD}"/>
              </a:ext>
            </a:extLst>
          </p:cNvPr>
          <p:cNvSpPr txBox="1"/>
          <p:nvPr/>
        </p:nvSpPr>
        <p:spPr>
          <a:xfrm>
            <a:off x="897902" y="1488245"/>
            <a:ext cx="10734773" cy="3477875"/>
          </a:xfrm>
          <a:prstGeom prst="rect">
            <a:avLst/>
          </a:prstGeom>
          <a:noFill/>
        </p:spPr>
        <p:txBody>
          <a:bodyPr wrap="square">
            <a:spAutoFit/>
          </a:bodyPr>
          <a:lstStyle/>
          <a:p>
            <a:pPr algn="just"/>
            <a:r>
              <a:rPr lang="en-US" sz="2000" b="1" i="0" dirty="0">
                <a:effectLst/>
                <a:latin typeface="Roboto" panose="02000000000000000000" pitchFamily="2" charset="0"/>
              </a:rPr>
              <a:t>Scenario</a:t>
            </a:r>
            <a:r>
              <a:rPr lang="en-US" sz="2000" b="0" i="0" dirty="0">
                <a:effectLst/>
                <a:latin typeface="Roboto" panose="02000000000000000000" pitchFamily="2" charset="0"/>
              </a:rPr>
              <a:t>: Let's try to understand computing probability by taking an example of a box having 3 red balls, 2 blue balls and 1 green ball. Let's take one ball randomly. What would be the probability that the selected ball will be a blue ball?</a:t>
            </a:r>
          </a:p>
          <a:p>
            <a:pPr algn="just"/>
            <a:endParaRPr lang="en-US" sz="2000" b="0" i="0" dirty="0">
              <a:effectLst/>
              <a:latin typeface="Roboto" panose="02000000000000000000" pitchFamily="2" charset="0"/>
            </a:endParaRPr>
          </a:p>
          <a:p>
            <a:pPr algn="just"/>
            <a:r>
              <a:rPr lang="en-US" sz="2000" b="1" i="0" dirty="0">
                <a:effectLst/>
                <a:latin typeface="Roboto" panose="02000000000000000000" pitchFamily="2" charset="0"/>
              </a:rPr>
              <a:t>Solution</a:t>
            </a:r>
            <a:r>
              <a:rPr lang="en-US" sz="2000" b="0" i="0" dirty="0">
                <a:effectLst/>
                <a:latin typeface="Roboto" panose="02000000000000000000" pitchFamily="2" charset="0"/>
              </a:rPr>
              <a:t>:</a:t>
            </a:r>
          </a:p>
          <a:p>
            <a:pPr algn="just"/>
            <a:r>
              <a:rPr lang="en-US" sz="2000" b="0" i="0" dirty="0">
                <a:effectLst/>
                <a:latin typeface="Roboto" panose="02000000000000000000" pitchFamily="2" charset="0"/>
              </a:rPr>
              <a:t>Total possible outcomes = Total number of balls = 3+2+1=6</a:t>
            </a:r>
          </a:p>
          <a:p>
            <a:pPr algn="just"/>
            <a:r>
              <a:rPr lang="en-US" sz="2000" b="0" i="0" dirty="0">
                <a:effectLst/>
                <a:latin typeface="Roboto" panose="02000000000000000000" pitchFamily="2" charset="0"/>
              </a:rPr>
              <a:t>Total ways a blue ball can be drawn = </a:t>
            </a:r>
            <a:r>
              <a:rPr lang="en-US" sz="2000" b="0" i="0" baseline="30000" dirty="0">
                <a:effectLst/>
                <a:latin typeface="Roboto" panose="02000000000000000000" pitchFamily="2" charset="0"/>
              </a:rPr>
              <a:t>2</a:t>
            </a:r>
            <a:r>
              <a:rPr lang="en-US" sz="2000" b="0" i="0" dirty="0">
                <a:effectLst/>
                <a:latin typeface="Roboto" panose="02000000000000000000" pitchFamily="2" charset="0"/>
              </a:rPr>
              <a:t>C</a:t>
            </a:r>
            <a:r>
              <a:rPr lang="en-US" sz="2000" b="0" i="0" baseline="-25000" dirty="0">
                <a:effectLst/>
                <a:latin typeface="Roboto" panose="02000000000000000000" pitchFamily="2" charset="0"/>
              </a:rPr>
              <a:t>1</a:t>
            </a:r>
            <a:r>
              <a:rPr lang="en-US" sz="2000" b="0" i="0" dirty="0">
                <a:effectLst/>
                <a:latin typeface="Roboto" panose="02000000000000000000" pitchFamily="2" charset="0"/>
              </a:rPr>
              <a:t> = 2</a:t>
            </a:r>
          </a:p>
          <a:p>
            <a:pPr algn="just"/>
            <a:endParaRPr lang="en-US" sz="2000" dirty="0">
              <a:latin typeface="Roboto" panose="02000000000000000000" pitchFamily="2" charset="0"/>
            </a:endParaRPr>
          </a:p>
          <a:p>
            <a:pPr algn="just"/>
            <a:endParaRPr lang="en-US" sz="2000" b="0" i="0" dirty="0">
              <a:effectLst/>
              <a:latin typeface="Roboto" panose="02000000000000000000" pitchFamily="2" charset="0"/>
            </a:endParaRPr>
          </a:p>
          <a:p>
            <a:pPr algn="just"/>
            <a:endParaRPr lang="en-US" sz="2000" b="0" i="0" dirty="0">
              <a:effectLst/>
              <a:latin typeface="Roboto" panose="02000000000000000000" pitchFamily="2" charset="0"/>
            </a:endParaRPr>
          </a:p>
          <a:p>
            <a:pPr algn="just"/>
            <a:r>
              <a:rPr lang="en-US" sz="2000" b="0" i="0" dirty="0">
                <a:effectLst/>
                <a:latin typeface="Roboto" panose="02000000000000000000" pitchFamily="2" charset="0"/>
              </a:rPr>
              <a:t>The probability of drawing a blue ball = </a:t>
            </a:r>
          </a:p>
        </p:txBody>
      </p:sp>
      <p:pic>
        <p:nvPicPr>
          <p:cNvPr id="7" name="Picture 6">
            <a:extLst>
              <a:ext uri="{FF2B5EF4-FFF2-40B4-BE49-F238E27FC236}">
                <a16:creationId xmlns:a16="http://schemas.microsoft.com/office/drawing/2014/main" id="{AB156146-AE48-A095-6318-43B40A3E3FD5}"/>
              </a:ext>
            </a:extLst>
          </p:cNvPr>
          <p:cNvPicPr>
            <a:picLocks noChangeAspect="1"/>
          </p:cNvPicPr>
          <p:nvPr/>
        </p:nvPicPr>
        <p:blipFill>
          <a:blip r:embed="rId2"/>
          <a:stretch>
            <a:fillRect/>
          </a:stretch>
        </p:blipFill>
        <p:spPr>
          <a:xfrm>
            <a:off x="5483848" y="4320717"/>
            <a:ext cx="5810250" cy="742950"/>
          </a:xfrm>
          <a:prstGeom prst="rect">
            <a:avLst/>
          </a:prstGeom>
        </p:spPr>
      </p:pic>
    </p:spTree>
    <p:extLst>
      <p:ext uri="{BB962C8B-B14F-4D97-AF65-F5344CB8AC3E}">
        <p14:creationId xmlns:p14="http://schemas.microsoft.com/office/powerpoint/2010/main" val="302570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192EAD-FEE5-E015-F460-C0472750BE79}"/>
              </a:ext>
            </a:extLst>
          </p:cNvPr>
          <p:cNvSpPr txBox="1"/>
          <p:nvPr/>
        </p:nvSpPr>
        <p:spPr>
          <a:xfrm>
            <a:off x="395926" y="283052"/>
            <a:ext cx="11632676" cy="707886"/>
          </a:xfrm>
          <a:prstGeom prst="rect">
            <a:avLst/>
          </a:prstGeom>
          <a:noFill/>
        </p:spPr>
        <p:txBody>
          <a:bodyPr wrap="square">
            <a:spAutoFit/>
          </a:bodyPr>
          <a:lstStyle/>
          <a:p>
            <a:r>
              <a:rPr lang="en-US" sz="2000" b="1" i="0" dirty="0">
                <a:effectLst/>
                <a:latin typeface="Roboto" panose="02000000000000000000" pitchFamily="2" charset="0"/>
              </a:rPr>
              <a:t>Conditional Probability</a:t>
            </a:r>
            <a:r>
              <a:rPr lang="en-US" sz="2000" b="0" i="0" dirty="0">
                <a:effectLst/>
                <a:latin typeface="Roboto" panose="02000000000000000000" pitchFamily="2" charset="0"/>
              </a:rPr>
              <a:t> is used to determine the likelihood of an event when a partial information about the event is known.</a:t>
            </a:r>
            <a:endParaRPr lang="en-IN" sz="2000" dirty="0"/>
          </a:p>
        </p:txBody>
      </p:sp>
      <p:sp>
        <p:nvSpPr>
          <p:cNvPr id="5" name="TextBox 4">
            <a:extLst>
              <a:ext uri="{FF2B5EF4-FFF2-40B4-BE49-F238E27FC236}">
                <a16:creationId xmlns:a16="http://schemas.microsoft.com/office/drawing/2014/main" id="{FC233CD4-A995-BC67-6209-39AC6C3D3BA0}"/>
              </a:ext>
            </a:extLst>
          </p:cNvPr>
          <p:cNvSpPr txBox="1"/>
          <p:nvPr/>
        </p:nvSpPr>
        <p:spPr>
          <a:xfrm>
            <a:off x="461913" y="1811038"/>
            <a:ext cx="6841504" cy="1477328"/>
          </a:xfrm>
          <a:prstGeom prst="rect">
            <a:avLst/>
          </a:prstGeom>
          <a:noFill/>
        </p:spPr>
        <p:txBody>
          <a:bodyPr wrap="square">
            <a:spAutoFit/>
          </a:bodyPr>
          <a:lstStyle/>
          <a:p>
            <a:pPr algn="just"/>
            <a:r>
              <a:rPr lang="en-US" b="1" i="0" dirty="0">
                <a:effectLst/>
                <a:latin typeface="Roboto" panose="02000000000000000000" pitchFamily="2" charset="0"/>
              </a:rPr>
              <a:t>Scenario</a:t>
            </a:r>
            <a:r>
              <a:rPr lang="en-US" b="0" i="0" dirty="0">
                <a:effectLst/>
                <a:latin typeface="Roboto" panose="02000000000000000000" pitchFamily="2" charset="0"/>
              </a:rPr>
              <a:t>: In an experiment of rolling a die, what is the likelihood that the outcome is 2, given that the outcome is even?</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Consider a fair roll of a die i.e. all the outcomes of an experiment have an equal probability of occurrence = 1/6.</a:t>
            </a:r>
          </a:p>
        </p:txBody>
      </p:sp>
      <p:pic>
        <p:nvPicPr>
          <p:cNvPr id="6" name="Picture 5">
            <a:extLst>
              <a:ext uri="{FF2B5EF4-FFF2-40B4-BE49-F238E27FC236}">
                <a16:creationId xmlns:a16="http://schemas.microsoft.com/office/drawing/2014/main" id="{461DF6B2-0A43-AE25-08E0-C0AB536A0ED2}"/>
              </a:ext>
            </a:extLst>
          </p:cNvPr>
          <p:cNvPicPr>
            <a:picLocks noChangeAspect="1"/>
          </p:cNvPicPr>
          <p:nvPr/>
        </p:nvPicPr>
        <p:blipFill>
          <a:blip r:embed="rId2"/>
          <a:stretch>
            <a:fillRect/>
          </a:stretch>
        </p:blipFill>
        <p:spPr>
          <a:xfrm>
            <a:off x="7796754" y="2063927"/>
            <a:ext cx="3933333" cy="971550"/>
          </a:xfrm>
          <a:prstGeom prst="rect">
            <a:avLst/>
          </a:prstGeom>
        </p:spPr>
      </p:pic>
      <p:sp>
        <p:nvSpPr>
          <p:cNvPr id="8" name="TextBox 7">
            <a:extLst>
              <a:ext uri="{FF2B5EF4-FFF2-40B4-BE49-F238E27FC236}">
                <a16:creationId xmlns:a16="http://schemas.microsoft.com/office/drawing/2014/main" id="{42604424-13B3-FA88-97F0-285311E5E11E}"/>
              </a:ext>
            </a:extLst>
          </p:cNvPr>
          <p:cNvSpPr txBox="1"/>
          <p:nvPr/>
        </p:nvSpPr>
        <p:spPr>
          <a:xfrm>
            <a:off x="5571241" y="3997391"/>
            <a:ext cx="6221690" cy="1477328"/>
          </a:xfrm>
          <a:prstGeom prst="rect">
            <a:avLst/>
          </a:prstGeom>
          <a:noFill/>
        </p:spPr>
        <p:txBody>
          <a:bodyPr wrap="square">
            <a:spAutoFit/>
          </a:bodyPr>
          <a:lstStyle/>
          <a:p>
            <a:pPr algn="just"/>
            <a:r>
              <a:rPr lang="en-US" b="0" i="0" dirty="0">
                <a:effectLst/>
                <a:latin typeface="Roboto" panose="02000000000000000000" pitchFamily="2" charset="0"/>
              </a:rPr>
              <a:t>It is given that the outcome is even (Event B)– so possible values are 2,4,6. Therefore the total number of elements for Event B =3</a:t>
            </a:r>
          </a:p>
          <a:p>
            <a:pPr algn="just"/>
            <a:r>
              <a:rPr lang="en-US" b="0" i="0" dirty="0">
                <a:effectLst/>
                <a:latin typeface="Roboto" panose="02000000000000000000" pitchFamily="2" charset="0"/>
              </a:rPr>
              <a:t>Event A can take any ONE value amongst 2,4,6. Therefore the total number of elements for Event A=1 So,</a:t>
            </a:r>
          </a:p>
        </p:txBody>
      </p:sp>
      <p:pic>
        <p:nvPicPr>
          <p:cNvPr id="10" name="Picture 9">
            <a:extLst>
              <a:ext uri="{FF2B5EF4-FFF2-40B4-BE49-F238E27FC236}">
                <a16:creationId xmlns:a16="http://schemas.microsoft.com/office/drawing/2014/main" id="{8F25CBB2-0E4A-2FB5-6A8E-21F9496F259C}"/>
              </a:ext>
            </a:extLst>
          </p:cNvPr>
          <p:cNvPicPr>
            <a:picLocks noChangeAspect="1"/>
          </p:cNvPicPr>
          <p:nvPr/>
        </p:nvPicPr>
        <p:blipFill>
          <a:blip r:embed="rId3"/>
          <a:stretch>
            <a:fillRect/>
          </a:stretch>
        </p:blipFill>
        <p:spPr>
          <a:xfrm>
            <a:off x="1347164" y="4003932"/>
            <a:ext cx="3665538" cy="1470787"/>
          </a:xfrm>
          <a:prstGeom prst="rect">
            <a:avLst/>
          </a:prstGeom>
        </p:spPr>
      </p:pic>
    </p:spTree>
    <p:extLst>
      <p:ext uri="{BB962C8B-B14F-4D97-AF65-F5344CB8AC3E}">
        <p14:creationId xmlns:p14="http://schemas.microsoft.com/office/powerpoint/2010/main" val="1392574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F221C-5A89-040B-9C10-3028696C4B15}"/>
              </a:ext>
            </a:extLst>
          </p:cNvPr>
          <p:cNvSpPr txBox="1"/>
          <p:nvPr/>
        </p:nvSpPr>
        <p:spPr>
          <a:xfrm>
            <a:off x="2188589" y="775307"/>
            <a:ext cx="7588577" cy="1569660"/>
          </a:xfrm>
          <a:prstGeom prst="rect">
            <a:avLst/>
          </a:prstGeom>
          <a:solidFill>
            <a:schemeClr val="tx1">
              <a:lumMod val="65000"/>
            </a:schemeClr>
          </a:solidFill>
        </p:spPr>
        <p:txBody>
          <a:bodyPr wrap="square">
            <a:spAutoFit/>
          </a:bodyPr>
          <a:lstStyle/>
          <a:p>
            <a:pPr algn="ctr"/>
            <a:r>
              <a:rPr lang="en-US" sz="9600" b="1" dirty="0">
                <a:solidFill>
                  <a:schemeClr val="bg1"/>
                </a:solidFill>
              </a:rPr>
              <a:t>STATISTICS</a:t>
            </a:r>
            <a:endParaRPr lang="en-IN" sz="9600" b="1" dirty="0">
              <a:solidFill>
                <a:schemeClr val="bg1"/>
              </a:solidFill>
            </a:endParaRPr>
          </a:p>
        </p:txBody>
      </p:sp>
      <p:sp>
        <p:nvSpPr>
          <p:cNvPr id="4" name="TextBox 3">
            <a:extLst>
              <a:ext uri="{FF2B5EF4-FFF2-40B4-BE49-F238E27FC236}">
                <a16:creationId xmlns:a16="http://schemas.microsoft.com/office/drawing/2014/main" id="{5C3039C2-2A6A-6992-7302-E4EB33469838}"/>
              </a:ext>
            </a:extLst>
          </p:cNvPr>
          <p:cNvSpPr txBox="1"/>
          <p:nvPr/>
        </p:nvSpPr>
        <p:spPr>
          <a:xfrm>
            <a:off x="662233" y="3061057"/>
            <a:ext cx="11432357" cy="954107"/>
          </a:xfrm>
          <a:prstGeom prst="rect">
            <a:avLst/>
          </a:prstGeom>
          <a:noFill/>
        </p:spPr>
        <p:txBody>
          <a:bodyPr wrap="square">
            <a:spAutoFit/>
          </a:bodyPr>
          <a:lstStyle/>
          <a:p>
            <a:pPr algn="ctr"/>
            <a:r>
              <a:rPr lang="en-US" sz="2800" b="0" i="0" dirty="0">
                <a:effectLst/>
                <a:latin typeface="Roboto" panose="02000000000000000000" pitchFamily="2" charset="0"/>
              </a:rPr>
              <a:t>The collection, analysis, interpretation, presentation and organization of data is termed as statistics.</a:t>
            </a:r>
            <a:endParaRPr lang="en-IN" sz="2800" dirty="0"/>
          </a:p>
        </p:txBody>
      </p:sp>
    </p:spTree>
    <p:extLst>
      <p:ext uri="{BB962C8B-B14F-4D97-AF65-F5344CB8AC3E}">
        <p14:creationId xmlns:p14="http://schemas.microsoft.com/office/powerpoint/2010/main" val="959465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5C9471-4037-C49A-2274-0FB4A6D18CC9}"/>
              </a:ext>
            </a:extLst>
          </p:cNvPr>
          <p:cNvSpPr txBox="1"/>
          <p:nvPr/>
        </p:nvSpPr>
        <p:spPr>
          <a:xfrm>
            <a:off x="848412" y="1291471"/>
            <a:ext cx="11019934" cy="3785652"/>
          </a:xfrm>
          <a:prstGeom prst="rect">
            <a:avLst/>
          </a:prstGeom>
          <a:noFill/>
        </p:spPr>
        <p:txBody>
          <a:bodyPr wrap="square">
            <a:spAutoFit/>
          </a:bodyPr>
          <a:lstStyle/>
          <a:p>
            <a:pPr algn="just"/>
            <a:r>
              <a:rPr lang="en-US" sz="2400" b="0" i="0" dirty="0">
                <a:effectLst/>
                <a:latin typeface="Roboto" panose="02000000000000000000" pitchFamily="2" charset="0"/>
              </a:rPr>
              <a:t>The health and welfare council wants to survey your city to understand the lifestyle of the residents and if need be, improve the facilities provided based on the conclusions drawn from the data collected.</a:t>
            </a:r>
          </a:p>
          <a:p>
            <a:pPr algn="just"/>
            <a:endParaRPr lang="en-US" sz="2400" b="0" i="0" dirty="0">
              <a:effectLst/>
              <a:latin typeface="Roboto" panose="02000000000000000000" pitchFamily="2" charset="0"/>
            </a:endParaRPr>
          </a:p>
          <a:p>
            <a:pPr algn="just"/>
            <a:r>
              <a:rPr lang="en-US" sz="2400" b="0" i="0" dirty="0">
                <a:effectLst/>
                <a:latin typeface="Roboto" panose="02000000000000000000" pitchFamily="2" charset="0"/>
              </a:rPr>
              <a:t>Some of the data being collected for this analysis is listed below:</a:t>
            </a:r>
          </a:p>
          <a:p>
            <a:pPr algn="just"/>
            <a:endParaRPr lang="en-US" sz="2400" b="0" i="0" dirty="0">
              <a:effectLst/>
              <a:latin typeface="Roboto" panose="02000000000000000000" pitchFamily="2" charset="0"/>
            </a:endParaRPr>
          </a:p>
          <a:p>
            <a:pPr algn="just">
              <a:buFont typeface="Arial" panose="020B0604020202020204" pitchFamily="34" charset="0"/>
              <a:buChar char="•"/>
            </a:pPr>
            <a:r>
              <a:rPr lang="en-US" sz="2400" b="0" i="0" dirty="0">
                <a:effectLst/>
                <a:latin typeface="Roboto" panose="02000000000000000000" pitchFamily="2" charset="0"/>
              </a:rPr>
              <a:t>Personal information such as name, age, income of household and educational qualifications.</a:t>
            </a:r>
          </a:p>
          <a:p>
            <a:pPr algn="just">
              <a:buFont typeface="Arial" panose="020B0604020202020204" pitchFamily="34" charset="0"/>
              <a:buChar char="•"/>
            </a:pPr>
            <a:r>
              <a:rPr lang="en-US" sz="2400" b="0" i="0" dirty="0">
                <a:effectLst/>
                <a:latin typeface="Roboto" panose="02000000000000000000" pitchFamily="2" charset="0"/>
              </a:rPr>
              <a:t>Quality of water supply across the city.</a:t>
            </a:r>
          </a:p>
          <a:p>
            <a:pPr algn="just">
              <a:buFont typeface="Arial" panose="020B0604020202020204" pitchFamily="34" charset="0"/>
              <a:buChar char="•"/>
            </a:pPr>
            <a:r>
              <a:rPr lang="en-US" sz="2400" b="0" i="0" dirty="0">
                <a:effectLst/>
                <a:latin typeface="Roboto" panose="02000000000000000000" pitchFamily="2" charset="0"/>
              </a:rPr>
              <a:t>Medical facilities such as availability of hospitals, doctors etc.</a:t>
            </a:r>
          </a:p>
        </p:txBody>
      </p:sp>
    </p:spTree>
    <p:extLst>
      <p:ext uri="{BB962C8B-B14F-4D97-AF65-F5344CB8AC3E}">
        <p14:creationId xmlns:p14="http://schemas.microsoft.com/office/powerpoint/2010/main" val="1499214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838E6-2FD6-CB63-DC9B-224FEBF3E300}"/>
              </a:ext>
            </a:extLst>
          </p:cNvPr>
          <p:cNvSpPr txBox="1"/>
          <p:nvPr/>
        </p:nvSpPr>
        <p:spPr>
          <a:xfrm>
            <a:off x="644165" y="669305"/>
            <a:ext cx="11547835" cy="4524315"/>
          </a:xfrm>
          <a:prstGeom prst="rect">
            <a:avLst/>
          </a:prstGeom>
          <a:noFill/>
        </p:spPr>
        <p:txBody>
          <a:bodyPr wrap="square">
            <a:spAutoFit/>
          </a:bodyPr>
          <a:lstStyle/>
          <a:p>
            <a:pPr algn="just"/>
            <a:r>
              <a:rPr lang="en-US" sz="2400" b="0" i="0" dirty="0">
                <a:effectLst/>
                <a:latin typeface="Roboto" panose="02000000000000000000" pitchFamily="2" charset="0"/>
              </a:rPr>
              <a:t>Statistics is used to study a population/process (data).</a:t>
            </a:r>
          </a:p>
          <a:p>
            <a:pPr algn="just"/>
            <a:endParaRPr lang="en-US" sz="2400" b="0" i="0" dirty="0">
              <a:effectLst/>
              <a:latin typeface="Roboto" panose="02000000000000000000" pitchFamily="2" charset="0"/>
            </a:endParaRPr>
          </a:p>
          <a:p>
            <a:pPr algn="just"/>
            <a:r>
              <a:rPr lang="en-US" sz="2400" b="0" i="0" dirty="0">
                <a:effectLst/>
                <a:latin typeface="Roboto" panose="02000000000000000000" pitchFamily="2" charset="0"/>
              </a:rPr>
              <a:t>In the example cited earlier, the data is personal information of residents, water being supplied and information about the medical facilities.</a:t>
            </a:r>
          </a:p>
          <a:p>
            <a:pPr algn="just"/>
            <a:r>
              <a:rPr lang="en-US" sz="2400" b="0" i="0" dirty="0">
                <a:effectLst/>
                <a:latin typeface="Roboto" panose="02000000000000000000" pitchFamily="2" charset="0"/>
              </a:rPr>
              <a:t>We can leverage the analysis of this data to answer a few questions which could be but not limited to:</a:t>
            </a:r>
          </a:p>
          <a:p>
            <a:pPr algn="just"/>
            <a:endParaRPr lang="en-US" sz="2400" b="0" i="0" dirty="0">
              <a:effectLst/>
              <a:latin typeface="Roboto" panose="02000000000000000000" pitchFamily="2" charset="0"/>
            </a:endParaRPr>
          </a:p>
          <a:p>
            <a:pPr algn="just">
              <a:buFont typeface="Arial" panose="020B0604020202020204" pitchFamily="34" charset="0"/>
              <a:buChar char="•"/>
            </a:pPr>
            <a:r>
              <a:rPr lang="en-US" sz="2400" b="0" i="0" dirty="0">
                <a:effectLst/>
                <a:latin typeface="Roboto" panose="02000000000000000000" pitchFamily="2" charset="0"/>
              </a:rPr>
              <a:t>What is the average income of households in the city?</a:t>
            </a:r>
          </a:p>
          <a:p>
            <a:pPr algn="just">
              <a:buFont typeface="Arial" panose="020B0604020202020204" pitchFamily="34" charset="0"/>
              <a:buChar char="•"/>
            </a:pPr>
            <a:r>
              <a:rPr lang="en-US" sz="2400" b="0" i="0" dirty="0">
                <a:effectLst/>
                <a:latin typeface="Roboto" panose="02000000000000000000" pitchFamily="2" charset="0"/>
              </a:rPr>
              <a:t>Which is the most common disease in a given area?</a:t>
            </a:r>
          </a:p>
          <a:p>
            <a:pPr algn="just">
              <a:buFont typeface="Arial" panose="020B0604020202020204" pitchFamily="34" charset="0"/>
              <a:buChar char="•"/>
            </a:pPr>
            <a:r>
              <a:rPr lang="en-US" sz="2400" b="0" i="0" dirty="0">
                <a:effectLst/>
                <a:latin typeface="Roboto" panose="02000000000000000000" pitchFamily="2" charset="0"/>
              </a:rPr>
              <a:t>How much water does a household use in a month?</a:t>
            </a:r>
          </a:p>
          <a:p>
            <a:pPr algn="just">
              <a:buFont typeface="Arial" panose="020B0604020202020204" pitchFamily="34" charset="0"/>
              <a:buChar char="•"/>
            </a:pPr>
            <a:r>
              <a:rPr lang="en-US" sz="2400" b="0" i="0" dirty="0">
                <a:effectLst/>
                <a:latin typeface="Roboto" panose="02000000000000000000" pitchFamily="2" charset="0"/>
              </a:rPr>
              <a:t>How good is the water being supplied?</a:t>
            </a:r>
          </a:p>
          <a:p>
            <a:pPr algn="just">
              <a:buFont typeface="Arial" panose="020B0604020202020204" pitchFamily="34" charset="0"/>
              <a:buChar char="•"/>
            </a:pPr>
            <a:r>
              <a:rPr lang="en-US" sz="2400" b="0" i="0" dirty="0">
                <a:effectLst/>
                <a:latin typeface="Roboto" panose="02000000000000000000" pitchFamily="2" charset="0"/>
              </a:rPr>
              <a:t>Are there enough medical facilities being provided?</a:t>
            </a:r>
          </a:p>
        </p:txBody>
      </p:sp>
    </p:spTree>
    <p:extLst>
      <p:ext uri="{BB962C8B-B14F-4D97-AF65-F5344CB8AC3E}">
        <p14:creationId xmlns:p14="http://schemas.microsoft.com/office/powerpoint/2010/main" val="842839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EEBD5-3016-A252-A056-BBF330A291E1}"/>
              </a:ext>
            </a:extLst>
          </p:cNvPr>
          <p:cNvSpPr txBox="1"/>
          <p:nvPr/>
        </p:nvSpPr>
        <p:spPr>
          <a:xfrm>
            <a:off x="537327" y="1351508"/>
            <a:ext cx="11293312" cy="4154984"/>
          </a:xfrm>
          <a:prstGeom prst="rect">
            <a:avLst/>
          </a:prstGeom>
          <a:noFill/>
        </p:spPr>
        <p:txBody>
          <a:bodyPr wrap="square">
            <a:spAutoFit/>
          </a:bodyPr>
          <a:lstStyle/>
          <a:p>
            <a:pPr algn="just"/>
            <a:r>
              <a:rPr lang="en-US" sz="2400" b="0" i="0" dirty="0">
                <a:effectLst/>
                <a:latin typeface="Roboto" panose="02000000000000000000" pitchFamily="2" charset="0"/>
              </a:rPr>
              <a:t>When all data required for observation/analysis is collected and studied, the data is referred to as </a:t>
            </a:r>
            <a:r>
              <a:rPr lang="en-US" sz="2400" b="1" i="0" dirty="0">
                <a:effectLst/>
                <a:latin typeface="Roboto" panose="02000000000000000000" pitchFamily="2" charset="0"/>
              </a:rPr>
              <a:t>the population.</a:t>
            </a:r>
          </a:p>
          <a:p>
            <a:pPr algn="just"/>
            <a:endParaRPr lang="en-US" sz="2400" b="0" i="0" dirty="0">
              <a:effectLst/>
              <a:latin typeface="Roboto" panose="02000000000000000000" pitchFamily="2" charset="0"/>
            </a:endParaRPr>
          </a:p>
          <a:p>
            <a:pPr algn="just"/>
            <a:r>
              <a:rPr lang="en-US" sz="2400" b="0" i="0" dirty="0">
                <a:effectLst/>
                <a:latin typeface="Roboto" panose="02000000000000000000" pitchFamily="2" charset="0"/>
              </a:rPr>
              <a:t>On the other hand, when limited data is being collected/analyzed, this data is referred to as </a:t>
            </a:r>
            <a:r>
              <a:rPr lang="en-US" sz="2400" b="1" i="0" dirty="0">
                <a:effectLst/>
                <a:latin typeface="Roboto" panose="02000000000000000000" pitchFamily="2" charset="0"/>
              </a:rPr>
              <a:t>sample </a:t>
            </a:r>
            <a:r>
              <a:rPr lang="en-US" sz="2400" b="0" i="0" dirty="0">
                <a:effectLst/>
                <a:latin typeface="Roboto" panose="02000000000000000000" pitchFamily="2" charset="0"/>
              </a:rPr>
              <a:t>and is used as an </a:t>
            </a:r>
            <a:r>
              <a:rPr lang="en-US" sz="2400" b="0" i="1" dirty="0">
                <a:effectLst/>
                <a:latin typeface="Roboto" panose="02000000000000000000" pitchFamily="2" charset="0"/>
              </a:rPr>
              <a:t>indicative </a:t>
            </a:r>
            <a:r>
              <a:rPr lang="en-US" sz="2400" b="0" i="0" dirty="0">
                <a:effectLst/>
                <a:latin typeface="Roboto" panose="02000000000000000000" pitchFamily="2" charset="0"/>
              </a:rPr>
              <a:t>of the entire population.</a:t>
            </a:r>
          </a:p>
          <a:p>
            <a:pPr algn="just"/>
            <a:endParaRPr lang="en-US" sz="2400" b="0" i="0" dirty="0">
              <a:effectLst/>
              <a:latin typeface="Roboto" panose="02000000000000000000" pitchFamily="2" charset="0"/>
            </a:endParaRPr>
          </a:p>
          <a:p>
            <a:pPr algn="just"/>
            <a:r>
              <a:rPr lang="en-US" sz="2400" b="0" i="0" dirty="0">
                <a:effectLst/>
                <a:latin typeface="Roboto" panose="02000000000000000000" pitchFamily="2" charset="0"/>
              </a:rPr>
              <a:t>Example:</a:t>
            </a:r>
          </a:p>
          <a:p>
            <a:pPr algn="just">
              <a:buFont typeface="Arial" panose="020B0604020202020204" pitchFamily="34" charset="0"/>
              <a:buChar char="•"/>
            </a:pPr>
            <a:r>
              <a:rPr lang="en-US" sz="2400" b="1" i="0" dirty="0">
                <a:effectLst/>
                <a:latin typeface="Roboto" panose="02000000000000000000" pitchFamily="2" charset="0"/>
              </a:rPr>
              <a:t>Population</a:t>
            </a:r>
            <a:r>
              <a:rPr lang="en-US" sz="2400" b="0" i="0" dirty="0">
                <a:effectLst/>
                <a:latin typeface="Roboto" panose="02000000000000000000" pitchFamily="2" charset="0"/>
              </a:rPr>
              <a:t>: Data is being collected from </a:t>
            </a:r>
            <a:r>
              <a:rPr lang="en-US" sz="2400" b="0" i="1" dirty="0">
                <a:effectLst/>
                <a:latin typeface="Roboto" panose="02000000000000000000" pitchFamily="2" charset="0"/>
              </a:rPr>
              <a:t>all </a:t>
            </a:r>
            <a:r>
              <a:rPr lang="en-US" sz="2400" b="0" i="0" dirty="0">
                <a:effectLst/>
                <a:latin typeface="Roboto" panose="02000000000000000000" pitchFamily="2" charset="0"/>
              </a:rPr>
              <a:t>the residents of the city about their age, educational qualification and medical history.</a:t>
            </a:r>
          </a:p>
          <a:p>
            <a:pPr algn="just">
              <a:buFont typeface="Arial" panose="020B0604020202020204" pitchFamily="34" charset="0"/>
              <a:buChar char="•"/>
            </a:pPr>
            <a:r>
              <a:rPr lang="en-US" sz="2400" b="1" i="0" dirty="0">
                <a:effectLst/>
                <a:latin typeface="Roboto" panose="02000000000000000000" pitchFamily="2" charset="0"/>
              </a:rPr>
              <a:t>Sample</a:t>
            </a:r>
            <a:r>
              <a:rPr lang="en-US" sz="2400" b="0" i="0" dirty="0">
                <a:effectLst/>
                <a:latin typeface="Roboto" panose="02000000000000000000" pitchFamily="2" charset="0"/>
              </a:rPr>
              <a:t>: On the other hand to analyze the water supply, a </a:t>
            </a:r>
            <a:r>
              <a:rPr lang="en-US" sz="2400" b="0" i="1" dirty="0">
                <a:effectLst/>
                <a:latin typeface="Roboto" panose="02000000000000000000" pitchFamily="2" charset="0"/>
              </a:rPr>
              <a:t>few </a:t>
            </a:r>
            <a:r>
              <a:rPr lang="en-US" sz="2400" b="0" i="1" dirty="0" err="1">
                <a:effectLst/>
                <a:latin typeface="Roboto" panose="02000000000000000000" pitchFamily="2" charset="0"/>
              </a:rPr>
              <a:t>litres</a:t>
            </a:r>
            <a:r>
              <a:rPr lang="en-US" sz="2400" b="0" i="1" dirty="0">
                <a:effectLst/>
                <a:latin typeface="Roboto" panose="02000000000000000000" pitchFamily="2" charset="0"/>
              </a:rPr>
              <a:t> of water</a:t>
            </a:r>
            <a:r>
              <a:rPr lang="en-US" sz="2400" b="0" i="0" dirty="0">
                <a:effectLst/>
                <a:latin typeface="Roboto" panose="02000000000000000000" pitchFamily="2" charset="0"/>
              </a:rPr>
              <a:t> are being collected from different water supply lines that run in the city.</a:t>
            </a:r>
          </a:p>
        </p:txBody>
      </p:sp>
      <p:sp>
        <p:nvSpPr>
          <p:cNvPr id="4" name="TextBox 3">
            <a:extLst>
              <a:ext uri="{FF2B5EF4-FFF2-40B4-BE49-F238E27FC236}">
                <a16:creationId xmlns:a16="http://schemas.microsoft.com/office/drawing/2014/main" id="{1B53B7DD-443B-B1FC-8614-4C490924360B}"/>
              </a:ext>
            </a:extLst>
          </p:cNvPr>
          <p:cNvSpPr txBox="1"/>
          <p:nvPr/>
        </p:nvSpPr>
        <p:spPr>
          <a:xfrm>
            <a:off x="1777737" y="209699"/>
            <a:ext cx="8812491" cy="1015663"/>
          </a:xfrm>
          <a:prstGeom prst="rect">
            <a:avLst/>
          </a:prstGeom>
          <a:solidFill>
            <a:schemeClr val="tx1">
              <a:lumMod val="65000"/>
            </a:schemeClr>
          </a:solidFill>
        </p:spPr>
        <p:txBody>
          <a:bodyPr wrap="square">
            <a:spAutoFit/>
          </a:bodyPr>
          <a:lstStyle/>
          <a:p>
            <a:pPr algn="ctr"/>
            <a:r>
              <a:rPr lang="en-US" sz="6000" b="1" dirty="0">
                <a:solidFill>
                  <a:schemeClr val="bg1"/>
                </a:solidFill>
              </a:rPr>
              <a:t>Population and Sample</a:t>
            </a:r>
            <a:endParaRPr lang="en-IN" sz="6000" b="1" dirty="0">
              <a:solidFill>
                <a:schemeClr val="bg1"/>
              </a:solidFill>
            </a:endParaRPr>
          </a:p>
        </p:txBody>
      </p:sp>
    </p:spTree>
    <p:extLst>
      <p:ext uri="{BB962C8B-B14F-4D97-AF65-F5344CB8AC3E}">
        <p14:creationId xmlns:p14="http://schemas.microsoft.com/office/powerpoint/2010/main" val="1236890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E2D50-2A52-35D2-7966-E8FF55BEDF35}"/>
              </a:ext>
            </a:extLst>
          </p:cNvPr>
          <p:cNvSpPr txBox="1"/>
          <p:nvPr/>
        </p:nvSpPr>
        <p:spPr>
          <a:xfrm>
            <a:off x="772998" y="122548"/>
            <a:ext cx="10859678" cy="6001643"/>
          </a:xfrm>
          <a:prstGeom prst="rect">
            <a:avLst/>
          </a:prstGeom>
          <a:noFill/>
        </p:spPr>
        <p:txBody>
          <a:bodyPr wrap="square">
            <a:spAutoFit/>
          </a:bodyPr>
          <a:lstStyle/>
          <a:p>
            <a:pPr algn="just"/>
            <a:r>
              <a:rPr lang="en-US" sz="2400" b="0" i="0" dirty="0">
                <a:effectLst/>
                <a:latin typeface="Roboto" panose="02000000000000000000" pitchFamily="2" charset="0"/>
              </a:rPr>
              <a:t>Statistics can be broadly classified into descriptive and inferential statistics.</a:t>
            </a:r>
          </a:p>
          <a:p>
            <a:pPr algn="just"/>
            <a:endParaRPr lang="en-US" sz="2400" b="0" i="0" dirty="0">
              <a:effectLst/>
              <a:latin typeface="Roboto" panose="02000000000000000000" pitchFamily="2" charset="0"/>
            </a:endParaRPr>
          </a:p>
          <a:p>
            <a:pPr algn="l"/>
            <a:r>
              <a:rPr lang="en-US" sz="2400" b="1" i="0" dirty="0">
                <a:effectLst/>
                <a:latin typeface="Roboto" panose="02000000000000000000" pitchFamily="2" charset="0"/>
              </a:rPr>
              <a:t>Descriptive statistics</a:t>
            </a:r>
          </a:p>
          <a:p>
            <a:pPr algn="just"/>
            <a:r>
              <a:rPr lang="en-US" sz="2400" b="0" i="0" dirty="0">
                <a:effectLst/>
                <a:latin typeface="Roboto" panose="02000000000000000000" pitchFamily="2" charset="0"/>
              </a:rPr>
              <a:t>Summarization of data to describe the main features of the sample.</a:t>
            </a:r>
          </a:p>
          <a:p>
            <a:pPr algn="just"/>
            <a:r>
              <a:rPr lang="en-US" sz="2400" b="0" i="0" dirty="0">
                <a:effectLst/>
                <a:latin typeface="Roboto" panose="02000000000000000000" pitchFamily="2" charset="0"/>
              </a:rPr>
              <a:t>For example, in the survey cited earlier, the knowledge of descriptive statistics can be leveraged to answer some questions like:</a:t>
            </a:r>
          </a:p>
          <a:p>
            <a:pPr algn="just">
              <a:buFont typeface="Arial" panose="020B0604020202020204" pitchFamily="34" charset="0"/>
              <a:buChar char="•"/>
            </a:pPr>
            <a:r>
              <a:rPr lang="en-US" sz="2400" b="0" i="0" dirty="0">
                <a:effectLst/>
                <a:latin typeface="Roboto" panose="02000000000000000000" pitchFamily="2" charset="0"/>
              </a:rPr>
              <a:t>What is the average income of households in the city?</a:t>
            </a:r>
          </a:p>
          <a:p>
            <a:pPr algn="just">
              <a:buFont typeface="Arial" panose="020B0604020202020204" pitchFamily="34" charset="0"/>
              <a:buChar char="•"/>
            </a:pPr>
            <a:r>
              <a:rPr lang="en-US" sz="2400" b="0" i="0" dirty="0">
                <a:effectLst/>
                <a:latin typeface="Roboto" panose="02000000000000000000" pitchFamily="2" charset="0"/>
              </a:rPr>
              <a:t>Which is the most common disease in a given area?</a:t>
            </a:r>
          </a:p>
          <a:p>
            <a:pPr algn="l"/>
            <a:r>
              <a:rPr lang="en-US" sz="2400" b="1" i="0" dirty="0">
                <a:effectLst/>
                <a:latin typeface="Roboto" panose="02000000000000000000" pitchFamily="2" charset="0"/>
              </a:rPr>
              <a:t>Inferential statistics</a:t>
            </a:r>
          </a:p>
          <a:p>
            <a:pPr algn="just"/>
            <a:r>
              <a:rPr lang="en-US" sz="2400" b="0" i="0" dirty="0">
                <a:effectLst/>
                <a:latin typeface="Roboto" panose="02000000000000000000" pitchFamily="2" charset="0"/>
              </a:rPr>
              <a:t>When working with samples of the population the techniques and processes we use to draw conclusions come under inferential statistics let's understand it as we progress through this course.</a:t>
            </a:r>
          </a:p>
          <a:p>
            <a:pPr algn="just"/>
            <a:r>
              <a:rPr lang="en-US" sz="2400" b="0" i="0" dirty="0">
                <a:effectLst/>
                <a:latin typeface="Roboto" panose="02000000000000000000" pitchFamily="2" charset="0"/>
              </a:rPr>
              <a:t>For example, in the survey cited earlier, inferential statistics can be used to answer the following questions:</a:t>
            </a:r>
          </a:p>
          <a:p>
            <a:pPr algn="just">
              <a:buFont typeface="Arial" panose="020B0604020202020204" pitchFamily="34" charset="0"/>
              <a:buChar char="•"/>
            </a:pPr>
            <a:r>
              <a:rPr lang="en-US" sz="2400" b="0" i="0" dirty="0">
                <a:effectLst/>
                <a:latin typeface="Roboto" panose="02000000000000000000" pitchFamily="2" charset="0"/>
              </a:rPr>
              <a:t>How good is the water being supplied? </a:t>
            </a:r>
          </a:p>
          <a:p>
            <a:pPr algn="just">
              <a:buFont typeface="Arial" panose="020B0604020202020204" pitchFamily="34" charset="0"/>
              <a:buChar char="•"/>
            </a:pPr>
            <a:r>
              <a:rPr lang="en-US" sz="2400" b="0" i="0" dirty="0">
                <a:effectLst/>
                <a:latin typeface="Roboto" panose="02000000000000000000" pitchFamily="2" charset="0"/>
              </a:rPr>
              <a:t>Are there enough medical facilities being provided?</a:t>
            </a:r>
          </a:p>
        </p:txBody>
      </p:sp>
    </p:spTree>
    <p:extLst>
      <p:ext uri="{BB962C8B-B14F-4D97-AF65-F5344CB8AC3E}">
        <p14:creationId xmlns:p14="http://schemas.microsoft.com/office/powerpoint/2010/main" val="2803421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198336-87A0-BB38-DD87-E48180B7A262}"/>
              </a:ext>
            </a:extLst>
          </p:cNvPr>
          <p:cNvSpPr txBox="1"/>
          <p:nvPr/>
        </p:nvSpPr>
        <p:spPr>
          <a:xfrm>
            <a:off x="1583702" y="820133"/>
            <a:ext cx="8378072" cy="4093428"/>
          </a:xfrm>
          <a:prstGeom prst="rect">
            <a:avLst/>
          </a:prstGeom>
          <a:noFill/>
        </p:spPr>
        <p:txBody>
          <a:bodyPr wrap="square">
            <a:spAutoFit/>
          </a:bodyPr>
          <a:lstStyle/>
          <a:p>
            <a:pPr algn="ctr"/>
            <a:r>
              <a:rPr lang="en-IN" sz="3600" b="1" i="0" u="sng" dirty="0">
                <a:effectLst/>
                <a:latin typeface="SiemensSans"/>
              </a:rPr>
              <a:t>Descriptive statistics</a:t>
            </a:r>
          </a:p>
          <a:p>
            <a:endParaRPr lang="en-IN" sz="3200" b="0" i="0" dirty="0">
              <a:effectLst/>
              <a:latin typeface="SiemensSans"/>
            </a:endParaRPr>
          </a:p>
          <a:p>
            <a:pPr algn="just"/>
            <a:r>
              <a:rPr lang="en-US" sz="3200" b="0" i="0" dirty="0">
                <a:effectLst/>
                <a:latin typeface="Roboto" panose="02000000000000000000" pitchFamily="2" charset="0"/>
              </a:rPr>
              <a:t>Some of the measures that used to describe the data are:</a:t>
            </a:r>
          </a:p>
          <a:p>
            <a:pPr algn="just">
              <a:buFont typeface="+mj-lt"/>
              <a:buAutoNum type="arabicPeriod"/>
            </a:pPr>
            <a:r>
              <a:rPr lang="en-US" sz="3200" b="0" i="0" dirty="0">
                <a:effectLst/>
                <a:latin typeface="Roboto" panose="02000000000000000000" pitchFamily="2" charset="0"/>
              </a:rPr>
              <a:t>The Measures of central tendency </a:t>
            </a:r>
          </a:p>
          <a:p>
            <a:pPr algn="just">
              <a:buFont typeface="+mj-lt"/>
              <a:buAutoNum type="arabicPeriod"/>
            </a:pPr>
            <a:r>
              <a:rPr lang="en-US" sz="3200" b="0" i="0" dirty="0">
                <a:effectLst/>
                <a:latin typeface="Roboto" panose="02000000000000000000" pitchFamily="2" charset="0"/>
              </a:rPr>
              <a:t>The Measures of dispersion</a:t>
            </a:r>
          </a:p>
          <a:p>
            <a:pPr algn="just">
              <a:buFont typeface="+mj-lt"/>
              <a:buAutoNum type="arabicPeriod"/>
            </a:pPr>
            <a:r>
              <a:rPr lang="en-US" sz="3200" b="0" i="0" dirty="0">
                <a:effectLst/>
                <a:latin typeface="Roboto" panose="02000000000000000000" pitchFamily="2" charset="0"/>
              </a:rPr>
              <a:t>The Measures of shape</a:t>
            </a:r>
          </a:p>
          <a:p>
            <a:endParaRPr lang="en-IN" sz="3200" dirty="0"/>
          </a:p>
        </p:txBody>
      </p:sp>
    </p:spTree>
    <p:extLst>
      <p:ext uri="{BB962C8B-B14F-4D97-AF65-F5344CB8AC3E}">
        <p14:creationId xmlns:p14="http://schemas.microsoft.com/office/powerpoint/2010/main" val="148419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162BC2-0D94-2C44-4626-0EE6FF2BDCF2}"/>
              </a:ext>
            </a:extLst>
          </p:cNvPr>
          <p:cNvPicPr>
            <a:picLocks noChangeAspect="1"/>
          </p:cNvPicPr>
          <p:nvPr/>
        </p:nvPicPr>
        <p:blipFill>
          <a:blip r:embed="rId2"/>
          <a:stretch>
            <a:fillRect/>
          </a:stretch>
        </p:blipFill>
        <p:spPr>
          <a:xfrm>
            <a:off x="736214" y="3429000"/>
            <a:ext cx="9201306" cy="778152"/>
          </a:xfrm>
          <a:prstGeom prst="rect">
            <a:avLst/>
          </a:prstGeom>
        </p:spPr>
      </p:pic>
      <p:sp>
        <p:nvSpPr>
          <p:cNvPr id="5" name="TextBox 4">
            <a:extLst>
              <a:ext uri="{FF2B5EF4-FFF2-40B4-BE49-F238E27FC236}">
                <a16:creationId xmlns:a16="http://schemas.microsoft.com/office/drawing/2014/main" id="{8F8C31CB-1FC2-BE14-B5A6-377D27555D32}"/>
              </a:ext>
            </a:extLst>
          </p:cNvPr>
          <p:cNvSpPr txBox="1"/>
          <p:nvPr/>
        </p:nvSpPr>
        <p:spPr>
          <a:xfrm>
            <a:off x="282804" y="603315"/>
            <a:ext cx="10576874" cy="2800767"/>
          </a:xfrm>
          <a:prstGeom prst="rect">
            <a:avLst/>
          </a:prstGeom>
          <a:noFill/>
        </p:spPr>
        <p:txBody>
          <a:bodyPr wrap="square">
            <a:spAutoFit/>
          </a:bodyPr>
          <a:lstStyle/>
          <a:p>
            <a:pPr algn="just"/>
            <a:r>
              <a:rPr lang="en-US" b="0" i="0" dirty="0">
                <a:effectLst/>
                <a:latin typeface="Roboto" panose="02000000000000000000" pitchFamily="2" charset="0"/>
              </a:rPr>
              <a:t>The Arithmetic </a:t>
            </a:r>
            <a:r>
              <a:rPr lang="en-US" sz="3200" b="1" i="0" dirty="0">
                <a:effectLst/>
                <a:latin typeface="Roboto" panose="02000000000000000000" pitchFamily="2" charset="0"/>
              </a:rPr>
              <a:t>Mean</a:t>
            </a:r>
            <a:r>
              <a:rPr lang="en-US" b="0" i="0" dirty="0">
                <a:effectLst/>
                <a:latin typeface="Roboto" panose="02000000000000000000" pitchFamily="2" charset="0"/>
              </a:rPr>
              <a:t> (generally known as "average") is a broadly used measure to describe a population using a single value.</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Arithmetic Mean is a measure which is used for numeric data and is a single value that represents the typical value in the given set of numbers. For example, mean marks of the class is 70 out of 100.</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In the examples described earlier, arithmetic mean is used while answering the following questions:</a:t>
            </a:r>
          </a:p>
          <a:p>
            <a:pPr algn="just">
              <a:buFont typeface="+mj-lt"/>
              <a:buAutoNum type="arabicPeriod"/>
            </a:pPr>
            <a:r>
              <a:rPr lang="en-US" b="0" i="0" dirty="0">
                <a:effectLst/>
                <a:latin typeface="Roboto" panose="02000000000000000000" pitchFamily="2" charset="0"/>
              </a:rPr>
              <a:t>How much water does a household in this city use in a month?</a:t>
            </a:r>
          </a:p>
          <a:p>
            <a:pPr algn="just">
              <a:buFont typeface="+mj-lt"/>
              <a:buAutoNum type="arabicPeriod"/>
            </a:pPr>
            <a:r>
              <a:rPr lang="en-US" b="0" i="0" dirty="0">
                <a:effectLst/>
                <a:latin typeface="Roboto" panose="02000000000000000000" pitchFamily="2" charset="0"/>
              </a:rPr>
              <a:t>How many patients does a doctor in the city see in a day?</a:t>
            </a:r>
          </a:p>
        </p:txBody>
      </p:sp>
      <p:sp>
        <p:nvSpPr>
          <p:cNvPr id="7" name="TextBox 6">
            <a:extLst>
              <a:ext uri="{FF2B5EF4-FFF2-40B4-BE49-F238E27FC236}">
                <a16:creationId xmlns:a16="http://schemas.microsoft.com/office/drawing/2014/main" id="{E838E3AE-FA64-8722-7FA4-72AC84E81894}"/>
              </a:ext>
            </a:extLst>
          </p:cNvPr>
          <p:cNvSpPr txBox="1"/>
          <p:nvPr/>
        </p:nvSpPr>
        <p:spPr>
          <a:xfrm>
            <a:off x="945037" y="4588916"/>
            <a:ext cx="9594129" cy="1477328"/>
          </a:xfrm>
          <a:prstGeom prst="rect">
            <a:avLst/>
          </a:prstGeom>
          <a:noFill/>
        </p:spPr>
        <p:txBody>
          <a:bodyPr wrap="square">
            <a:spAutoFit/>
          </a:bodyPr>
          <a:lstStyle/>
          <a:p>
            <a:r>
              <a:rPr lang="en-US" b="0" i="0" dirty="0">
                <a:effectLst/>
                <a:latin typeface="Roboto" panose="02000000000000000000" pitchFamily="2" charset="0"/>
              </a:rPr>
              <a:t>The </a:t>
            </a:r>
            <a:r>
              <a:rPr lang="en-US" b="1" i="0" dirty="0">
                <a:effectLst/>
                <a:latin typeface="Roboto" panose="02000000000000000000" pitchFamily="2" charset="0"/>
              </a:rPr>
              <a:t>weighted mean</a:t>
            </a:r>
            <a:r>
              <a:rPr lang="en-US" b="0" i="0" dirty="0">
                <a:effectLst/>
                <a:latin typeface="Roboto" panose="02000000000000000000" pitchFamily="2" charset="0"/>
              </a:rPr>
              <a:t> is used when some values in the data set contribute more than others.</a:t>
            </a:r>
          </a:p>
          <a:p>
            <a:r>
              <a:rPr lang="en-US" b="0" i="0" dirty="0">
                <a:effectLst/>
                <a:latin typeface="Roboto" panose="02000000000000000000" pitchFamily="2" charset="0"/>
              </a:rPr>
              <a:t>The </a:t>
            </a:r>
            <a:r>
              <a:rPr lang="en-US" b="1" i="0" dirty="0">
                <a:effectLst/>
                <a:latin typeface="Roboto" panose="02000000000000000000" pitchFamily="2" charset="0"/>
              </a:rPr>
              <a:t>geometric mean </a:t>
            </a:r>
            <a:r>
              <a:rPr lang="en-US" b="0" i="0" dirty="0">
                <a:effectLst/>
                <a:latin typeface="Roboto" panose="02000000000000000000" pitchFamily="2" charset="0"/>
              </a:rPr>
              <a:t>is used while finding the average of numbers that represent growth rate.</a:t>
            </a:r>
            <a:endParaRPr lang="en-US" dirty="0">
              <a:latin typeface="Roboto" panose="02000000000000000000" pitchFamily="2" charset="0"/>
            </a:endParaRPr>
          </a:p>
          <a:p>
            <a:r>
              <a:rPr lang="en-US" i="0" dirty="0">
                <a:effectLst/>
                <a:latin typeface="Roboto" panose="02000000000000000000" pitchFamily="2" charset="0"/>
              </a:rPr>
              <a:t>The </a:t>
            </a:r>
            <a:r>
              <a:rPr lang="en-US" b="1" i="0" dirty="0">
                <a:effectLst/>
                <a:latin typeface="Roboto" panose="02000000000000000000" pitchFamily="2" charset="0"/>
              </a:rPr>
              <a:t>Harmonic mean </a:t>
            </a:r>
            <a:r>
              <a:rPr lang="en-US" b="0" i="0" dirty="0">
                <a:effectLst/>
                <a:latin typeface="Roboto" panose="02000000000000000000" pitchFamily="2" charset="0"/>
              </a:rPr>
              <a:t>is a better estimate of the average of data in situations where the data represents rates/ratios such as speed (km per hr.), heart rate(beats per min.), frequency etc.</a:t>
            </a:r>
            <a:endParaRPr lang="en-IN" dirty="0"/>
          </a:p>
        </p:txBody>
      </p:sp>
    </p:spTree>
    <p:extLst>
      <p:ext uri="{BB962C8B-B14F-4D97-AF65-F5344CB8AC3E}">
        <p14:creationId xmlns:p14="http://schemas.microsoft.com/office/powerpoint/2010/main" val="48974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146DAB-1CF6-CA8E-8884-BA6E82123572}"/>
              </a:ext>
            </a:extLst>
          </p:cNvPr>
          <p:cNvSpPr txBox="1"/>
          <p:nvPr/>
        </p:nvSpPr>
        <p:spPr>
          <a:xfrm>
            <a:off x="1666875" y="752475"/>
            <a:ext cx="9286875" cy="4524315"/>
          </a:xfrm>
          <a:prstGeom prst="rect">
            <a:avLst/>
          </a:prstGeom>
          <a:noFill/>
        </p:spPr>
        <p:txBody>
          <a:bodyPr wrap="square">
            <a:spAutoFit/>
          </a:bodyPr>
          <a:lstStyle/>
          <a:p>
            <a:pPr algn="just"/>
            <a:r>
              <a:rPr lang="en-US" sz="2400" b="0" i="0" dirty="0">
                <a:effectLst/>
                <a:latin typeface="Roboto" panose="02000000000000000000" pitchFamily="2" charset="0"/>
              </a:rPr>
              <a:t>When a chance takes us to a situation where the outcome cannot be predicted exactly (i.e. there is an unclear possibility of occurrence), Probability is used to quantify the variability in the outcome.</a:t>
            </a:r>
          </a:p>
          <a:p>
            <a:pPr algn="just"/>
            <a:endParaRPr lang="en-US" sz="2400" b="0" i="0" dirty="0">
              <a:effectLst/>
              <a:latin typeface="Roboto" panose="02000000000000000000" pitchFamily="2" charset="0"/>
            </a:endParaRPr>
          </a:p>
          <a:p>
            <a:pPr algn="l"/>
            <a:r>
              <a:rPr lang="en-US" sz="2400" b="1" i="0" dirty="0">
                <a:effectLst/>
                <a:latin typeface="Roboto" panose="02000000000000000000" pitchFamily="2" charset="0"/>
              </a:rPr>
              <a:t>What is Probability?</a:t>
            </a:r>
          </a:p>
          <a:p>
            <a:pPr algn="just"/>
            <a:r>
              <a:rPr lang="en-US" sz="2400" b="0" i="0" dirty="0">
                <a:effectLst/>
                <a:latin typeface="Roboto" panose="02000000000000000000" pitchFamily="2" charset="0"/>
              </a:rPr>
              <a:t>By Probability, we measure the likelihood of an event in which we are interested.</a:t>
            </a:r>
          </a:p>
          <a:p>
            <a:pPr algn="just"/>
            <a:endParaRPr lang="en-US" sz="2400" b="0" i="0" dirty="0">
              <a:effectLst/>
              <a:latin typeface="Roboto" panose="02000000000000000000" pitchFamily="2" charset="0"/>
            </a:endParaRPr>
          </a:p>
          <a:p>
            <a:pPr algn="l"/>
            <a:r>
              <a:rPr lang="en-US" sz="2400" b="1" i="0" dirty="0">
                <a:effectLst/>
                <a:latin typeface="verdana, geneva, sans-serif"/>
              </a:rPr>
              <a:t>What is the Likelihood of an event?</a:t>
            </a:r>
            <a:endParaRPr lang="en-US" sz="2400" b="1" i="0" dirty="0">
              <a:effectLst/>
              <a:latin typeface="Roboto" panose="02000000000000000000" pitchFamily="2" charset="0"/>
            </a:endParaRPr>
          </a:p>
          <a:p>
            <a:pPr algn="just"/>
            <a:r>
              <a:rPr lang="en-US" sz="2400" b="0" i="0" dirty="0">
                <a:effectLst/>
                <a:latin typeface="Roboto" panose="02000000000000000000" pitchFamily="2" charset="0"/>
              </a:rPr>
              <a:t>The Likelihood of an event is the frequency with which the event may occur.</a:t>
            </a:r>
          </a:p>
        </p:txBody>
      </p:sp>
    </p:spTree>
    <p:extLst>
      <p:ext uri="{BB962C8B-B14F-4D97-AF65-F5344CB8AC3E}">
        <p14:creationId xmlns:p14="http://schemas.microsoft.com/office/powerpoint/2010/main" val="3637057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70803-F34B-9E2D-DD88-D12C75E0688D}"/>
              </a:ext>
            </a:extLst>
          </p:cNvPr>
          <p:cNvSpPr txBox="1"/>
          <p:nvPr/>
        </p:nvSpPr>
        <p:spPr>
          <a:xfrm>
            <a:off x="772998" y="876693"/>
            <a:ext cx="10096107" cy="3970318"/>
          </a:xfrm>
          <a:prstGeom prst="rect">
            <a:avLst/>
          </a:prstGeom>
          <a:noFill/>
        </p:spPr>
        <p:txBody>
          <a:bodyPr wrap="square">
            <a:spAutoFit/>
          </a:bodyPr>
          <a:lstStyle/>
          <a:p>
            <a:pPr algn="just"/>
            <a:r>
              <a:rPr lang="en-US" sz="2000" b="0" i="0" dirty="0">
                <a:effectLst/>
                <a:latin typeface="Roboto" panose="02000000000000000000" pitchFamily="2" charset="0"/>
              </a:rPr>
              <a:t>The presence of extreme values (unusually large/small values) in data affects the mean/average.</a:t>
            </a:r>
          </a:p>
          <a:p>
            <a:pPr algn="just"/>
            <a:endParaRPr lang="en-US" sz="2000" b="0" i="0" dirty="0">
              <a:effectLst/>
              <a:latin typeface="Roboto" panose="02000000000000000000" pitchFamily="2" charset="0"/>
            </a:endParaRPr>
          </a:p>
          <a:p>
            <a:pPr algn="just"/>
            <a:r>
              <a:rPr lang="en-US" sz="3200" b="1" i="0" dirty="0">
                <a:effectLst/>
                <a:latin typeface="Roboto" panose="02000000000000000000" pitchFamily="2" charset="0"/>
              </a:rPr>
              <a:t>Median </a:t>
            </a:r>
            <a:r>
              <a:rPr lang="en-US" sz="2000" b="0" i="0" dirty="0">
                <a:effectLst/>
                <a:latin typeface="Roboto" panose="02000000000000000000" pitchFamily="2" charset="0"/>
              </a:rPr>
              <a:t>is another measure of central tendency, is generally the preferred value in such cases. Why? We would understand.</a:t>
            </a:r>
          </a:p>
          <a:p>
            <a:pPr algn="just"/>
            <a:r>
              <a:rPr lang="en-US" sz="2000" b="0" i="0" dirty="0">
                <a:effectLst/>
                <a:latin typeface="Roboto" panose="02000000000000000000" pitchFamily="2" charset="0"/>
              </a:rPr>
              <a:t>Median is the value that lies at the center of the data set when data is ordered. Median divides the data into equal halves when the </a:t>
            </a:r>
            <a:r>
              <a:rPr lang="en-US" sz="2000" b="1" i="0" dirty="0">
                <a:effectLst/>
                <a:latin typeface="Roboto" panose="02000000000000000000" pitchFamily="2" charset="0"/>
              </a:rPr>
              <a:t>data is sorted.</a:t>
            </a:r>
          </a:p>
          <a:p>
            <a:pPr algn="just"/>
            <a:endParaRPr lang="en-US" sz="2000" b="0" i="0" dirty="0">
              <a:effectLst/>
              <a:latin typeface="Roboto" panose="02000000000000000000" pitchFamily="2" charset="0"/>
            </a:endParaRPr>
          </a:p>
          <a:p>
            <a:pPr algn="just"/>
            <a:r>
              <a:rPr lang="en-US" sz="2000" b="0" i="0" dirty="0">
                <a:effectLst/>
                <a:latin typeface="Roboto" panose="02000000000000000000" pitchFamily="2" charset="0"/>
              </a:rPr>
              <a:t>Finding the median:</a:t>
            </a:r>
          </a:p>
          <a:p>
            <a:pPr algn="just">
              <a:buFont typeface="Arial" panose="020B0604020202020204" pitchFamily="34" charset="0"/>
              <a:buChar char="•"/>
            </a:pPr>
            <a:r>
              <a:rPr lang="en-US" sz="2000" b="0" i="0" dirty="0">
                <a:effectLst/>
                <a:latin typeface="Roboto" panose="02000000000000000000" pitchFamily="2" charset="0"/>
              </a:rPr>
              <a:t>If there are an </a:t>
            </a:r>
            <a:r>
              <a:rPr lang="en-US" sz="2000" b="1" i="0" dirty="0">
                <a:effectLst/>
                <a:latin typeface="Roboto" panose="02000000000000000000" pitchFamily="2" charset="0"/>
              </a:rPr>
              <a:t>odd number </a:t>
            </a:r>
            <a:r>
              <a:rPr lang="en-US" sz="2000" b="0" i="0" dirty="0">
                <a:effectLst/>
                <a:latin typeface="Roboto" panose="02000000000000000000" pitchFamily="2" charset="0"/>
              </a:rPr>
              <a:t>of values, the median is the value at the Centre that divides the data into equal halves</a:t>
            </a:r>
          </a:p>
          <a:p>
            <a:pPr algn="just">
              <a:buFont typeface="Arial" panose="020B0604020202020204" pitchFamily="34" charset="0"/>
              <a:buChar char="•"/>
            </a:pPr>
            <a:r>
              <a:rPr lang="en-US" sz="2000" b="0" i="0" dirty="0">
                <a:effectLst/>
                <a:latin typeface="Roboto" panose="02000000000000000000" pitchFamily="2" charset="0"/>
              </a:rPr>
              <a:t>If there are </a:t>
            </a:r>
            <a:r>
              <a:rPr lang="en-US" sz="2000" b="1" i="0" dirty="0">
                <a:effectLst/>
                <a:latin typeface="Roboto" panose="02000000000000000000" pitchFamily="2" charset="0"/>
              </a:rPr>
              <a:t>even number </a:t>
            </a:r>
            <a:r>
              <a:rPr lang="en-US" sz="2000" b="0" i="0" dirty="0">
                <a:effectLst/>
                <a:latin typeface="Roboto" panose="02000000000000000000" pitchFamily="2" charset="0"/>
              </a:rPr>
              <a:t>of values, the median is the average of the two middle values</a:t>
            </a:r>
          </a:p>
        </p:txBody>
      </p:sp>
    </p:spTree>
    <p:extLst>
      <p:ext uri="{BB962C8B-B14F-4D97-AF65-F5344CB8AC3E}">
        <p14:creationId xmlns:p14="http://schemas.microsoft.com/office/powerpoint/2010/main" val="4021494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66C3E1-8AC6-5588-BD42-38272CCF963C}"/>
              </a:ext>
            </a:extLst>
          </p:cNvPr>
          <p:cNvSpPr txBox="1"/>
          <p:nvPr/>
        </p:nvSpPr>
        <p:spPr>
          <a:xfrm>
            <a:off x="756502" y="892892"/>
            <a:ext cx="6094428" cy="1015663"/>
          </a:xfrm>
          <a:prstGeom prst="rect">
            <a:avLst/>
          </a:prstGeom>
          <a:noFill/>
        </p:spPr>
        <p:txBody>
          <a:bodyPr wrap="square">
            <a:spAutoFit/>
          </a:bodyPr>
          <a:lstStyle/>
          <a:p>
            <a:r>
              <a:rPr lang="en-US" sz="2400" b="0" i="0" dirty="0">
                <a:effectLst/>
                <a:latin typeface="Roboto" panose="02000000000000000000" pitchFamily="2" charset="0"/>
              </a:rPr>
              <a:t>Data that is most frequently occurring in a data set is called </a:t>
            </a:r>
            <a:r>
              <a:rPr lang="en-US" sz="3600" b="1" i="0" dirty="0">
                <a:effectLst/>
                <a:latin typeface="Roboto" panose="02000000000000000000" pitchFamily="2" charset="0"/>
              </a:rPr>
              <a:t>Mode</a:t>
            </a:r>
            <a:r>
              <a:rPr lang="en-US" sz="2400" b="0" i="0" dirty="0">
                <a:effectLst/>
                <a:latin typeface="Roboto" panose="02000000000000000000" pitchFamily="2" charset="0"/>
              </a:rPr>
              <a:t>.</a:t>
            </a:r>
            <a:endParaRPr lang="en-IN" sz="2400" dirty="0"/>
          </a:p>
        </p:txBody>
      </p:sp>
      <p:pic>
        <p:nvPicPr>
          <p:cNvPr id="7" name="Picture 6">
            <a:extLst>
              <a:ext uri="{FF2B5EF4-FFF2-40B4-BE49-F238E27FC236}">
                <a16:creationId xmlns:a16="http://schemas.microsoft.com/office/drawing/2014/main" id="{1394E123-493D-06C2-E14C-3A31ACCABED1}"/>
              </a:ext>
            </a:extLst>
          </p:cNvPr>
          <p:cNvPicPr>
            <a:picLocks noChangeAspect="1"/>
          </p:cNvPicPr>
          <p:nvPr/>
        </p:nvPicPr>
        <p:blipFill>
          <a:blip r:embed="rId2"/>
          <a:stretch>
            <a:fillRect/>
          </a:stretch>
        </p:blipFill>
        <p:spPr>
          <a:xfrm>
            <a:off x="6941368" y="722623"/>
            <a:ext cx="4400550" cy="2000250"/>
          </a:xfrm>
          <a:prstGeom prst="rect">
            <a:avLst/>
          </a:prstGeom>
        </p:spPr>
      </p:pic>
      <p:sp>
        <p:nvSpPr>
          <p:cNvPr id="9" name="TextBox 8">
            <a:extLst>
              <a:ext uri="{FF2B5EF4-FFF2-40B4-BE49-F238E27FC236}">
                <a16:creationId xmlns:a16="http://schemas.microsoft.com/office/drawing/2014/main" id="{D5619365-A363-0823-3207-18D0EF4AA7DE}"/>
              </a:ext>
            </a:extLst>
          </p:cNvPr>
          <p:cNvSpPr txBox="1"/>
          <p:nvPr/>
        </p:nvSpPr>
        <p:spPr>
          <a:xfrm>
            <a:off x="1723141" y="3429000"/>
            <a:ext cx="8745717" cy="1200329"/>
          </a:xfrm>
          <a:prstGeom prst="rect">
            <a:avLst/>
          </a:prstGeom>
          <a:noFill/>
        </p:spPr>
        <p:txBody>
          <a:bodyPr wrap="square">
            <a:spAutoFit/>
          </a:bodyPr>
          <a:lstStyle/>
          <a:p>
            <a:r>
              <a:rPr lang="en-US" b="0" i="0" dirty="0">
                <a:effectLst/>
                <a:latin typeface="Roboto" panose="02000000000000000000" pitchFamily="2" charset="0"/>
              </a:rPr>
              <a:t>Based on the count of occurrences of diseases, one can say that </a:t>
            </a:r>
            <a:r>
              <a:rPr lang="en-US" b="1" i="0" dirty="0">
                <a:effectLst/>
                <a:latin typeface="Roboto" panose="02000000000000000000" pitchFamily="2" charset="0"/>
              </a:rPr>
              <a:t>Malaria</a:t>
            </a:r>
            <a:r>
              <a:rPr lang="en-US" b="0" i="0" dirty="0">
                <a:effectLst/>
                <a:latin typeface="Roboto" panose="02000000000000000000" pitchFamily="2" charset="0"/>
              </a:rPr>
              <a:t> is the mode of this data set. However, since there is no significant difference between the count of Malaria and that of </a:t>
            </a:r>
            <a:r>
              <a:rPr lang="en-US" b="1" i="0" dirty="0">
                <a:effectLst/>
                <a:latin typeface="Roboto" panose="02000000000000000000" pitchFamily="2" charset="0"/>
              </a:rPr>
              <a:t>Dengue</a:t>
            </a:r>
            <a:r>
              <a:rPr lang="en-US" b="0" i="0" dirty="0">
                <a:effectLst/>
                <a:latin typeface="Roboto" panose="02000000000000000000" pitchFamily="2" charset="0"/>
              </a:rPr>
              <a:t>, we can consider both of these diseases to be the modes of this data set,</a:t>
            </a:r>
            <a:endParaRPr lang="en-IN" dirty="0"/>
          </a:p>
        </p:txBody>
      </p:sp>
    </p:spTree>
    <p:extLst>
      <p:ext uri="{BB962C8B-B14F-4D97-AF65-F5344CB8AC3E}">
        <p14:creationId xmlns:p14="http://schemas.microsoft.com/office/powerpoint/2010/main" val="3229700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4DBB2-2A25-8ECF-7DF3-D69851BDFB4E}"/>
              </a:ext>
            </a:extLst>
          </p:cNvPr>
          <p:cNvSpPr txBox="1"/>
          <p:nvPr/>
        </p:nvSpPr>
        <p:spPr>
          <a:xfrm>
            <a:off x="1699182" y="343234"/>
            <a:ext cx="6094428" cy="769441"/>
          </a:xfrm>
          <a:prstGeom prst="rect">
            <a:avLst/>
          </a:prstGeom>
          <a:noFill/>
        </p:spPr>
        <p:txBody>
          <a:bodyPr wrap="square">
            <a:spAutoFit/>
          </a:bodyPr>
          <a:lstStyle/>
          <a:p>
            <a:r>
              <a:rPr lang="en-IN" sz="4400" b="1" i="0" dirty="0">
                <a:effectLst/>
                <a:latin typeface="SiemensSans"/>
              </a:rPr>
              <a:t>Measures of dispersion</a:t>
            </a:r>
            <a:endParaRPr lang="en-IN" sz="4400" b="1" dirty="0"/>
          </a:p>
        </p:txBody>
      </p:sp>
      <p:sp>
        <p:nvSpPr>
          <p:cNvPr id="5" name="TextBox 4">
            <a:extLst>
              <a:ext uri="{FF2B5EF4-FFF2-40B4-BE49-F238E27FC236}">
                <a16:creationId xmlns:a16="http://schemas.microsoft.com/office/drawing/2014/main" id="{B1A4270C-CADE-CD4F-4D2B-223C546B6310}"/>
              </a:ext>
            </a:extLst>
          </p:cNvPr>
          <p:cNvSpPr txBox="1"/>
          <p:nvPr/>
        </p:nvSpPr>
        <p:spPr>
          <a:xfrm>
            <a:off x="1604914" y="1602086"/>
            <a:ext cx="8312084" cy="1938992"/>
          </a:xfrm>
          <a:prstGeom prst="rect">
            <a:avLst/>
          </a:prstGeom>
          <a:noFill/>
        </p:spPr>
        <p:txBody>
          <a:bodyPr wrap="square">
            <a:spAutoFit/>
          </a:bodyPr>
          <a:lstStyle/>
          <a:p>
            <a:pPr algn="just"/>
            <a:r>
              <a:rPr lang="en-US" sz="2000" b="0" i="0" dirty="0">
                <a:effectLst/>
                <a:latin typeface="Roboto" panose="02000000000000000000" pitchFamily="2" charset="0"/>
              </a:rPr>
              <a:t>The </a:t>
            </a:r>
            <a:r>
              <a:rPr lang="en-US" sz="4000" b="1" i="0" dirty="0">
                <a:solidFill>
                  <a:srgbClr val="FFFF00"/>
                </a:solidFill>
                <a:effectLst/>
                <a:latin typeface="Roboto" panose="02000000000000000000" pitchFamily="2" charset="0"/>
              </a:rPr>
              <a:t>Range </a:t>
            </a:r>
            <a:r>
              <a:rPr lang="en-US" sz="2000" b="0" i="0" dirty="0">
                <a:effectLst/>
                <a:latin typeface="Roboto" panose="02000000000000000000" pitchFamily="2" charset="0"/>
              </a:rPr>
              <a:t>is the simplest measure of dispersion that aims at providing an idea of how much the data varies in the data set.</a:t>
            </a:r>
          </a:p>
          <a:p>
            <a:pPr algn="just"/>
            <a:endParaRPr lang="en-US" sz="2000" b="0" i="0" dirty="0">
              <a:effectLst/>
              <a:latin typeface="Roboto" panose="02000000000000000000" pitchFamily="2" charset="0"/>
            </a:endParaRPr>
          </a:p>
          <a:p>
            <a:pPr algn="just"/>
            <a:r>
              <a:rPr lang="en-US" sz="2000" b="0" i="0" dirty="0">
                <a:effectLst/>
                <a:latin typeface="Roboto" panose="02000000000000000000" pitchFamily="2" charset="0"/>
              </a:rPr>
              <a:t>The Range is expressed as </a:t>
            </a:r>
          </a:p>
          <a:p>
            <a:pPr algn="just"/>
            <a:r>
              <a:rPr lang="en-US" sz="2000" b="1" i="0" dirty="0">
                <a:effectLst/>
                <a:latin typeface="Roboto" panose="02000000000000000000" pitchFamily="2" charset="0"/>
              </a:rPr>
              <a:t>range = maximum value in a data set - minimum value in a data set</a:t>
            </a:r>
            <a:endParaRPr lang="en-US" sz="2000" b="0" i="0" dirty="0">
              <a:effectLst/>
              <a:latin typeface="Roboto" panose="02000000000000000000" pitchFamily="2" charset="0"/>
            </a:endParaRPr>
          </a:p>
        </p:txBody>
      </p:sp>
      <p:pic>
        <p:nvPicPr>
          <p:cNvPr id="7" name="Picture 6">
            <a:extLst>
              <a:ext uri="{FF2B5EF4-FFF2-40B4-BE49-F238E27FC236}">
                <a16:creationId xmlns:a16="http://schemas.microsoft.com/office/drawing/2014/main" id="{DC94EA6E-FB3A-C45D-197F-DCB82D11EA27}"/>
              </a:ext>
            </a:extLst>
          </p:cNvPr>
          <p:cNvPicPr>
            <a:picLocks noChangeAspect="1"/>
          </p:cNvPicPr>
          <p:nvPr/>
        </p:nvPicPr>
        <p:blipFill>
          <a:blip r:embed="rId2"/>
          <a:stretch>
            <a:fillRect/>
          </a:stretch>
        </p:blipFill>
        <p:spPr>
          <a:xfrm>
            <a:off x="2186901" y="3869977"/>
            <a:ext cx="6309907" cy="1851820"/>
          </a:xfrm>
          <a:prstGeom prst="rect">
            <a:avLst/>
          </a:prstGeom>
        </p:spPr>
      </p:pic>
    </p:spTree>
    <p:extLst>
      <p:ext uri="{BB962C8B-B14F-4D97-AF65-F5344CB8AC3E}">
        <p14:creationId xmlns:p14="http://schemas.microsoft.com/office/powerpoint/2010/main" val="3634709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678FAC-C623-919C-38F4-9569E1DFC069}"/>
              </a:ext>
            </a:extLst>
          </p:cNvPr>
          <p:cNvSpPr txBox="1"/>
          <p:nvPr/>
        </p:nvSpPr>
        <p:spPr>
          <a:xfrm>
            <a:off x="2488677" y="333089"/>
            <a:ext cx="8396925" cy="2492990"/>
          </a:xfrm>
          <a:prstGeom prst="rect">
            <a:avLst/>
          </a:prstGeom>
          <a:noFill/>
        </p:spPr>
        <p:txBody>
          <a:bodyPr wrap="square">
            <a:spAutoFit/>
          </a:bodyPr>
          <a:lstStyle/>
          <a:p>
            <a:r>
              <a:rPr lang="en-US" sz="4400" b="1" i="0" dirty="0">
                <a:solidFill>
                  <a:srgbClr val="FFFF00"/>
                </a:solidFill>
                <a:effectLst/>
                <a:latin typeface="Roboto" panose="02000000000000000000" pitchFamily="2" charset="0"/>
              </a:rPr>
              <a:t>Variance</a:t>
            </a:r>
            <a:r>
              <a:rPr lang="en-US" sz="2800" i="0" dirty="0">
                <a:effectLst/>
                <a:latin typeface="Roboto" panose="02000000000000000000" pitchFamily="2" charset="0"/>
              </a:rPr>
              <a:t> is a better indicator of dispersion </a:t>
            </a:r>
          </a:p>
          <a:p>
            <a:r>
              <a:rPr lang="en-US" sz="2800" i="0" dirty="0">
                <a:effectLst/>
                <a:latin typeface="Roboto" panose="02000000000000000000" pitchFamily="2" charset="0"/>
              </a:rPr>
              <a:t>it describes the deviation of data from each other and from the mean.</a:t>
            </a:r>
          </a:p>
          <a:p>
            <a:r>
              <a:rPr lang="en-US" sz="2800" i="0" dirty="0">
                <a:effectLst/>
                <a:latin typeface="Roboto" panose="02000000000000000000" pitchFamily="2" charset="0"/>
              </a:rPr>
              <a:t>Variance for a population of size N can be calculated by using the following formula:</a:t>
            </a:r>
          </a:p>
        </p:txBody>
      </p:sp>
      <p:pic>
        <p:nvPicPr>
          <p:cNvPr id="7" name="Picture 6">
            <a:extLst>
              <a:ext uri="{FF2B5EF4-FFF2-40B4-BE49-F238E27FC236}">
                <a16:creationId xmlns:a16="http://schemas.microsoft.com/office/drawing/2014/main" id="{5D53ABA1-E485-B95E-EE2F-CA421B7D064F}"/>
              </a:ext>
            </a:extLst>
          </p:cNvPr>
          <p:cNvPicPr>
            <a:picLocks noChangeAspect="1"/>
          </p:cNvPicPr>
          <p:nvPr/>
        </p:nvPicPr>
        <p:blipFill>
          <a:blip r:embed="rId2"/>
          <a:stretch>
            <a:fillRect/>
          </a:stretch>
        </p:blipFill>
        <p:spPr>
          <a:xfrm>
            <a:off x="6432933" y="3043394"/>
            <a:ext cx="5759067" cy="3343265"/>
          </a:xfrm>
          <a:prstGeom prst="rect">
            <a:avLst/>
          </a:prstGeom>
        </p:spPr>
      </p:pic>
      <p:pic>
        <p:nvPicPr>
          <p:cNvPr id="1028" name="Picture 4" descr="How to Calculate Variance – mathsathome.com">
            <a:extLst>
              <a:ext uri="{FF2B5EF4-FFF2-40B4-BE49-F238E27FC236}">
                <a16:creationId xmlns:a16="http://schemas.microsoft.com/office/drawing/2014/main" id="{230FA90E-E2B9-A51A-7651-2FD67B18B7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0" t="13074" r="3010" b="7934"/>
          <a:stretch/>
        </p:blipFill>
        <p:spPr bwMode="auto">
          <a:xfrm>
            <a:off x="135828" y="3043394"/>
            <a:ext cx="6297105" cy="334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528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B7A3F0-33BC-6645-2A55-818160AADB2F}"/>
              </a:ext>
            </a:extLst>
          </p:cNvPr>
          <p:cNvSpPr txBox="1"/>
          <p:nvPr/>
        </p:nvSpPr>
        <p:spPr>
          <a:xfrm>
            <a:off x="565609" y="386499"/>
            <a:ext cx="10058400" cy="1477328"/>
          </a:xfrm>
          <a:prstGeom prst="rect">
            <a:avLst/>
          </a:prstGeom>
          <a:noFill/>
        </p:spPr>
        <p:txBody>
          <a:bodyPr wrap="square">
            <a:spAutoFit/>
          </a:bodyPr>
          <a:lstStyle/>
          <a:p>
            <a:r>
              <a:rPr lang="en-US" sz="3600" b="0" i="0" dirty="0">
                <a:effectLst/>
                <a:latin typeface="Roboto" panose="02000000000000000000" pitchFamily="2" charset="0"/>
              </a:rPr>
              <a:t>The actual variation of the data from the mean is represented by </a:t>
            </a:r>
            <a:r>
              <a:rPr lang="en-US" sz="5400" b="1" i="0" dirty="0">
                <a:solidFill>
                  <a:srgbClr val="FFFF00"/>
                </a:solidFill>
                <a:effectLst/>
                <a:latin typeface="Roboto" panose="02000000000000000000" pitchFamily="2" charset="0"/>
              </a:rPr>
              <a:t>Standard Deviation</a:t>
            </a:r>
            <a:endParaRPr lang="en-IN" sz="3600" b="1" dirty="0">
              <a:solidFill>
                <a:srgbClr val="FFFF00"/>
              </a:solidFill>
            </a:endParaRPr>
          </a:p>
        </p:txBody>
      </p:sp>
      <p:pic>
        <p:nvPicPr>
          <p:cNvPr id="2050" name="Picture 2" descr="Standard Deviation Calculator – 100% Free">
            <a:extLst>
              <a:ext uri="{FF2B5EF4-FFF2-40B4-BE49-F238E27FC236}">
                <a16:creationId xmlns:a16="http://schemas.microsoft.com/office/drawing/2014/main" id="{35778BF6-F004-AFD8-27D4-3730F7D2B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501" y="2698520"/>
            <a:ext cx="60960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80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A6A99-E7A4-BBFB-A4B0-F37DB384551F}"/>
              </a:ext>
            </a:extLst>
          </p:cNvPr>
          <p:cNvSpPr txBox="1"/>
          <p:nvPr/>
        </p:nvSpPr>
        <p:spPr>
          <a:xfrm>
            <a:off x="681087" y="583273"/>
            <a:ext cx="9292472" cy="3724096"/>
          </a:xfrm>
          <a:prstGeom prst="rect">
            <a:avLst/>
          </a:prstGeom>
          <a:noFill/>
        </p:spPr>
        <p:txBody>
          <a:bodyPr wrap="square">
            <a:spAutoFit/>
          </a:bodyPr>
          <a:lstStyle/>
          <a:p>
            <a:pPr algn="just"/>
            <a:r>
              <a:rPr lang="en-US" sz="4400" b="1" i="0" dirty="0">
                <a:solidFill>
                  <a:srgbClr val="FFFF00"/>
                </a:solidFill>
                <a:effectLst/>
                <a:latin typeface="Roboto" panose="02000000000000000000" pitchFamily="2" charset="0"/>
              </a:rPr>
              <a:t>Quartiles</a:t>
            </a:r>
            <a:r>
              <a:rPr lang="en-US" sz="4400" b="0" i="0" dirty="0">
                <a:effectLst/>
                <a:latin typeface="Roboto" panose="02000000000000000000" pitchFamily="2" charset="0"/>
              </a:rPr>
              <a:t> </a:t>
            </a:r>
            <a:r>
              <a:rPr lang="en-US" sz="2400" b="0" i="0" dirty="0">
                <a:effectLst/>
                <a:latin typeface="Roboto" panose="02000000000000000000" pitchFamily="2" charset="0"/>
              </a:rPr>
              <a:t>are 3 points in the data set that divide the data set into 4 equal groups.</a:t>
            </a:r>
          </a:p>
          <a:p>
            <a:pPr algn="just"/>
            <a:r>
              <a:rPr lang="en-US" sz="2400" b="0" i="0" dirty="0">
                <a:effectLst/>
                <a:latin typeface="Roboto" panose="02000000000000000000" pitchFamily="2" charset="0"/>
              </a:rPr>
              <a:t>The first quartile (Q</a:t>
            </a:r>
            <a:r>
              <a:rPr lang="en-US" sz="2400" b="0" i="0" baseline="-25000" dirty="0">
                <a:effectLst/>
                <a:latin typeface="Roboto" panose="02000000000000000000" pitchFamily="2" charset="0"/>
              </a:rPr>
              <a:t>1</a:t>
            </a:r>
            <a:r>
              <a:rPr lang="en-US" sz="2400" b="0" i="0" dirty="0">
                <a:effectLst/>
                <a:latin typeface="Roboto" panose="02000000000000000000" pitchFamily="2" charset="0"/>
              </a:rPr>
              <a:t>) is the 25th percentile of the data set i.e. the value below which 25% of the data lies.</a:t>
            </a:r>
          </a:p>
          <a:p>
            <a:pPr algn="just"/>
            <a:r>
              <a:rPr lang="en-US" sz="2400" b="0" i="0" dirty="0">
                <a:effectLst/>
                <a:latin typeface="Roboto" panose="02000000000000000000" pitchFamily="2" charset="0"/>
              </a:rPr>
              <a:t>The second quartile (Q</a:t>
            </a:r>
            <a:r>
              <a:rPr lang="en-US" sz="2400" b="0" i="0" baseline="-25000" dirty="0">
                <a:effectLst/>
                <a:latin typeface="Roboto" panose="02000000000000000000" pitchFamily="2" charset="0"/>
              </a:rPr>
              <a:t>2</a:t>
            </a:r>
            <a:r>
              <a:rPr lang="en-US" sz="2400" b="0" i="0" dirty="0">
                <a:effectLst/>
                <a:latin typeface="Roboto" panose="02000000000000000000" pitchFamily="2" charset="0"/>
              </a:rPr>
              <a:t>) is the 50th percentile of the data set i.e. the value below which 50% of the data lies. This is the median (m) of the data set</a:t>
            </a:r>
          </a:p>
          <a:p>
            <a:pPr algn="just"/>
            <a:r>
              <a:rPr lang="en-US" sz="2400" b="0" i="0" dirty="0">
                <a:effectLst/>
                <a:latin typeface="Roboto" panose="02000000000000000000" pitchFamily="2" charset="0"/>
              </a:rPr>
              <a:t>The third quartile (Q</a:t>
            </a:r>
            <a:r>
              <a:rPr lang="en-US" sz="2400" b="0" i="0" baseline="-25000" dirty="0">
                <a:effectLst/>
                <a:latin typeface="Roboto" panose="02000000000000000000" pitchFamily="2" charset="0"/>
              </a:rPr>
              <a:t>3</a:t>
            </a:r>
            <a:r>
              <a:rPr lang="en-US" sz="2400" b="0" i="0" dirty="0">
                <a:effectLst/>
                <a:latin typeface="Roboto" panose="02000000000000000000" pitchFamily="2" charset="0"/>
              </a:rPr>
              <a:t>) is the 75th percentile of the data set i.e. the value below which 75% of the data lies.</a:t>
            </a:r>
          </a:p>
        </p:txBody>
      </p:sp>
      <p:pic>
        <p:nvPicPr>
          <p:cNvPr id="3074" name="Picture 2" descr="Quartiles Video – Corbettmaths">
            <a:extLst>
              <a:ext uri="{FF2B5EF4-FFF2-40B4-BE49-F238E27FC236}">
                <a16:creationId xmlns:a16="http://schemas.microsoft.com/office/drawing/2014/main" id="{15F290A8-88E0-731D-BC49-2440322278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512" b="18900"/>
          <a:stretch/>
        </p:blipFill>
        <p:spPr bwMode="auto">
          <a:xfrm>
            <a:off x="2949494" y="4473656"/>
            <a:ext cx="5600617" cy="180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832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234F6D-AE2A-7315-96DD-E549B7B905EF}"/>
              </a:ext>
            </a:extLst>
          </p:cNvPr>
          <p:cNvPicPr>
            <a:picLocks noChangeAspect="1"/>
          </p:cNvPicPr>
          <p:nvPr/>
        </p:nvPicPr>
        <p:blipFill>
          <a:blip r:embed="rId2"/>
          <a:stretch>
            <a:fillRect/>
          </a:stretch>
        </p:blipFill>
        <p:spPr>
          <a:xfrm>
            <a:off x="0" y="0"/>
            <a:ext cx="6721422" cy="3779848"/>
          </a:xfrm>
          <a:prstGeom prst="rect">
            <a:avLst/>
          </a:prstGeom>
        </p:spPr>
      </p:pic>
      <p:pic>
        <p:nvPicPr>
          <p:cNvPr id="6" name="Picture 5">
            <a:extLst>
              <a:ext uri="{FF2B5EF4-FFF2-40B4-BE49-F238E27FC236}">
                <a16:creationId xmlns:a16="http://schemas.microsoft.com/office/drawing/2014/main" id="{C683F933-3C1F-FC85-22FA-24B9586D8E57}"/>
              </a:ext>
            </a:extLst>
          </p:cNvPr>
          <p:cNvPicPr>
            <a:picLocks noChangeAspect="1"/>
          </p:cNvPicPr>
          <p:nvPr/>
        </p:nvPicPr>
        <p:blipFill>
          <a:blip r:embed="rId3"/>
          <a:stretch>
            <a:fillRect/>
          </a:stretch>
        </p:blipFill>
        <p:spPr>
          <a:xfrm>
            <a:off x="6721422" y="2739008"/>
            <a:ext cx="5470578" cy="3713287"/>
          </a:xfrm>
          <a:prstGeom prst="rect">
            <a:avLst/>
          </a:prstGeom>
        </p:spPr>
      </p:pic>
    </p:spTree>
    <p:extLst>
      <p:ext uri="{BB962C8B-B14F-4D97-AF65-F5344CB8AC3E}">
        <p14:creationId xmlns:p14="http://schemas.microsoft.com/office/powerpoint/2010/main" val="1807914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DCEF16-7940-7670-6773-1F6DECF57808}"/>
              </a:ext>
            </a:extLst>
          </p:cNvPr>
          <p:cNvSpPr txBox="1"/>
          <p:nvPr/>
        </p:nvSpPr>
        <p:spPr>
          <a:xfrm>
            <a:off x="2205872" y="1366887"/>
            <a:ext cx="8293231" cy="2739211"/>
          </a:xfrm>
          <a:prstGeom prst="rect">
            <a:avLst/>
          </a:prstGeom>
          <a:noFill/>
        </p:spPr>
        <p:txBody>
          <a:bodyPr wrap="square">
            <a:spAutoFit/>
          </a:bodyPr>
          <a:lstStyle/>
          <a:p>
            <a:r>
              <a:rPr lang="en-US" sz="3200" b="1" i="0" dirty="0">
                <a:solidFill>
                  <a:srgbClr val="FFFF00"/>
                </a:solidFill>
                <a:effectLst/>
                <a:latin typeface="Roboto" panose="02000000000000000000" pitchFamily="2" charset="0"/>
              </a:rPr>
              <a:t>The interquartile range </a:t>
            </a:r>
            <a:r>
              <a:rPr lang="en-US" sz="2000" b="0" i="0" dirty="0">
                <a:effectLst/>
                <a:latin typeface="Roboto" panose="02000000000000000000" pitchFamily="2" charset="0"/>
              </a:rPr>
              <a:t>is the difference between the third quartile(Q</a:t>
            </a:r>
            <a:r>
              <a:rPr lang="en-US" sz="2000" b="0" i="0" baseline="-25000" dirty="0">
                <a:effectLst/>
                <a:latin typeface="Roboto" panose="02000000000000000000" pitchFamily="2" charset="0"/>
              </a:rPr>
              <a:t>3</a:t>
            </a:r>
            <a:r>
              <a:rPr lang="en-US" sz="2000" b="0" i="0" dirty="0">
                <a:effectLst/>
                <a:latin typeface="Roboto" panose="02000000000000000000" pitchFamily="2" charset="0"/>
              </a:rPr>
              <a:t>) and the first quartile(Q</a:t>
            </a:r>
            <a:r>
              <a:rPr lang="en-US" sz="2000" b="0" i="0" baseline="-25000" dirty="0">
                <a:effectLst/>
                <a:latin typeface="Roboto" panose="02000000000000000000" pitchFamily="2" charset="0"/>
              </a:rPr>
              <a:t>1</a:t>
            </a:r>
            <a:r>
              <a:rPr lang="en-US" sz="2000" b="0" i="0" dirty="0">
                <a:effectLst/>
                <a:latin typeface="Roboto" panose="02000000000000000000" pitchFamily="2" charset="0"/>
              </a:rPr>
              <a:t>). This range is used to indicate the spread of the data and is a better measure than range because min and max (used in range) are highly volatile in the presence of unusual values.</a:t>
            </a:r>
          </a:p>
          <a:p>
            <a:endParaRPr lang="en-US" sz="2000" b="0" i="0" dirty="0">
              <a:effectLst/>
              <a:latin typeface="Roboto" panose="02000000000000000000" pitchFamily="2" charset="0"/>
            </a:endParaRPr>
          </a:p>
          <a:p>
            <a:r>
              <a:rPr lang="en-US" sz="2000" b="0" i="0" dirty="0">
                <a:effectLst/>
                <a:latin typeface="Roboto" panose="02000000000000000000" pitchFamily="2" charset="0"/>
              </a:rPr>
              <a:t>The interquartile range of the example cited earlier is</a:t>
            </a:r>
          </a:p>
          <a:p>
            <a:r>
              <a:rPr lang="en-US" sz="2000" b="1" i="0" dirty="0">
                <a:effectLst/>
                <a:latin typeface="Roboto" panose="02000000000000000000" pitchFamily="2" charset="0"/>
              </a:rPr>
              <a:t>IQR = (Q</a:t>
            </a:r>
            <a:r>
              <a:rPr lang="en-US" sz="2000" b="1" i="0" baseline="-25000" dirty="0">
                <a:effectLst/>
                <a:latin typeface="Roboto" panose="02000000000000000000" pitchFamily="2" charset="0"/>
              </a:rPr>
              <a:t>3</a:t>
            </a:r>
            <a:r>
              <a:rPr lang="en-US" sz="2000" b="1" i="0" dirty="0">
                <a:effectLst/>
                <a:latin typeface="Roboto" panose="02000000000000000000" pitchFamily="2" charset="0"/>
              </a:rPr>
              <a:t>-Q</a:t>
            </a:r>
            <a:r>
              <a:rPr lang="en-US" sz="2000" b="1" i="0" baseline="-25000" dirty="0">
                <a:effectLst/>
                <a:latin typeface="Roboto" panose="02000000000000000000" pitchFamily="2" charset="0"/>
              </a:rPr>
              <a:t>1</a:t>
            </a:r>
            <a:r>
              <a:rPr lang="en-US" sz="2000" b="1" i="0" dirty="0">
                <a:effectLst/>
                <a:latin typeface="Roboto" panose="02000000000000000000" pitchFamily="2" charset="0"/>
              </a:rPr>
              <a:t>) </a:t>
            </a:r>
            <a:endParaRPr lang="en-US" sz="2000" b="0" i="0" dirty="0">
              <a:effectLst/>
              <a:latin typeface="Roboto" panose="02000000000000000000" pitchFamily="2" charset="0"/>
            </a:endParaRPr>
          </a:p>
        </p:txBody>
      </p:sp>
    </p:spTree>
    <p:extLst>
      <p:ext uri="{BB962C8B-B14F-4D97-AF65-F5344CB8AC3E}">
        <p14:creationId xmlns:p14="http://schemas.microsoft.com/office/powerpoint/2010/main" val="2565020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A861FA-419F-CBF0-AAD6-5DB12A16DB59}"/>
              </a:ext>
            </a:extLst>
          </p:cNvPr>
          <p:cNvSpPr txBox="1"/>
          <p:nvPr/>
        </p:nvSpPr>
        <p:spPr>
          <a:xfrm>
            <a:off x="3735372" y="399795"/>
            <a:ext cx="6094428" cy="646331"/>
          </a:xfrm>
          <a:prstGeom prst="rect">
            <a:avLst/>
          </a:prstGeom>
          <a:noFill/>
        </p:spPr>
        <p:txBody>
          <a:bodyPr wrap="square">
            <a:spAutoFit/>
          </a:bodyPr>
          <a:lstStyle/>
          <a:p>
            <a:r>
              <a:rPr lang="en-IN" sz="3600" b="1" i="0" u="sng" dirty="0">
                <a:effectLst/>
                <a:latin typeface="SiemensSans"/>
              </a:rPr>
              <a:t>Measures of shape</a:t>
            </a:r>
            <a:endParaRPr lang="en-IN" sz="3600" b="1" u="sng" dirty="0"/>
          </a:p>
        </p:txBody>
      </p:sp>
      <p:sp>
        <p:nvSpPr>
          <p:cNvPr id="6" name="TextBox 5">
            <a:extLst>
              <a:ext uri="{FF2B5EF4-FFF2-40B4-BE49-F238E27FC236}">
                <a16:creationId xmlns:a16="http://schemas.microsoft.com/office/drawing/2014/main" id="{672B852D-AF7B-F338-1C03-F533A7568289}"/>
              </a:ext>
            </a:extLst>
          </p:cNvPr>
          <p:cNvSpPr txBox="1"/>
          <p:nvPr/>
        </p:nvSpPr>
        <p:spPr>
          <a:xfrm>
            <a:off x="631596" y="1395167"/>
            <a:ext cx="11444140" cy="3754874"/>
          </a:xfrm>
          <a:prstGeom prst="rect">
            <a:avLst/>
          </a:prstGeom>
          <a:noFill/>
        </p:spPr>
        <p:txBody>
          <a:bodyPr wrap="square">
            <a:spAutoFit/>
          </a:bodyPr>
          <a:lstStyle/>
          <a:p>
            <a:pPr algn="just"/>
            <a:r>
              <a:rPr lang="en-US" b="0" i="0" dirty="0">
                <a:effectLst/>
                <a:latin typeface="Roboto" panose="02000000000000000000" pitchFamily="2" charset="0"/>
              </a:rPr>
              <a:t>From the survey that collected all personal information of residents such as name, age, monthly household income, the health officer wants to know the following details so as to provide additional aid in communities having low monthly household income. </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In order to come to some conclusion we would need to answer some questions in order to make sure that the facilities are being provided in an optimal manner:</a:t>
            </a:r>
          </a:p>
          <a:p>
            <a:pPr algn="just">
              <a:buFont typeface="+mj-lt"/>
              <a:buAutoNum type="arabicPeriod"/>
            </a:pPr>
            <a:r>
              <a:rPr lang="en-US" b="0" i="0" dirty="0">
                <a:effectLst/>
                <a:latin typeface="Roboto" panose="02000000000000000000" pitchFamily="2" charset="0"/>
              </a:rPr>
              <a:t>What is the average monthly household income of the community?</a:t>
            </a:r>
          </a:p>
          <a:p>
            <a:pPr algn="just">
              <a:buFont typeface="+mj-lt"/>
              <a:buAutoNum type="arabicPeriod"/>
            </a:pPr>
            <a:r>
              <a:rPr lang="en-US" b="0" i="0" dirty="0">
                <a:effectLst/>
                <a:latin typeface="Roboto" panose="02000000000000000000" pitchFamily="2" charset="0"/>
              </a:rPr>
              <a:t>Is average the right measure to judge the community, is there a presence of unusual values in this data set.</a:t>
            </a:r>
          </a:p>
          <a:p>
            <a:pPr algn="just">
              <a:buFont typeface="+mj-lt"/>
              <a:buAutoNum type="arabicPeriod"/>
            </a:pPr>
            <a:r>
              <a:rPr lang="en-US" b="0" i="0" dirty="0">
                <a:effectLst/>
                <a:latin typeface="Roboto" panose="02000000000000000000" pitchFamily="2" charset="0"/>
              </a:rPr>
              <a:t>If the facilities are going to be provided to households who lie below 20% of the average of the community, how many households will be covered?</a:t>
            </a:r>
          </a:p>
          <a:p>
            <a:pPr algn="just">
              <a:buFont typeface="+mj-lt"/>
              <a:buAutoNum type="arabicPeriod"/>
            </a:pPr>
            <a:endParaRPr lang="en-US" b="0" i="0" dirty="0">
              <a:effectLst/>
              <a:latin typeface="Roboto" panose="02000000000000000000" pitchFamily="2" charset="0"/>
            </a:endParaRPr>
          </a:p>
          <a:p>
            <a:pPr algn="just"/>
            <a:r>
              <a:rPr lang="en-US" b="0" i="0" dirty="0">
                <a:effectLst/>
                <a:latin typeface="Roboto" panose="02000000000000000000" pitchFamily="2" charset="0"/>
              </a:rPr>
              <a:t>To answer the questions posed by the health officer, we can choose to </a:t>
            </a:r>
            <a:r>
              <a:rPr lang="en-US" sz="2000" b="1" i="0" dirty="0">
                <a:effectLst/>
                <a:latin typeface="Roboto" panose="02000000000000000000" pitchFamily="2" charset="0"/>
              </a:rPr>
              <a:t>visually represent the data</a:t>
            </a:r>
            <a:r>
              <a:rPr lang="en-US" sz="2000" b="0" i="0" dirty="0">
                <a:effectLst/>
                <a:latin typeface="Roboto" panose="02000000000000000000" pitchFamily="2" charset="0"/>
              </a:rPr>
              <a:t> and derive this information at a glance. </a:t>
            </a:r>
            <a:endParaRPr lang="en-US" b="0" i="0" dirty="0">
              <a:effectLst/>
              <a:latin typeface="Roboto" panose="02000000000000000000" pitchFamily="2" charset="0"/>
            </a:endParaRPr>
          </a:p>
        </p:txBody>
      </p:sp>
      <p:sp>
        <p:nvSpPr>
          <p:cNvPr id="8" name="TextBox 7">
            <a:extLst>
              <a:ext uri="{FF2B5EF4-FFF2-40B4-BE49-F238E27FC236}">
                <a16:creationId xmlns:a16="http://schemas.microsoft.com/office/drawing/2014/main" id="{9D03277D-FBDC-9CB3-DA88-423D72F9EB5B}"/>
              </a:ext>
            </a:extLst>
          </p:cNvPr>
          <p:cNvSpPr txBox="1"/>
          <p:nvPr/>
        </p:nvSpPr>
        <p:spPr>
          <a:xfrm>
            <a:off x="2047973" y="5279258"/>
            <a:ext cx="8821131" cy="707886"/>
          </a:xfrm>
          <a:prstGeom prst="rect">
            <a:avLst/>
          </a:prstGeom>
          <a:solidFill>
            <a:srgbClr val="FFFF00"/>
          </a:solidFill>
        </p:spPr>
        <p:txBody>
          <a:bodyPr wrap="square">
            <a:spAutoFit/>
          </a:bodyPr>
          <a:lstStyle/>
          <a:p>
            <a:pPr algn="ctr"/>
            <a:r>
              <a:rPr lang="en-US" sz="2000" dirty="0"/>
              <a:t>To understand the distribution of data statistically we use the Measures of the Shape such as skewness and kurtosis to describe the data set better.</a:t>
            </a:r>
            <a:endParaRPr lang="en-IN" sz="2000" dirty="0"/>
          </a:p>
        </p:txBody>
      </p:sp>
    </p:spTree>
    <p:extLst>
      <p:ext uri="{BB962C8B-B14F-4D97-AF65-F5344CB8AC3E}">
        <p14:creationId xmlns:p14="http://schemas.microsoft.com/office/powerpoint/2010/main" val="4181615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0666BB-2228-96B6-3B90-A3B2637F2565}"/>
              </a:ext>
            </a:extLst>
          </p:cNvPr>
          <p:cNvSpPr txBox="1"/>
          <p:nvPr/>
        </p:nvSpPr>
        <p:spPr>
          <a:xfrm>
            <a:off x="923826" y="1913642"/>
            <a:ext cx="11359299" cy="2308324"/>
          </a:xfrm>
          <a:prstGeom prst="rect">
            <a:avLst/>
          </a:prstGeom>
          <a:noFill/>
        </p:spPr>
        <p:txBody>
          <a:bodyPr wrap="square">
            <a:spAutoFit/>
          </a:bodyPr>
          <a:lstStyle/>
          <a:p>
            <a:r>
              <a:rPr lang="en-US" sz="4800" b="1" i="0" dirty="0">
                <a:effectLst/>
                <a:latin typeface="Roboto" panose="02000000000000000000" pitchFamily="2" charset="0"/>
              </a:rPr>
              <a:t>Skewness</a:t>
            </a:r>
            <a:r>
              <a:rPr lang="en-US" sz="3200" b="0" i="0" dirty="0">
                <a:effectLst/>
                <a:latin typeface="Roboto" panose="02000000000000000000" pitchFamily="2" charset="0"/>
              </a:rPr>
              <a:t> is the measure of lack of symmetry of the data in comparison with symmetric distribution. In symmetrically distributed data set, the mean and the median coincide.</a:t>
            </a:r>
            <a:endParaRPr lang="en-IN" sz="3200" dirty="0"/>
          </a:p>
        </p:txBody>
      </p:sp>
    </p:spTree>
    <p:extLst>
      <p:ext uri="{BB962C8B-B14F-4D97-AF65-F5344CB8AC3E}">
        <p14:creationId xmlns:p14="http://schemas.microsoft.com/office/powerpoint/2010/main" val="61319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87B230-1421-448C-6E23-CC7789704DB7}"/>
              </a:ext>
            </a:extLst>
          </p:cNvPr>
          <p:cNvPicPr>
            <a:picLocks noChangeAspect="1"/>
          </p:cNvPicPr>
          <p:nvPr/>
        </p:nvPicPr>
        <p:blipFill>
          <a:blip r:embed="rId2"/>
          <a:stretch>
            <a:fillRect/>
          </a:stretch>
        </p:blipFill>
        <p:spPr>
          <a:xfrm>
            <a:off x="1746722" y="1333500"/>
            <a:ext cx="9578851" cy="3413884"/>
          </a:xfrm>
          <a:prstGeom prst="rect">
            <a:avLst/>
          </a:prstGeom>
        </p:spPr>
      </p:pic>
    </p:spTree>
    <p:extLst>
      <p:ext uri="{BB962C8B-B14F-4D97-AF65-F5344CB8AC3E}">
        <p14:creationId xmlns:p14="http://schemas.microsoft.com/office/powerpoint/2010/main" val="3206075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450E71-1826-E891-105E-DB1A17ADC795}"/>
              </a:ext>
            </a:extLst>
          </p:cNvPr>
          <p:cNvPicPr>
            <a:picLocks noChangeAspect="1"/>
          </p:cNvPicPr>
          <p:nvPr/>
        </p:nvPicPr>
        <p:blipFill>
          <a:blip r:embed="rId2"/>
          <a:stretch>
            <a:fillRect/>
          </a:stretch>
        </p:blipFill>
        <p:spPr>
          <a:xfrm>
            <a:off x="4100990" y="0"/>
            <a:ext cx="8091010" cy="4501765"/>
          </a:xfrm>
          <a:prstGeom prst="rect">
            <a:avLst/>
          </a:prstGeom>
        </p:spPr>
      </p:pic>
      <p:sp>
        <p:nvSpPr>
          <p:cNvPr id="5" name="TextBox 4">
            <a:extLst>
              <a:ext uri="{FF2B5EF4-FFF2-40B4-BE49-F238E27FC236}">
                <a16:creationId xmlns:a16="http://schemas.microsoft.com/office/drawing/2014/main" id="{48232D16-4D39-EDF8-FCEA-1E04C5D1529D}"/>
              </a:ext>
            </a:extLst>
          </p:cNvPr>
          <p:cNvSpPr txBox="1"/>
          <p:nvPr/>
        </p:nvSpPr>
        <p:spPr>
          <a:xfrm rot="10800000" flipV="1">
            <a:off x="764521" y="205334"/>
            <a:ext cx="2608867" cy="1631216"/>
          </a:xfrm>
          <a:prstGeom prst="rect">
            <a:avLst/>
          </a:prstGeom>
          <a:noFill/>
        </p:spPr>
        <p:txBody>
          <a:bodyPr wrap="square">
            <a:spAutoFit/>
          </a:bodyPr>
          <a:lstStyle/>
          <a:p>
            <a:pPr algn="ctr"/>
            <a:r>
              <a:rPr lang="en-US" sz="2000" b="0" i="0" dirty="0">
                <a:effectLst/>
                <a:latin typeface="Roboto" panose="02000000000000000000" pitchFamily="2" charset="0"/>
              </a:rPr>
              <a:t>The data of two communities comprising 20 households is shown below:</a:t>
            </a:r>
            <a:endParaRPr lang="en-IN" sz="2000" dirty="0"/>
          </a:p>
        </p:txBody>
      </p:sp>
      <p:sp>
        <p:nvSpPr>
          <p:cNvPr id="7" name="TextBox 6">
            <a:extLst>
              <a:ext uri="{FF2B5EF4-FFF2-40B4-BE49-F238E27FC236}">
                <a16:creationId xmlns:a16="http://schemas.microsoft.com/office/drawing/2014/main" id="{A511FB4C-3CFE-4A54-2B4E-48AFCBDF99A5}"/>
              </a:ext>
            </a:extLst>
          </p:cNvPr>
          <p:cNvSpPr txBox="1"/>
          <p:nvPr/>
        </p:nvSpPr>
        <p:spPr>
          <a:xfrm>
            <a:off x="329543" y="1998482"/>
            <a:ext cx="3478821" cy="2246769"/>
          </a:xfrm>
          <a:prstGeom prst="rect">
            <a:avLst/>
          </a:prstGeom>
          <a:solidFill>
            <a:schemeClr val="accent3">
              <a:lumMod val="60000"/>
              <a:lumOff val="40000"/>
            </a:schemeClr>
          </a:solidFill>
        </p:spPr>
        <p:txBody>
          <a:bodyPr wrap="square">
            <a:spAutoFit/>
          </a:bodyPr>
          <a:lstStyle/>
          <a:p>
            <a:pPr algn="ctr"/>
            <a:r>
              <a:rPr lang="en-US" sz="2000" b="0" i="0" dirty="0">
                <a:effectLst/>
                <a:latin typeface="Roboto" panose="02000000000000000000" pitchFamily="2" charset="0"/>
              </a:rPr>
              <a:t>For the given data, </a:t>
            </a:r>
          </a:p>
          <a:p>
            <a:pPr algn="ctr"/>
            <a:r>
              <a:rPr lang="en-US" sz="2000" b="0" i="0" dirty="0">
                <a:effectLst/>
                <a:latin typeface="Roboto" panose="02000000000000000000" pitchFamily="2" charset="0"/>
              </a:rPr>
              <a:t>Mean of community 1: 8683.4, and  Median of community 1: 8357</a:t>
            </a:r>
          </a:p>
          <a:p>
            <a:pPr algn="ctr"/>
            <a:r>
              <a:rPr lang="en-US" sz="2000" b="0" i="0" dirty="0">
                <a:effectLst/>
                <a:latin typeface="Roboto" panose="02000000000000000000" pitchFamily="2" charset="0"/>
              </a:rPr>
              <a:t>Mean of community 2: 8225.6 and Median of community 2: 8213</a:t>
            </a:r>
          </a:p>
        </p:txBody>
      </p:sp>
      <p:sp>
        <p:nvSpPr>
          <p:cNvPr id="9" name="TextBox 8">
            <a:extLst>
              <a:ext uri="{FF2B5EF4-FFF2-40B4-BE49-F238E27FC236}">
                <a16:creationId xmlns:a16="http://schemas.microsoft.com/office/drawing/2014/main" id="{7DCE428E-F135-3CA1-9BF6-374E7550ACB1}"/>
              </a:ext>
            </a:extLst>
          </p:cNvPr>
          <p:cNvSpPr txBox="1"/>
          <p:nvPr/>
        </p:nvSpPr>
        <p:spPr>
          <a:xfrm>
            <a:off x="528850" y="4663696"/>
            <a:ext cx="10930835" cy="1754326"/>
          </a:xfrm>
          <a:prstGeom prst="rect">
            <a:avLst/>
          </a:prstGeom>
          <a:noFill/>
        </p:spPr>
        <p:txBody>
          <a:bodyPr wrap="square">
            <a:spAutoFit/>
          </a:bodyPr>
          <a:lstStyle/>
          <a:p>
            <a:pPr algn="just"/>
            <a:r>
              <a:rPr lang="en-US" b="0" i="0" dirty="0">
                <a:effectLst/>
                <a:latin typeface="Roboto" panose="02000000000000000000" pitchFamily="2" charset="0"/>
              </a:rPr>
              <a:t>The mean for this data is 8683.4 and the median is 8357.</a:t>
            </a:r>
          </a:p>
          <a:p>
            <a:pPr algn="just"/>
            <a:endParaRPr lang="en-US" b="0" i="0" dirty="0">
              <a:effectLst/>
              <a:latin typeface="Roboto" panose="02000000000000000000" pitchFamily="2" charset="0"/>
            </a:endParaRPr>
          </a:p>
          <a:p>
            <a:pPr algn="just"/>
            <a:r>
              <a:rPr lang="en-US" b="0" i="0" dirty="0">
                <a:effectLst/>
                <a:latin typeface="Roboto" panose="02000000000000000000" pitchFamily="2" charset="0"/>
              </a:rPr>
              <a:t>Here it is evident that due to the presence of a few households having a monthly income which is greater than 11000, the mean is larger than the median.</a:t>
            </a:r>
          </a:p>
          <a:p>
            <a:pPr algn="just"/>
            <a:r>
              <a:rPr lang="en-US" b="0" i="0" dirty="0">
                <a:effectLst/>
                <a:latin typeface="Roboto" panose="02000000000000000000" pitchFamily="2" charset="0"/>
              </a:rPr>
              <a:t>What if there were a few more households which had much larger incomes? In that case, the mean would shift further away and grow larger than the median. What we observe here is termed </a:t>
            </a:r>
            <a:r>
              <a:rPr lang="en-US" b="1" i="0" dirty="0">
                <a:effectLst/>
                <a:latin typeface="Roboto" panose="02000000000000000000" pitchFamily="2" charset="0"/>
              </a:rPr>
              <a:t>skewness.</a:t>
            </a:r>
            <a:endParaRPr lang="en-US" b="0" i="0" dirty="0">
              <a:effectLst/>
              <a:latin typeface="Roboto" panose="02000000000000000000" pitchFamily="2" charset="0"/>
            </a:endParaRPr>
          </a:p>
        </p:txBody>
      </p:sp>
    </p:spTree>
    <p:extLst>
      <p:ext uri="{BB962C8B-B14F-4D97-AF65-F5344CB8AC3E}">
        <p14:creationId xmlns:p14="http://schemas.microsoft.com/office/powerpoint/2010/main" val="3589043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CF3677-46DE-1608-1E2C-2833EF23A7CD}"/>
              </a:ext>
            </a:extLst>
          </p:cNvPr>
          <p:cNvSpPr txBox="1"/>
          <p:nvPr/>
        </p:nvSpPr>
        <p:spPr>
          <a:xfrm>
            <a:off x="1633195" y="911026"/>
            <a:ext cx="7508448" cy="2246769"/>
          </a:xfrm>
          <a:prstGeom prst="rect">
            <a:avLst/>
          </a:prstGeom>
          <a:noFill/>
        </p:spPr>
        <p:txBody>
          <a:bodyPr wrap="square">
            <a:spAutoFit/>
          </a:bodyPr>
          <a:lstStyle/>
          <a:p>
            <a:pPr algn="just"/>
            <a:r>
              <a:rPr lang="en-US" sz="4000" b="1" i="0" dirty="0">
                <a:effectLst/>
                <a:latin typeface="Roboto" panose="02000000000000000000" pitchFamily="2" charset="0"/>
              </a:rPr>
              <a:t>Kurtosis</a:t>
            </a:r>
            <a:r>
              <a:rPr lang="en-US" sz="2000" b="0" i="0" dirty="0">
                <a:effectLst/>
                <a:latin typeface="Roboto" panose="02000000000000000000" pitchFamily="2" charset="0"/>
              </a:rPr>
              <a:t> helps us identify whether the data spread around the mean is high or not.</a:t>
            </a:r>
          </a:p>
          <a:p>
            <a:pPr algn="just"/>
            <a:endParaRPr lang="en-US" sz="2000" b="0" i="0" dirty="0">
              <a:effectLst/>
              <a:latin typeface="Roboto" panose="02000000000000000000" pitchFamily="2" charset="0"/>
            </a:endParaRPr>
          </a:p>
          <a:p>
            <a:pPr algn="just"/>
            <a:r>
              <a:rPr lang="en-US" sz="2000" b="0" i="0" dirty="0">
                <a:effectLst/>
                <a:latin typeface="Roboto" panose="02000000000000000000" pitchFamily="2" charset="0"/>
              </a:rPr>
              <a:t>A higher value of kurtosis indicates that data is largely </a:t>
            </a:r>
            <a:r>
              <a:rPr lang="en-US" sz="2000" b="0" i="0" dirty="0" err="1">
                <a:effectLst/>
                <a:latin typeface="Roboto" panose="02000000000000000000" pitchFamily="2" charset="0"/>
              </a:rPr>
              <a:t>centred</a:t>
            </a:r>
            <a:r>
              <a:rPr lang="en-US" sz="2000" b="0" i="0" dirty="0">
                <a:effectLst/>
                <a:latin typeface="Roboto" panose="02000000000000000000" pitchFamily="2" charset="0"/>
              </a:rPr>
              <a:t> around the meanwhile a lower value of kurtosis indicates that data is not centered around the mean.</a:t>
            </a:r>
          </a:p>
        </p:txBody>
      </p:sp>
      <p:sp>
        <p:nvSpPr>
          <p:cNvPr id="5" name="TextBox 4">
            <a:extLst>
              <a:ext uri="{FF2B5EF4-FFF2-40B4-BE49-F238E27FC236}">
                <a16:creationId xmlns:a16="http://schemas.microsoft.com/office/drawing/2014/main" id="{390DE80D-FB79-69B1-3E62-339361E8DDA2}"/>
              </a:ext>
            </a:extLst>
          </p:cNvPr>
          <p:cNvSpPr txBox="1"/>
          <p:nvPr/>
        </p:nvSpPr>
        <p:spPr>
          <a:xfrm>
            <a:off x="1036948" y="3987538"/>
            <a:ext cx="9587060" cy="400110"/>
          </a:xfrm>
          <a:prstGeom prst="rect">
            <a:avLst/>
          </a:prstGeom>
          <a:solidFill>
            <a:srgbClr val="00B050"/>
          </a:solidFill>
        </p:spPr>
        <p:txBody>
          <a:bodyPr wrap="square">
            <a:spAutoFit/>
          </a:bodyPr>
          <a:lstStyle/>
          <a:p>
            <a:r>
              <a:rPr lang="en-US" sz="2000" b="0" i="0" dirty="0">
                <a:effectLst/>
                <a:latin typeface="Roboto" panose="02000000000000000000" pitchFamily="2" charset="0"/>
              </a:rPr>
              <a:t>A value of kurtosis above 3 indicates a peak, while that below 3 indicates flatness.</a:t>
            </a:r>
            <a:endParaRPr lang="en-IN" sz="2000" dirty="0"/>
          </a:p>
        </p:txBody>
      </p:sp>
    </p:spTree>
    <p:extLst>
      <p:ext uri="{BB962C8B-B14F-4D97-AF65-F5344CB8AC3E}">
        <p14:creationId xmlns:p14="http://schemas.microsoft.com/office/powerpoint/2010/main" val="4132237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FDBFEC-0DE3-171B-8F8C-596D22D4CC5C}"/>
              </a:ext>
            </a:extLst>
          </p:cNvPr>
          <p:cNvPicPr>
            <a:picLocks noChangeAspect="1"/>
          </p:cNvPicPr>
          <p:nvPr/>
        </p:nvPicPr>
        <p:blipFill>
          <a:blip r:embed="rId2"/>
          <a:stretch>
            <a:fillRect/>
          </a:stretch>
        </p:blipFill>
        <p:spPr>
          <a:xfrm>
            <a:off x="386499" y="65856"/>
            <a:ext cx="4543720" cy="4261046"/>
          </a:xfrm>
          <a:prstGeom prst="rect">
            <a:avLst/>
          </a:prstGeom>
        </p:spPr>
      </p:pic>
      <p:sp>
        <p:nvSpPr>
          <p:cNvPr id="5" name="TextBox 4">
            <a:extLst>
              <a:ext uri="{FF2B5EF4-FFF2-40B4-BE49-F238E27FC236}">
                <a16:creationId xmlns:a16="http://schemas.microsoft.com/office/drawing/2014/main" id="{4C5FB1E1-0FEE-B47C-D447-629E4DBDB665}"/>
              </a:ext>
            </a:extLst>
          </p:cNvPr>
          <p:cNvSpPr txBox="1"/>
          <p:nvPr/>
        </p:nvSpPr>
        <p:spPr>
          <a:xfrm>
            <a:off x="1998483" y="4477731"/>
            <a:ext cx="9396167" cy="1631216"/>
          </a:xfrm>
          <a:prstGeom prst="rect">
            <a:avLst/>
          </a:prstGeom>
          <a:noFill/>
        </p:spPr>
        <p:txBody>
          <a:bodyPr wrap="square">
            <a:spAutoFit/>
          </a:bodyPr>
          <a:lstStyle/>
          <a:p>
            <a:pPr algn="just"/>
            <a:r>
              <a:rPr lang="en-US" sz="2400" b="0" i="0" dirty="0">
                <a:effectLst/>
                <a:latin typeface="Roboto" panose="02000000000000000000" pitchFamily="2" charset="0"/>
              </a:rPr>
              <a:t>The Observed mean for this data set is 9207.9. Also, We observe that the concentration of data around the mean is high.</a:t>
            </a:r>
          </a:p>
          <a:p>
            <a:pPr algn="just"/>
            <a:r>
              <a:rPr lang="en-US" sz="2400" b="0" i="0" dirty="0">
                <a:effectLst/>
                <a:latin typeface="Roboto" panose="02000000000000000000" pitchFamily="2" charset="0"/>
              </a:rPr>
              <a:t>The nature of data to peak or flatten about the mean can be described using </a:t>
            </a:r>
            <a:r>
              <a:rPr lang="en-US" sz="2800" b="1" i="0" dirty="0">
                <a:effectLst/>
                <a:latin typeface="Roboto" panose="02000000000000000000" pitchFamily="2" charset="0"/>
              </a:rPr>
              <a:t>kurtosis.</a:t>
            </a:r>
            <a:endParaRPr lang="en-US" sz="2400" b="0" i="0" dirty="0">
              <a:effectLst/>
              <a:latin typeface="Roboto" panose="02000000000000000000" pitchFamily="2" charset="0"/>
            </a:endParaRPr>
          </a:p>
        </p:txBody>
      </p:sp>
      <p:sp>
        <p:nvSpPr>
          <p:cNvPr id="7" name="TextBox 6">
            <a:extLst>
              <a:ext uri="{FF2B5EF4-FFF2-40B4-BE49-F238E27FC236}">
                <a16:creationId xmlns:a16="http://schemas.microsoft.com/office/drawing/2014/main" id="{1B0E5A8D-7DD4-6ACD-DB8B-1C725055091F}"/>
              </a:ext>
            </a:extLst>
          </p:cNvPr>
          <p:cNvSpPr txBox="1"/>
          <p:nvPr/>
        </p:nvSpPr>
        <p:spPr>
          <a:xfrm>
            <a:off x="5386643" y="1030672"/>
            <a:ext cx="6094428" cy="1631216"/>
          </a:xfrm>
          <a:prstGeom prst="rect">
            <a:avLst/>
          </a:prstGeom>
          <a:solidFill>
            <a:schemeClr val="accent2">
              <a:lumMod val="75000"/>
            </a:schemeClr>
          </a:solidFill>
        </p:spPr>
        <p:txBody>
          <a:bodyPr wrap="square">
            <a:spAutoFit/>
          </a:bodyPr>
          <a:lstStyle/>
          <a:p>
            <a:r>
              <a:rPr lang="en-US" sz="2000" b="0" i="0" dirty="0">
                <a:effectLst/>
                <a:latin typeface="Roboto" panose="02000000000000000000" pitchFamily="2" charset="0"/>
              </a:rPr>
              <a:t>A community of day workers is working at the same company for almost similar salaries, the data this community is observed as part of the survey. Let's have a look at the histogram for the data of this community.</a:t>
            </a:r>
            <a:endParaRPr lang="en-IN" sz="2000" dirty="0"/>
          </a:p>
        </p:txBody>
      </p:sp>
    </p:spTree>
    <p:extLst>
      <p:ext uri="{BB962C8B-B14F-4D97-AF65-F5344CB8AC3E}">
        <p14:creationId xmlns:p14="http://schemas.microsoft.com/office/powerpoint/2010/main" val="2730497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91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CE0866-4BA1-F447-4337-56E19FB82FB8}"/>
              </a:ext>
            </a:extLst>
          </p:cNvPr>
          <p:cNvPicPr>
            <a:picLocks noChangeAspect="1"/>
          </p:cNvPicPr>
          <p:nvPr/>
        </p:nvPicPr>
        <p:blipFill>
          <a:blip r:embed="rId2"/>
          <a:stretch>
            <a:fillRect/>
          </a:stretch>
        </p:blipFill>
        <p:spPr>
          <a:xfrm>
            <a:off x="1071395" y="1147864"/>
            <a:ext cx="10486546" cy="3543074"/>
          </a:xfrm>
          <a:prstGeom prst="rect">
            <a:avLst/>
          </a:prstGeom>
        </p:spPr>
      </p:pic>
    </p:spTree>
    <p:extLst>
      <p:ext uri="{BB962C8B-B14F-4D97-AF65-F5344CB8AC3E}">
        <p14:creationId xmlns:p14="http://schemas.microsoft.com/office/powerpoint/2010/main" val="6787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D00109-EC75-AF97-46BE-0703F27E02EF}"/>
              </a:ext>
            </a:extLst>
          </p:cNvPr>
          <p:cNvSpPr txBox="1"/>
          <p:nvPr/>
        </p:nvSpPr>
        <p:spPr>
          <a:xfrm>
            <a:off x="612842" y="1144117"/>
            <a:ext cx="11352179" cy="3785652"/>
          </a:xfrm>
          <a:prstGeom prst="rect">
            <a:avLst/>
          </a:prstGeom>
          <a:noFill/>
        </p:spPr>
        <p:txBody>
          <a:bodyPr wrap="square">
            <a:spAutoFit/>
          </a:bodyPr>
          <a:lstStyle/>
          <a:p>
            <a:pPr algn="just"/>
            <a:r>
              <a:rPr lang="en-US" sz="2400" b="1" i="0" dirty="0">
                <a:effectLst/>
                <a:latin typeface="Roboto" panose="02000000000000000000" pitchFamily="2" charset="0"/>
              </a:rPr>
              <a:t>Sample Space</a:t>
            </a:r>
            <a:r>
              <a:rPr lang="en-US" sz="2400" b="0" i="0" dirty="0">
                <a:effectLst/>
                <a:latin typeface="Roboto" panose="02000000000000000000" pitchFamily="2" charset="0"/>
              </a:rPr>
              <a:t> is the set of </a:t>
            </a:r>
            <a:r>
              <a:rPr lang="en-US" sz="2400" b="1" i="0" dirty="0">
                <a:effectLst/>
                <a:latin typeface="Roboto" panose="02000000000000000000" pitchFamily="2" charset="0"/>
              </a:rPr>
              <a:t>all the possible outcomes of a random experiment</a:t>
            </a:r>
            <a:r>
              <a:rPr lang="en-US" sz="2400" b="0" i="0" dirty="0">
                <a:effectLst/>
                <a:latin typeface="Roboto" panose="02000000000000000000" pitchFamily="2" charset="0"/>
              </a:rPr>
              <a:t>. It can be of two types which are as follows:</a:t>
            </a:r>
          </a:p>
          <a:p>
            <a:pPr algn="just"/>
            <a:endParaRPr lang="en-US" sz="2400" b="0" i="0" dirty="0">
              <a:effectLst/>
              <a:latin typeface="Roboto" panose="02000000000000000000" pitchFamily="2" charset="0"/>
            </a:endParaRPr>
          </a:p>
          <a:p>
            <a:pPr algn="l"/>
            <a:r>
              <a:rPr lang="en-US" sz="2400" b="1" i="0" dirty="0">
                <a:effectLst/>
                <a:latin typeface="Roboto" panose="02000000000000000000" pitchFamily="2" charset="0"/>
              </a:rPr>
              <a:t>Continuous sample space</a:t>
            </a:r>
          </a:p>
          <a:p>
            <a:pPr algn="just"/>
            <a:r>
              <a:rPr lang="en-US" sz="2400" b="0" i="0" dirty="0">
                <a:effectLst/>
                <a:latin typeface="Roboto" panose="02000000000000000000" pitchFamily="2" charset="0"/>
              </a:rPr>
              <a:t>Example: Value of stock for a company can be between $15 and $25 = {15.01, 15.02, …,24.98, 24.99, 25}</a:t>
            </a:r>
          </a:p>
          <a:p>
            <a:pPr algn="just"/>
            <a:endParaRPr lang="en-US" sz="2400" b="0" i="0" dirty="0">
              <a:effectLst/>
              <a:latin typeface="Roboto" panose="02000000000000000000" pitchFamily="2" charset="0"/>
            </a:endParaRPr>
          </a:p>
          <a:p>
            <a:pPr algn="l"/>
            <a:r>
              <a:rPr lang="en-US" sz="2400" b="1" i="0" dirty="0">
                <a:effectLst/>
                <a:latin typeface="Roboto" panose="02000000000000000000" pitchFamily="2" charset="0"/>
              </a:rPr>
              <a:t>Discrete sample space</a:t>
            </a:r>
          </a:p>
          <a:p>
            <a:pPr algn="just"/>
            <a:r>
              <a:rPr lang="en-US" sz="2400" b="0" i="0" dirty="0">
                <a:effectLst/>
                <a:latin typeface="Roboto" panose="02000000000000000000" pitchFamily="2" charset="0"/>
              </a:rPr>
              <a:t>Example: Number of people attending the meeting can be between 10 and 20 = {10, 11, 12,…,20}</a:t>
            </a:r>
          </a:p>
        </p:txBody>
      </p:sp>
    </p:spTree>
    <p:extLst>
      <p:ext uri="{BB962C8B-B14F-4D97-AF65-F5344CB8AC3E}">
        <p14:creationId xmlns:p14="http://schemas.microsoft.com/office/powerpoint/2010/main" val="244896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38409B-3C57-0DC9-7BC6-39C5B5E9A807}"/>
              </a:ext>
            </a:extLst>
          </p:cNvPr>
          <p:cNvPicPr>
            <a:picLocks noChangeAspect="1"/>
          </p:cNvPicPr>
          <p:nvPr/>
        </p:nvPicPr>
        <p:blipFill>
          <a:blip r:embed="rId2"/>
          <a:stretch>
            <a:fillRect/>
          </a:stretch>
        </p:blipFill>
        <p:spPr>
          <a:xfrm>
            <a:off x="1172751" y="1524000"/>
            <a:ext cx="9990899" cy="3053822"/>
          </a:xfrm>
          <a:prstGeom prst="rect">
            <a:avLst/>
          </a:prstGeom>
        </p:spPr>
      </p:pic>
    </p:spTree>
    <p:extLst>
      <p:ext uri="{BB962C8B-B14F-4D97-AF65-F5344CB8AC3E}">
        <p14:creationId xmlns:p14="http://schemas.microsoft.com/office/powerpoint/2010/main" val="34510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35AC61-15E7-30CB-9470-1C6EAA75855B}"/>
              </a:ext>
            </a:extLst>
          </p:cNvPr>
          <p:cNvSpPr txBox="1"/>
          <p:nvPr/>
        </p:nvSpPr>
        <p:spPr>
          <a:xfrm>
            <a:off x="1828800" y="1601391"/>
            <a:ext cx="7772400" cy="2646878"/>
          </a:xfrm>
          <a:prstGeom prst="rect">
            <a:avLst/>
          </a:prstGeom>
          <a:noFill/>
        </p:spPr>
        <p:txBody>
          <a:bodyPr wrap="square">
            <a:spAutoFit/>
          </a:bodyPr>
          <a:lstStyle/>
          <a:p>
            <a:pPr algn="ctr"/>
            <a:r>
              <a:rPr lang="en-US" sz="16600" b="1" i="0" dirty="0">
                <a:effectLst/>
                <a:latin typeface="Roboto" panose="02000000000000000000" pitchFamily="2" charset="0"/>
              </a:rPr>
              <a:t>SET</a:t>
            </a:r>
          </a:p>
        </p:txBody>
      </p:sp>
    </p:spTree>
    <p:extLst>
      <p:ext uri="{BB962C8B-B14F-4D97-AF65-F5344CB8AC3E}">
        <p14:creationId xmlns:p14="http://schemas.microsoft.com/office/powerpoint/2010/main" val="74506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970785-A886-1453-76C8-DCC53894AE17}"/>
              </a:ext>
            </a:extLst>
          </p:cNvPr>
          <p:cNvPicPr>
            <a:picLocks noChangeAspect="1"/>
          </p:cNvPicPr>
          <p:nvPr/>
        </p:nvPicPr>
        <p:blipFill>
          <a:blip r:embed="rId2"/>
          <a:stretch>
            <a:fillRect/>
          </a:stretch>
        </p:blipFill>
        <p:spPr>
          <a:xfrm>
            <a:off x="340481" y="1619250"/>
            <a:ext cx="11511038" cy="2097583"/>
          </a:xfrm>
          <a:prstGeom prst="rect">
            <a:avLst/>
          </a:prstGeom>
        </p:spPr>
      </p:pic>
    </p:spTree>
    <p:extLst>
      <p:ext uri="{BB962C8B-B14F-4D97-AF65-F5344CB8AC3E}">
        <p14:creationId xmlns:p14="http://schemas.microsoft.com/office/powerpoint/2010/main" val="252663989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{D5ECA6DD-0899-4AB1-B3B1-DC1F6FA6D688}tf22712842_win32</Template>
  <TotalTime>480</TotalTime>
  <Words>2967</Words>
  <Application>Microsoft Office PowerPoint</Application>
  <PresentationFormat>Widescreen</PresentationFormat>
  <Paragraphs>229</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Bookman Old Style</vt:lpstr>
      <vt:lpstr>Calibri</vt:lpstr>
      <vt:lpstr>Franklin Gothic Book</vt:lpstr>
      <vt:lpstr>Perpetua</vt:lpstr>
      <vt:lpstr>Roboto</vt:lpstr>
      <vt:lpstr>SiemensSans</vt:lpstr>
      <vt:lpstr>verdana, geneva, sans-serif</vt:lpstr>
      <vt:lpstr>1_RetrospectVTI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Anirudha Patil</dc:creator>
  <cp:lastModifiedBy>Anirudha Patil</cp:lastModifiedBy>
  <cp:revision>32</cp:revision>
  <dcterms:created xsi:type="dcterms:W3CDTF">2023-06-22T05:53:01Z</dcterms:created>
  <dcterms:modified xsi:type="dcterms:W3CDTF">2023-07-14T14:23:08Z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