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07" r:id="rId2"/>
    <p:sldId id="412" r:id="rId3"/>
    <p:sldId id="413" r:id="rId4"/>
    <p:sldId id="410" r:id="rId5"/>
    <p:sldId id="409" r:id="rId6"/>
    <p:sldId id="414" r:id="rId7"/>
    <p:sldId id="416" r:id="rId8"/>
    <p:sldId id="41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42A"/>
    <a:srgbClr val="FF99CC"/>
    <a:srgbClr val="FF7C80"/>
    <a:srgbClr val="C0C0C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1860" autoAdjust="0"/>
    <p:restoredTop sz="93867" autoAdjust="0"/>
  </p:normalViewPr>
  <p:slideViewPr>
    <p:cSldViewPr snapToGrid="0" snapToObjects="1">
      <p:cViewPr varScale="1">
        <p:scale>
          <a:sx n="62" d="100"/>
          <a:sy n="62" d="100"/>
        </p:scale>
        <p:origin x="1548" y="42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3EF2-019C-4269-B85A-D253B9A3E3F2}" type="datetimeFigureOut">
              <a:rPr lang="en-GB" smtClean="0"/>
              <a:pPr/>
              <a:t>22/08/2018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FEC17-2C86-4A48-A3B9-473C9C22F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9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FEC17-2C86-4A48-A3B9-473C9C22F28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40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-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36"/>
            <a:ext cx="9143999" cy="6859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88382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0387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 template-0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9922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Divider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B1AF18-E23C-4E47-8C96-49E03A1470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 descr="ppt template footer-0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550067"/>
            <a:ext cx="9144000" cy="8916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E3042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3042A"/>
        </a:buClr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3042A"/>
        </a:buClr>
        <a:buFont typeface="Arial"/>
        <a:buChar char="–"/>
        <a:defRPr sz="2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3042A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3042A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3042A"/>
        </a:buClr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9" y="1112552"/>
            <a:ext cx="7772400" cy="1362075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FFFFFF"/>
                </a:solidFill>
                <a:latin typeface="+mj-lt"/>
              </a:rPr>
              <a:t>Integration of Phoenix with existing customer service messages (SMS) sent by VT</a:t>
            </a: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r>
              <a:rPr lang="en-GB" sz="3600" dirty="0">
                <a:solidFill>
                  <a:srgbClr val="FFFFFF"/>
                </a:solidFill>
                <a:latin typeface="+mj-lt"/>
              </a:rPr>
              <a:t>Update</a:t>
            </a: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r>
              <a:rPr lang="en-GB" sz="3600" dirty="0">
                <a:solidFill>
                  <a:srgbClr val="FFFFFF"/>
                </a:solidFill>
                <a:latin typeface="+mj-lt"/>
              </a:rPr>
              <a:t>19</a:t>
            </a:r>
            <a:r>
              <a:rPr lang="en-GB" sz="3600" baseline="30000" dirty="0">
                <a:solidFill>
                  <a:srgbClr val="FFFFFF"/>
                </a:solidFill>
                <a:latin typeface="+mj-lt"/>
              </a:rPr>
              <a:t>th</a:t>
            </a:r>
            <a:r>
              <a:rPr lang="en-GB" sz="3600" dirty="0">
                <a:solidFill>
                  <a:srgbClr val="FFFFFF"/>
                </a:solidFill>
                <a:latin typeface="+mj-lt"/>
              </a:rPr>
              <a:t> July 2018</a:t>
            </a:r>
            <a:br>
              <a:rPr lang="en-GB" sz="3600" dirty="0">
                <a:solidFill>
                  <a:srgbClr val="FFFFFF"/>
                </a:solidFill>
                <a:latin typeface="+mj-lt"/>
              </a:rPr>
            </a:b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9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186907-1DF0-44AF-B333-FF0F014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387" y="6492875"/>
            <a:ext cx="2133600" cy="365125"/>
          </a:xfrm>
        </p:spPr>
        <p:txBody>
          <a:bodyPr/>
          <a:lstStyle/>
          <a:p>
            <a:fld id="{50B1AF18-E23C-4E47-8C96-49E03A1470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2F63803-74CE-4289-905B-F269975B8B3D}"/>
              </a:ext>
            </a:extLst>
          </p:cNvPr>
          <p:cNvSpPr/>
          <p:nvPr/>
        </p:nvSpPr>
        <p:spPr>
          <a:xfrm>
            <a:off x="2872742" y="2438392"/>
            <a:ext cx="1250732" cy="84082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Media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AC246D8-2B17-4E6D-87B1-A9DB8E321A61}"/>
              </a:ext>
            </a:extLst>
          </p:cNvPr>
          <p:cNvSpPr/>
          <p:nvPr/>
        </p:nvSpPr>
        <p:spPr>
          <a:xfrm>
            <a:off x="405186" y="2703782"/>
            <a:ext cx="1250732" cy="84082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TTL Tracs</a:t>
            </a:r>
          </a:p>
          <a:p>
            <a:pPr algn="ctr"/>
            <a:r>
              <a:rPr lang="en-GB" sz="1400" dirty="0"/>
              <a:t>DB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77E830-B6E9-40CF-A76A-92A69C62FE0A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6200000" flipH="1">
            <a:off x="1874135" y="1860199"/>
            <a:ext cx="155024" cy="1842190"/>
          </a:xfrm>
          <a:prstGeom prst="bentConnector4">
            <a:avLst>
              <a:gd name="adj1" fmla="val -147461"/>
              <a:gd name="adj2" fmla="val 6697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8D2BCB3-9243-48B2-8DD0-5A16666352CA}"/>
              </a:ext>
            </a:extLst>
          </p:cNvPr>
          <p:cNvSpPr txBox="1"/>
          <p:nvPr/>
        </p:nvSpPr>
        <p:spPr>
          <a:xfrm>
            <a:off x="1056819" y="1730971"/>
            <a:ext cx="20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VT customers/bookings with a mobile number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6D0F63-9DDC-423F-A28D-44F9960B4CCC}"/>
              </a:ext>
            </a:extLst>
          </p:cNvPr>
          <p:cNvSpPr txBox="1"/>
          <p:nvPr/>
        </p:nvSpPr>
        <p:spPr>
          <a:xfrm>
            <a:off x="4951694" y="634930"/>
            <a:ext cx="3841432" cy="164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7800" indent="-1778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TL remains the source of the daily files of  customers/bookings that are eligible for both Surge and Cancelled Trains</a:t>
            </a:r>
          </a:p>
          <a:p>
            <a:pPr marL="177800" indent="-1778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latin typeface="+mn-lt"/>
              </a:rPr>
              <a:t>No changes will be made to these files that are sent to Go Media as a result of Phoenix</a:t>
            </a:r>
          </a:p>
        </p:txBody>
      </p:sp>
    </p:spTree>
    <p:extLst>
      <p:ext uri="{BB962C8B-B14F-4D97-AF65-F5344CB8AC3E}">
        <p14:creationId xmlns:p14="http://schemas.microsoft.com/office/powerpoint/2010/main" val="12871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186907-1DF0-44AF-B333-FF0F014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387" y="6492875"/>
            <a:ext cx="2133600" cy="365125"/>
          </a:xfrm>
        </p:spPr>
        <p:txBody>
          <a:bodyPr/>
          <a:lstStyle/>
          <a:p>
            <a:fld id="{50B1AF18-E23C-4E47-8C96-49E03A14706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2F63803-74CE-4289-905B-F269975B8B3D}"/>
              </a:ext>
            </a:extLst>
          </p:cNvPr>
          <p:cNvSpPr/>
          <p:nvPr/>
        </p:nvSpPr>
        <p:spPr>
          <a:xfrm>
            <a:off x="2872742" y="2438392"/>
            <a:ext cx="1250732" cy="84082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Media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AC246D8-2B17-4E6D-87B1-A9DB8E321A61}"/>
              </a:ext>
            </a:extLst>
          </p:cNvPr>
          <p:cNvSpPr/>
          <p:nvPr/>
        </p:nvSpPr>
        <p:spPr>
          <a:xfrm>
            <a:off x="405186" y="2703782"/>
            <a:ext cx="1250732" cy="84082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TTL Tracs</a:t>
            </a:r>
          </a:p>
          <a:p>
            <a:pPr algn="ctr"/>
            <a:r>
              <a:rPr lang="en-GB" sz="1400" dirty="0"/>
              <a:t>DB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77E830-B6E9-40CF-A76A-92A69C62FE0A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6200000" flipH="1">
            <a:off x="1874135" y="1860199"/>
            <a:ext cx="155024" cy="1842190"/>
          </a:xfrm>
          <a:prstGeom prst="bentConnector4">
            <a:avLst>
              <a:gd name="adj1" fmla="val -147461"/>
              <a:gd name="adj2" fmla="val 6697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890A95A-BE1F-48E4-9F23-8F04CD3DEF66}"/>
              </a:ext>
            </a:extLst>
          </p:cNvPr>
          <p:cNvSpPr/>
          <p:nvPr/>
        </p:nvSpPr>
        <p:spPr>
          <a:xfrm>
            <a:off x="5591503" y="4049106"/>
            <a:ext cx="2215309" cy="1468821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Phoenix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2FBBA4-85AB-4151-A655-AB962EA48003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10800000">
            <a:off x="3498109" y="3279219"/>
            <a:ext cx="2093395" cy="150429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F0A4920-3D71-47D8-91FB-CD00D9F49CDA}"/>
              </a:ext>
            </a:extLst>
          </p:cNvPr>
          <p:cNvSpPr txBox="1"/>
          <p:nvPr/>
        </p:nvSpPr>
        <p:spPr>
          <a:xfrm>
            <a:off x="3498107" y="3677251"/>
            <a:ext cx="143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customers/mobile numbers</a:t>
            </a:r>
          </a:p>
          <a:p>
            <a:r>
              <a:rPr lang="en-GB" sz="1200" dirty="0">
                <a:cs typeface="Arial"/>
              </a:rPr>
              <a:t>With STOP at comms level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D2BCB3-9243-48B2-8DD0-5A16666352CA}"/>
              </a:ext>
            </a:extLst>
          </p:cNvPr>
          <p:cNvSpPr txBox="1"/>
          <p:nvPr/>
        </p:nvSpPr>
        <p:spPr>
          <a:xfrm>
            <a:off x="1056819" y="1730971"/>
            <a:ext cx="20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VT customers/bookings with a mobile number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20A4A-3F0C-4320-9CCB-142B77AE5A37}"/>
              </a:ext>
            </a:extLst>
          </p:cNvPr>
          <p:cNvSpPr txBox="1"/>
          <p:nvPr/>
        </p:nvSpPr>
        <p:spPr>
          <a:xfrm>
            <a:off x="4951694" y="634930"/>
            <a:ext cx="3841432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7800" indent="-1778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Phoenix will send a daily file of customers who have opted out, via the Pre-Departure Programme, from either Euston Surge or Cancelled Trains</a:t>
            </a:r>
          </a:p>
          <a:p>
            <a:pPr marL="177800" indent="-1778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Go Media will use this file to add to their blacklist (which is currently provided solely by Open Market)</a:t>
            </a:r>
          </a:p>
          <a:p>
            <a:pPr marL="177800" indent="-1778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/>
              <a:t>The contents of this file are outlined on the next slide </a:t>
            </a:r>
            <a:endParaRPr lang="en-GB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91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D6F-5E5E-4535-8B3C-5EAB2A51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9452"/>
            <a:ext cx="8739962" cy="11430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Output file sent from Phoenix for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0F7-4C11-4CC7-B979-044BE313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" y="1003850"/>
            <a:ext cx="8639697" cy="3248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+mn-lt"/>
              </a:rPr>
              <a:t>Mobile number only in CSV format</a:t>
            </a:r>
          </a:p>
          <a:p>
            <a:pPr marL="0" indent="0">
              <a:buNone/>
            </a:pPr>
            <a:endParaRPr lang="en-GB" sz="1800" dirty="0">
              <a:latin typeface="+mn-lt"/>
            </a:endParaRPr>
          </a:p>
          <a:p>
            <a:pPr marL="0" indent="0">
              <a:buNone/>
            </a:pPr>
            <a:r>
              <a:rPr lang="en-GB" sz="1800" dirty="0">
                <a:latin typeface="+mn-lt"/>
              </a:rPr>
              <a:t>Customer mobile number will be included in this file if:</a:t>
            </a:r>
          </a:p>
          <a:p>
            <a:r>
              <a:rPr lang="en-GB" sz="1800" dirty="0">
                <a:latin typeface="+mn-lt"/>
              </a:rPr>
              <a:t>They have opted out of Euston Surge or Cancelled Trains via pre-departure</a:t>
            </a:r>
          </a:p>
          <a:p>
            <a:r>
              <a:rPr lang="en-GB" sz="1800" dirty="0">
                <a:latin typeface="+mn-lt"/>
              </a:rPr>
              <a:t>They have sent a “STOP” response to an SMS sent by Phoenix</a:t>
            </a:r>
          </a:p>
          <a:p>
            <a:endParaRPr lang="en-GB" sz="1800" dirty="0">
              <a:latin typeface="+mn-lt"/>
            </a:endParaRPr>
          </a:p>
          <a:p>
            <a:endParaRPr lang="en-GB" sz="1800" dirty="0">
              <a:latin typeface="+mn-lt"/>
            </a:endParaRPr>
          </a:p>
          <a:p>
            <a:r>
              <a:rPr lang="en-GB" sz="1800" dirty="0">
                <a:latin typeface="+mn-lt"/>
              </a:rPr>
              <a:t>Phoenix will send through a ‘delta’ file on a daily basis, containing only customers who have responded in the last 24 hours</a:t>
            </a:r>
          </a:p>
          <a:p>
            <a:endParaRPr lang="en-GB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96FE-76B4-4219-BACF-53EB643F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AF18-E23C-4E47-8C96-49E03A1470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186907-1DF0-44AF-B333-FF0F014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387" y="6492875"/>
            <a:ext cx="2133600" cy="365125"/>
          </a:xfrm>
        </p:spPr>
        <p:txBody>
          <a:bodyPr/>
          <a:lstStyle/>
          <a:p>
            <a:fld id="{50B1AF18-E23C-4E47-8C96-49E03A1470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A5E4904-1F42-4F2E-BF4D-32F9E42F805B}"/>
              </a:ext>
            </a:extLst>
          </p:cNvPr>
          <p:cNvSpPr/>
          <p:nvPr/>
        </p:nvSpPr>
        <p:spPr>
          <a:xfrm>
            <a:off x="2217546" y="769774"/>
            <a:ext cx="903890" cy="3651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Euston</a:t>
            </a:r>
          </a:p>
          <a:p>
            <a:pPr algn="ctr"/>
            <a:r>
              <a:rPr lang="en-GB" sz="1400" dirty="0"/>
              <a:t>Surge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95C05B-A40A-4E63-9C95-C27E772C9445}"/>
              </a:ext>
            </a:extLst>
          </p:cNvPr>
          <p:cNvSpPr/>
          <p:nvPr/>
        </p:nvSpPr>
        <p:spPr>
          <a:xfrm>
            <a:off x="3273836" y="769774"/>
            <a:ext cx="903890" cy="3651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Cancelled</a:t>
            </a:r>
          </a:p>
          <a:p>
            <a:pPr algn="ctr"/>
            <a:r>
              <a:rPr lang="en-GB" sz="1400" dirty="0"/>
              <a:t>Trains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2F63803-74CE-4289-905B-F269975B8B3D}"/>
              </a:ext>
            </a:extLst>
          </p:cNvPr>
          <p:cNvSpPr/>
          <p:nvPr/>
        </p:nvSpPr>
        <p:spPr>
          <a:xfrm>
            <a:off x="2564390" y="2438392"/>
            <a:ext cx="1250732" cy="84082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Media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AC246D8-2B17-4E6D-87B1-A9DB8E321A61}"/>
              </a:ext>
            </a:extLst>
          </p:cNvPr>
          <p:cNvSpPr/>
          <p:nvPr/>
        </p:nvSpPr>
        <p:spPr>
          <a:xfrm>
            <a:off x="96834" y="2703782"/>
            <a:ext cx="1250732" cy="84082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TTL Tracs</a:t>
            </a:r>
          </a:p>
          <a:p>
            <a:pPr algn="ctr"/>
            <a:r>
              <a:rPr lang="en-GB" sz="1400" dirty="0"/>
              <a:t>DB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77E830-B6E9-40CF-A76A-92A69C62FE0A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6200000" flipH="1">
            <a:off x="1565783" y="1860199"/>
            <a:ext cx="155024" cy="1842190"/>
          </a:xfrm>
          <a:prstGeom prst="bentConnector4">
            <a:avLst>
              <a:gd name="adj1" fmla="val -147461"/>
              <a:gd name="adj2" fmla="val 6697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890A95A-BE1F-48E4-9F23-8F04CD3DEF66}"/>
              </a:ext>
            </a:extLst>
          </p:cNvPr>
          <p:cNvSpPr/>
          <p:nvPr/>
        </p:nvSpPr>
        <p:spPr>
          <a:xfrm>
            <a:off x="5591503" y="4049106"/>
            <a:ext cx="2215309" cy="1468821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Phoenix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19CA0C0-0EF6-433F-99DE-F3F9487C9CD4}"/>
              </a:ext>
            </a:extLst>
          </p:cNvPr>
          <p:cNvSpPr/>
          <p:nvPr/>
        </p:nvSpPr>
        <p:spPr>
          <a:xfrm>
            <a:off x="7961578" y="3059874"/>
            <a:ext cx="1077311" cy="526776"/>
          </a:xfrm>
          <a:prstGeom prst="flowChartProcess">
            <a:avLst/>
          </a:prstGeom>
          <a:solidFill>
            <a:srgbClr val="0070C0"/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IBM</a:t>
            </a:r>
          </a:p>
        </p:txBody>
      </p:sp>
      <p:pic>
        <p:nvPicPr>
          <p:cNvPr id="17" name="Picture 3" descr="C:\Users\Matt Hey\AppData\Local\Microsoft\Windows\INetCache\IE\MZFFCC2O\e-mail[1].jpg">
            <a:extLst>
              <a:ext uri="{FF2B5EF4-FFF2-40B4-BE49-F238E27FC236}">
                <a16:creationId xmlns:a16="http://schemas.microsoft.com/office/drawing/2014/main" id="{573A86AE-405E-4724-927E-EAC03A57D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01" y="1706947"/>
            <a:ext cx="1299063" cy="11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943D0D23-9682-4288-8F10-7F1F413A6EB1}"/>
              </a:ext>
            </a:extLst>
          </p:cNvPr>
          <p:cNvSpPr/>
          <p:nvPr/>
        </p:nvSpPr>
        <p:spPr>
          <a:xfrm>
            <a:off x="5835343" y="1755005"/>
            <a:ext cx="1587062" cy="804672"/>
          </a:xfrm>
          <a:prstGeom prst="flowChartPunchedTape">
            <a:avLst/>
          </a:prstGeom>
          <a:solidFill>
            <a:srgbClr val="0070C0"/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Preferences Landing page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6195D3-21E6-4A02-B063-0349B2E27D9D}"/>
              </a:ext>
            </a:extLst>
          </p:cNvPr>
          <p:cNvCxnSpPr>
            <a:cxnSpLocks/>
            <a:stCxn id="15" idx="4"/>
            <a:endCxn id="16" idx="2"/>
          </p:cNvCxnSpPr>
          <p:nvPr/>
        </p:nvCxnSpPr>
        <p:spPr>
          <a:xfrm flipV="1">
            <a:off x="7806812" y="3586650"/>
            <a:ext cx="693422" cy="119686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1B8563-2408-42EC-AE1A-4B23D41B5802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8376371" y="2936010"/>
            <a:ext cx="247727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944117-9309-4219-BF90-551CA04D49BC}"/>
              </a:ext>
            </a:extLst>
          </p:cNvPr>
          <p:cNvSpPr txBox="1"/>
          <p:nvPr/>
        </p:nvSpPr>
        <p:spPr>
          <a:xfrm>
            <a:off x="7961578" y="2535146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cs typeface="Arial"/>
              </a:rPr>
              <a:t>Pre-Departure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EADD0D26-C178-4D56-9682-F2CD86BE0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3323" y="1181152"/>
            <a:ext cx="804672" cy="804672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5F562204-9846-422F-B322-7B673C13E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3054" y="-10330"/>
            <a:ext cx="804672" cy="804672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CF798E-F895-4BB2-85D6-1178E25DD103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>
            <a:off x="7422405" y="2157341"/>
            <a:ext cx="428296" cy="10220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5BFF1FC-D636-49F0-879E-ED7EECDB69E8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6074655" y="3033429"/>
            <a:ext cx="1569898" cy="46146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2FBBA4-85AB-4151-A655-AB962EA48003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10800000">
            <a:off x="3189757" y="3279219"/>
            <a:ext cx="2401747" cy="150429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BC06033C-264A-4BE1-A394-5F1C3A8E5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4529" y="17800"/>
            <a:ext cx="723845" cy="72384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D80ED77-71E5-49C7-8C9F-E7876F9275BE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rot="16200000" flipV="1">
            <a:off x="2750217" y="1054173"/>
            <a:ext cx="398216" cy="55966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EB7DA5B-D787-4300-AED6-F3A3EA225E3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rot="5400000" flipH="1" flipV="1">
            <a:off x="3278362" y="1085696"/>
            <a:ext cx="398216" cy="4966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BB57F4-5067-48C2-9637-5189599794A6}"/>
              </a:ext>
            </a:extLst>
          </p:cNvPr>
          <p:cNvSpPr txBox="1"/>
          <p:nvPr/>
        </p:nvSpPr>
        <p:spPr>
          <a:xfrm>
            <a:off x="5929410" y="2639334"/>
            <a:ext cx="17415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Customers </a:t>
            </a:r>
            <a:r>
              <a:rPr lang="en-GB" sz="1200" dirty="0" err="1">
                <a:cs typeface="Arial"/>
              </a:rPr>
              <a:t>Opt</a:t>
            </a:r>
            <a:r>
              <a:rPr lang="en-GB" sz="1200" dirty="0">
                <a:cs typeface="Arial"/>
              </a:rPr>
              <a:t> in/out of different service comms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0A4920-3D71-47D8-91FB-CD00D9F49CDA}"/>
              </a:ext>
            </a:extLst>
          </p:cNvPr>
          <p:cNvSpPr txBox="1"/>
          <p:nvPr/>
        </p:nvSpPr>
        <p:spPr>
          <a:xfrm>
            <a:off x="3189755" y="3677251"/>
            <a:ext cx="143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customers/mobile numbers</a:t>
            </a:r>
          </a:p>
          <a:p>
            <a:r>
              <a:rPr lang="en-GB" sz="1200" dirty="0">
                <a:cs typeface="Arial"/>
              </a:rPr>
              <a:t>With STOP at comms level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D2BCB3-9243-48B2-8DD0-5A16666352CA}"/>
              </a:ext>
            </a:extLst>
          </p:cNvPr>
          <p:cNvSpPr txBox="1"/>
          <p:nvPr/>
        </p:nvSpPr>
        <p:spPr>
          <a:xfrm>
            <a:off x="748467" y="1730971"/>
            <a:ext cx="20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VT customers/bookings with a mobile number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FD2153-5A38-41E4-B0F8-E24C449E5805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5400000">
            <a:off x="3278362" y="1085696"/>
            <a:ext cx="398216" cy="4966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2B877F1-2450-4A9A-B2C1-13B64ED2AD92}"/>
              </a:ext>
            </a:extLst>
          </p:cNvPr>
          <p:cNvSpPr/>
          <p:nvPr/>
        </p:nvSpPr>
        <p:spPr>
          <a:xfrm>
            <a:off x="2690503" y="1533115"/>
            <a:ext cx="1077311" cy="52677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Open Market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32324A-B7ED-4FCE-8AAA-80E4D62015F2}"/>
              </a:ext>
            </a:extLst>
          </p:cNvPr>
          <p:cNvCxnSpPr>
            <a:cxnSpLocks/>
          </p:cNvCxnSpPr>
          <p:nvPr/>
        </p:nvCxnSpPr>
        <p:spPr>
          <a:xfrm flipV="1">
            <a:off x="3121436" y="2059892"/>
            <a:ext cx="0" cy="3785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430852-1F56-4DDB-BBBA-CB82EFBB21BD}"/>
              </a:ext>
            </a:extLst>
          </p:cNvPr>
          <p:cNvSpPr txBox="1"/>
          <p:nvPr/>
        </p:nvSpPr>
        <p:spPr>
          <a:xfrm>
            <a:off x="4572001" y="74262"/>
            <a:ext cx="3720662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b="1" dirty="0"/>
              <a:t>Phoenix uses the Pre-Departure Programme to enable customers to opt-out at individual communication level and passes these, plus any STOPs to Phoenix SMS, through to Go Media</a:t>
            </a:r>
            <a:endParaRPr lang="en-GB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6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4186907-1DF0-44AF-B333-FF0F014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0387" y="6492875"/>
            <a:ext cx="2133600" cy="365125"/>
          </a:xfrm>
        </p:spPr>
        <p:txBody>
          <a:bodyPr/>
          <a:lstStyle/>
          <a:p>
            <a:fld id="{50B1AF18-E23C-4E47-8C96-49E03A14706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A5E4904-1F42-4F2E-BF4D-32F9E42F805B}"/>
              </a:ext>
            </a:extLst>
          </p:cNvPr>
          <p:cNvSpPr/>
          <p:nvPr/>
        </p:nvSpPr>
        <p:spPr>
          <a:xfrm>
            <a:off x="2525898" y="769774"/>
            <a:ext cx="903890" cy="3651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Euston</a:t>
            </a:r>
          </a:p>
          <a:p>
            <a:pPr algn="ctr"/>
            <a:r>
              <a:rPr lang="en-GB" sz="1400" dirty="0"/>
              <a:t>Surge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95C05B-A40A-4E63-9C95-C27E772C9445}"/>
              </a:ext>
            </a:extLst>
          </p:cNvPr>
          <p:cNvSpPr/>
          <p:nvPr/>
        </p:nvSpPr>
        <p:spPr>
          <a:xfrm>
            <a:off x="3582188" y="769774"/>
            <a:ext cx="903890" cy="3651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Cancelled</a:t>
            </a:r>
          </a:p>
          <a:p>
            <a:pPr algn="ctr"/>
            <a:r>
              <a:rPr lang="en-GB" sz="1400" dirty="0"/>
              <a:t>Trains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2F63803-74CE-4289-905B-F269975B8B3D}"/>
              </a:ext>
            </a:extLst>
          </p:cNvPr>
          <p:cNvSpPr/>
          <p:nvPr/>
        </p:nvSpPr>
        <p:spPr>
          <a:xfrm>
            <a:off x="2872742" y="2438392"/>
            <a:ext cx="1250732" cy="84082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Go Media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AC246D8-2B17-4E6D-87B1-A9DB8E321A61}"/>
              </a:ext>
            </a:extLst>
          </p:cNvPr>
          <p:cNvSpPr/>
          <p:nvPr/>
        </p:nvSpPr>
        <p:spPr>
          <a:xfrm>
            <a:off x="405186" y="2703782"/>
            <a:ext cx="1250732" cy="84082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TTL Tracs</a:t>
            </a:r>
          </a:p>
          <a:p>
            <a:pPr algn="ctr"/>
            <a:r>
              <a:rPr lang="en-GB" sz="1400" dirty="0"/>
              <a:t>DB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77E830-B6E9-40CF-A76A-92A69C62FE0A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6200000" flipH="1">
            <a:off x="1874135" y="1860199"/>
            <a:ext cx="155024" cy="1842190"/>
          </a:xfrm>
          <a:prstGeom prst="bentConnector4">
            <a:avLst>
              <a:gd name="adj1" fmla="val -147461"/>
              <a:gd name="adj2" fmla="val 6697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890A95A-BE1F-48E4-9F23-8F04CD3DEF66}"/>
              </a:ext>
            </a:extLst>
          </p:cNvPr>
          <p:cNvSpPr/>
          <p:nvPr/>
        </p:nvSpPr>
        <p:spPr>
          <a:xfrm>
            <a:off x="5591503" y="4049106"/>
            <a:ext cx="2215309" cy="1468821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Phoenix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5F562204-9846-422F-B322-7B673C13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406" y="-10330"/>
            <a:ext cx="804672" cy="804672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2FBBA4-85AB-4151-A655-AB962EA48003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10800000">
            <a:off x="3498109" y="3279219"/>
            <a:ext cx="2093395" cy="150429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BC06033C-264A-4BE1-A394-5F1C3A8E5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881" y="17800"/>
            <a:ext cx="723845" cy="72384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D80ED77-71E5-49C7-8C9F-E7876F9275BE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rot="16200000" flipV="1">
            <a:off x="3058569" y="1054173"/>
            <a:ext cx="398216" cy="55966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EB7DA5B-D787-4300-AED6-F3A3EA225E3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rot="5400000" flipH="1" flipV="1">
            <a:off x="3586714" y="1085696"/>
            <a:ext cx="398216" cy="4966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F0A4920-3D71-47D8-91FB-CD00D9F49CDA}"/>
              </a:ext>
            </a:extLst>
          </p:cNvPr>
          <p:cNvSpPr txBox="1"/>
          <p:nvPr/>
        </p:nvSpPr>
        <p:spPr>
          <a:xfrm>
            <a:off x="3498107" y="3677251"/>
            <a:ext cx="143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customers/mobile numbers</a:t>
            </a:r>
          </a:p>
          <a:p>
            <a:r>
              <a:rPr lang="en-GB" sz="1200" dirty="0">
                <a:cs typeface="Arial"/>
              </a:rPr>
              <a:t>With STOP at comms level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D2BCB3-9243-48B2-8DD0-5A16666352CA}"/>
              </a:ext>
            </a:extLst>
          </p:cNvPr>
          <p:cNvSpPr txBox="1"/>
          <p:nvPr/>
        </p:nvSpPr>
        <p:spPr>
          <a:xfrm>
            <a:off x="1056819" y="1730971"/>
            <a:ext cx="208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Arial"/>
              </a:rPr>
              <a:t>Daily file of VT customers/bookings with a mobile number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FD2153-5A38-41E4-B0F8-E24C449E5805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5400000">
            <a:off x="3586714" y="1085696"/>
            <a:ext cx="398216" cy="4966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3BC886-A3E4-465D-AE06-FF7C120EB1AF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4123474" y="2858806"/>
            <a:ext cx="2575684" cy="119030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2B877F1-2450-4A9A-B2C1-13B64ED2AD92}"/>
              </a:ext>
            </a:extLst>
          </p:cNvPr>
          <p:cNvSpPr/>
          <p:nvPr/>
        </p:nvSpPr>
        <p:spPr>
          <a:xfrm>
            <a:off x="2998855" y="1533115"/>
            <a:ext cx="1077311" cy="526776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5" dist="22987" dir="282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Open Market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32324A-B7ED-4FCE-8AAA-80E4D62015F2}"/>
              </a:ext>
            </a:extLst>
          </p:cNvPr>
          <p:cNvCxnSpPr>
            <a:cxnSpLocks/>
          </p:cNvCxnSpPr>
          <p:nvPr/>
        </p:nvCxnSpPr>
        <p:spPr>
          <a:xfrm flipV="1">
            <a:off x="3429788" y="2059892"/>
            <a:ext cx="0" cy="3785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86AF7E-23FC-4A3E-834C-A7428077409A}"/>
              </a:ext>
            </a:extLst>
          </p:cNvPr>
          <p:cNvSpPr txBox="1"/>
          <p:nvPr/>
        </p:nvSpPr>
        <p:spPr>
          <a:xfrm>
            <a:off x="5850052" y="74262"/>
            <a:ext cx="2822657" cy="2139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b="1" dirty="0"/>
              <a:t>Go Media will send a copy of their ‘blacklist’ containing all mobile numbers with a STOP associated with them.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600" b="1" dirty="0"/>
              <a:t>This will be sent on a weekly/monthly basis (TBC) and will be used by Phoenix to update its customer records</a:t>
            </a:r>
            <a:endParaRPr lang="en-GB" sz="16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2E4901-887C-4797-A15F-71504F4B0131}"/>
              </a:ext>
            </a:extLst>
          </p:cNvPr>
          <p:cNvSpPr txBox="1"/>
          <p:nvPr/>
        </p:nvSpPr>
        <p:spPr>
          <a:xfrm>
            <a:off x="4787346" y="2627973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cs typeface="Arial"/>
              </a:rPr>
              <a:t>Mobile Number</a:t>
            </a:r>
          </a:p>
          <a:p>
            <a:r>
              <a:rPr lang="en-GB" sz="1200" dirty="0">
                <a:cs typeface="Arial"/>
              </a:rPr>
              <a:t>STOP response</a:t>
            </a:r>
          </a:p>
        </p:txBody>
      </p:sp>
    </p:spTree>
    <p:extLst>
      <p:ext uri="{BB962C8B-B14F-4D97-AF65-F5344CB8AC3E}">
        <p14:creationId xmlns:p14="http://schemas.microsoft.com/office/powerpoint/2010/main" val="34205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D6F-5E5E-4535-8B3C-5EAB2A51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9452"/>
            <a:ext cx="8739962" cy="11430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Currently 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0F7-4C11-4CC7-B979-044BE313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" y="1003850"/>
            <a:ext cx="8639697" cy="3248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+mn-lt"/>
              </a:rPr>
              <a:t>This solution is intended to be interim until the strategic roadmap for service messaging is confirmed. On that basis the following are out of scope at the present time:</a:t>
            </a:r>
          </a:p>
          <a:p>
            <a:r>
              <a:rPr lang="en-GB" sz="1800" dirty="0">
                <a:latin typeface="+mn-lt"/>
              </a:rPr>
              <a:t>Phoenix consuming STOP’s for anything other than Euston Surge and Cancelled Trains</a:t>
            </a:r>
          </a:p>
          <a:p>
            <a:pPr lvl="1"/>
            <a:r>
              <a:rPr lang="en-GB" sz="1800" dirty="0">
                <a:latin typeface="+mn-lt"/>
              </a:rPr>
              <a:t>Specifically RCS and Uber</a:t>
            </a:r>
          </a:p>
          <a:p>
            <a:r>
              <a:rPr lang="en-GB" sz="1800" dirty="0">
                <a:latin typeface="+mn-lt"/>
              </a:rPr>
              <a:t>Phoenix passing STOP information to any source other than Go Media</a:t>
            </a:r>
          </a:p>
          <a:p>
            <a:r>
              <a:rPr lang="en-GB" sz="1800" dirty="0">
                <a:latin typeface="+mn-lt"/>
              </a:rPr>
              <a:t>Phoenix giving customers the option to reverse an opt-out decision for Euston Surge/Cancelled Trains</a:t>
            </a:r>
          </a:p>
          <a:p>
            <a:pPr lvl="1"/>
            <a:r>
              <a:rPr lang="en-GB" sz="1800" dirty="0">
                <a:latin typeface="+mn-lt"/>
              </a:rPr>
              <a:t>I.e. once a customer opt outs there is no way for them to change their mind</a:t>
            </a:r>
          </a:p>
          <a:p>
            <a:pPr lvl="1"/>
            <a:r>
              <a:rPr lang="en-GB" sz="1800" dirty="0">
                <a:latin typeface="+mn-lt"/>
              </a:rPr>
              <a:t>In our customer comms we need to make that clear</a:t>
            </a:r>
          </a:p>
          <a:p>
            <a:pPr marL="0" indent="0">
              <a:buNone/>
            </a:pPr>
            <a:endParaRPr lang="en-GB" sz="1800" dirty="0">
              <a:latin typeface="+mn-lt"/>
            </a:endParaRPr>
          </a:p>
          <a:p>
            <a:endParaRPr lang="en-GB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96FE-76B4-4219-BACF-53EB643F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AF18-E23C-4E47-8C96-49E03A1470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AD6F-5E5E-4535-8B3C-5EAB2A51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19452"/>
            <a:ext cx="8739962" cy="11430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0F7-4C11-4CC7-B979-044BE313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" y="1003850"/>
            <a:ext cx="8639697" cy="3248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+mn-lt"/>
              </a:rPr>
              <a:t>PS/LS</a:t>
            </a:r>
          </a:p>
          <a:p>
            <a:r>
              <a:rPr lang="en-GB" sz="1800" dirty="0">
                <a:latin typeface="+mn-lt"/>
              </a:rPr>
              <a:t>Get from Go Media a cost/effort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Consuming the STOP file from Phoenix and adding it to their existing blacklist</a:t>
            </a:r>
          </a:p>
          <a:p>
            <a:pPr marL="1200150" lvl="2" indent="-342900"/>
            <a:r>
              <a:rPr lang="en-GB" sz="1600" dirty="0">
                <a:latin typeface="+mn-lt"/>
              </a:rPr>
              <a:t>Confirming their preferred file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Sending a copy of their mobile number blacklist to Phoenix on a weekly basis (ideally)</a:t>
            </a:r>
          </a:p>
          <a:p>
            <a:pPr marL="1200150" lvl="2" indent="-342900"/>
            <a:r>
              <a:rPr lang="en-GB" sz="1600" dirty="0">
                <a:latin typeface="+mn-lt"/>
              </a:rPr>
              <a:t>Phoenix will want to receive this via SFTP if possible</a:t>
            </a:r>
          </a:p>
          <a:p>
            <a:pPr marL="0" indent="0">
              <a:buNone/>
            </a:pPr>
            <a:endParaRPr lang="en-GB" sz="1800" dirty="0">
              <a:latin typeface="+mn-lt"/>
            </a:endParaRPr>
          </a:p>
          <a:p>
            <a:pPr marL="0" indent="0">
              <a:buNone/>
            </a:pPr>
            <a:r>
              <a:rPr lang="en-GB" sz="1800" dirty="0">
                <a:latin typeface="+mn-lt"/>
              </a:rPr>
              <a:t>MH/FO</a:t>
            </a:r>
          </a:p>
          <a:p>
            <a:r>
              <a:rPr lang="en-GB" sz="1800" dirty="0">
                <a:latin typeface="+mn-lt"/>
              </a:rPr>
              <a:t>Confirm with Merkle the timings they are working to, to receive this data, to align with the Phoenix delivery plan</a:t>
            </a:r>
          </a:p>
          <a:p>
            <a:r>
              <a:rPr lang="en-GB" sz="1800" dirty="0">
                <a:latin typeface="+mn-lt"/>
              </a:rPr>
              <a:t>Get Merkle approval to approach </a:t>
            </a:r>
          </a:p>
          <a:p>
            <a:r>
              <a:rPr lang="en-GB" sz="1800" dirty="0">
                <a:latin typeface="+mn-lt"/>
              </a:rPr>
              <a:t>Ensure TMW (comms agency) are aware of the approach and its limitations and cover these within their customer comms</a:t>
            </a:r>
          </a:p>
          <a:p>
            <a:endParaRPr lang="en-GB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96FE-76B4-4219-BACF-53EB643F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AF18-E23C-4E47-8C96-49E03A14706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042A"/>
        </a:solidFill>
        <a:ln>
          <a:noFill/>
        </a:ln>
        <a:effectLst>
          <a:outerShdw blurRad="40005" dist="22987" dir="2820000" algn="tl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82CF612D4774FBDFBBA527A5C9166" ma:contentTypeVersion="10" ma:contentTypeDescription="Create a new document." ma:contentTypeScope="" ma:versionID="d29a173f1a436c6c29287f80104812b6">
  <xsd:schema xmlns:xsd="http://www.w3.org/2001/XMLSchema" xmlns:xs="http://www.w3.org/2001/XMLSchema" xmlns:p="http://schemas.microsoft.com/office/2006/metadata/properties" xmlns:ns2="7df2ab9b-c382-483a-b5a6-0c5a88654256" xmlns:ns3="c8137ff7-c5d8-4deb-95ac-103e4916a21d" xmlns:ns4="d56cbfaa-dc7e-43c0-b875-dcf25b32e9da" targetNamespace="http://schemas.microsoft.com/office/2006/metadata/properties" ma:root="true" ma:fieldsID="7c234989831c82263318cc15de922fb6" ns2:_="" ns3:_="" ns4:_="">
    <xsd:import namespace="7df2ab9b-c382-483a-b5a6-0c5a88654256"/>
    <xsd:import namespace="c8137ff7-c5d8-4deb-95ac-103e4916a21d"/>
    <xsd:import namespace="d56cbfaa-dc7e-43c0-b875-dcf25b32e9da"/>
    <xsd:element name="properties">
      <xsd:complexType>
        <xsd:sequence>
          <xsd:element name="documentManagement">
            <xsd:complexType>
              <xsd:all>
                <xsd:element ref="ns2:MerkleDescription" minOccurs="0"/>
                <xsd:element ref="ns2:c403d80a14b84d1abc4b40d1892fced3" minOccurs="0"/>
                <xsd:element ref="ns2:TaxCatchAll" minOccurs="0"/>
                <xsd:element ref="ns2:TaxCatchAllLabel" minOccurs="0"/>
                <xsd:element ref="ns2:a8b37c27258c422e99a84a06d6491f40" minOccurs="0"/>
                <xsd:element ref="ns3:MediaServiceOCR" minOccurs="0"/>
                <xsd:element ref="ns3:MediaServiceAutoTag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2ab9b-c382-483a-b5a6-0c5a88654256" elementFormDefault="qualified">
    <xsd:import namespace="http://schemas.microsoft.com/office/2006/documentManagement/types"/>
    <xsd:import namespace="http://schemas.microsoft.com/office/infopath/2007/PartnerControls"/>
    <xsd:element name="MerkleDescription" ma:index="2" nillable="true" ma:displayName="Abstract" ma:internalName="MerkleDescription" ma:readOnly="false">
      <xsd:simpleType>
        <xsd:restriction base="dms:Note">
          <xsd:maxLength value="255"/>
        </xsd:restriction>
      </xsd:simpleType>
    </xsd:element>
    <xsd:element name="c403d80a14b84d1abc4b40d1892fced3" ma:index="8" nillable="true" ma:taxonomy="true" ma:internalName="c403d80a14b84d1abc4b40d1892fced3" ma:taxonomyFieldName="MerkleRegion" ma:displayName="Region" ma:readOnly="false" ma:default="1;#Global|cf039cbc-9f82-4a13-90c4-6672be3eb273" ma:fieldId="{c403d80a-14b8-4d1a-bc4b-40d1892fced3}" ma:taxonomyMulti="true" ma:sspId="1bed550b-4a3d-4af0-821d-075476ebd694" ma:termSetId="109adbd9-1401-4910-b4e1-51582371a0ff" ma:anchorId="7d94a4c7-eb2a-4893-afdb-dc8a023400b1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5d8708d0-a20f-4bc1-b64b-5d9d65164744}" ma:internalName="TaxCatchAll" ma:showField="CatchAllData" ma:web="d56cbfaa-dc7e-43c0-b875-dcf25b32e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d8708d0-a20f-4bc1-b64b-5d9d65164744}" ma:internalName="TaxCatchAllLabel" ma:readOnly="true" ma:showField="CatchAllDataLabel" ma:web="d56cbfaa-dc7e-43c0-b875-dcf25b32e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8b37c27258c422e99a84a06d6491f40" ma:index="12" nillable="true" ma:taxonomy="true" ma:internalName="a8b37c27258c422e99a84a06d6491f40" ma:taxonomyFieldName="MerkleCountry" ma:displayName="Country" ma:default="2;#Global|7a0f06d1-cbea-4536-ad47-cefe758cbe8f" ma:fieldId="{a8b37c27-258c-422e-99a8-4a06d6491f40}" ma:taxonomyMulti="true" ma:sspId="1bed550b-4a3d-4af0-821d-075476ebd694" ma:termSetId="109adbd9-1401-4910-b4e1-51582371a0ff" ma:anchorId="cc32eec0-a6db-4f05-8c92-f2336158fc6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37ff7-c5d8-4deb-95ac-103e4916a21d" elementFormDefault="qualified">
    <xsd:import namespace="http://schemas.microsoft.com/office/2006/documentManagement/types"/>
    <xsd:import namespace="http://schemas.microsoft.com/office/infopath/2007/PartnerControls"/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cbfaa-dc7e-43c0-b875-dcf25b32e9da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1bed550b-4a3d-4af0-821d-075476ebd694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8b37c27258c422e99a84a06d6491f40 xmlns="7df2ab9b-c382-483a-b5a6-0c5a886542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7a0f06d1-cbea-4536-ad47-cefe758cbe8f</TermId>
        </TermInfo>
      </Terms>
    </a8b37c27258c422e99a84a06d6491f40>
    <TaxCatchAll xmlns="7df2ab9b-c382-483a-b5a6-0c5a88654256">
      <Value>2</Value>
      <Value>1</Value>
    </TaxCatchAll>
    <c403d80a14b84d1abc4b40d1892fced3 xmlns="7df2ab9b-c382-483a-b5a6-0c5a886542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cf039cbc-9f82-4a13-90c4-6672be3eb273</TermId>
        </TermInfo>
      </Terms>
    </c403d80a14b84d1abc4b40d1892fced3>
    <MerkleDescription xmlns="7df2ab9b-c382-483a-b5a6-0c5a88654256" xsi:nil="true"/>
  </documentManagement>
</p:properties>
</file>

<file path=customXml/itemProps1.xml><?xml version="1.0" encoding="utf-8"?>
<ds:datastoreItem xmlns:ds="http://schemas.openxmlformats.org/officeDocument/2006/customXml" ds:itemID="{C65B4A11-03BE-4374-AB16-2F2FB640E44A}"/>
</file>

<file path=customXml/itemProps2.xml><?xml version="1.0" encoding="utf-8"?>
<ds:datastoreItem xmlns:ds="http://schemas.openxmlformats.org/officeDocument/2006/customXml" ds:itemID="{9766EB6D-B8D8-4D69-87F1-D7806E446F06}"/>
</file>

<file path=customXml/itemProps3.xml><?xml version="1.0" encoding="utf-8"?>
<ds:datastoreItem xmlns:ds="http://schemas.openxmlformats.org/officeDocument/2006/customXml" ds:itemID="{D14C76E8-AE77-489E-9040-46C327F3E983}"/>
</file>

<file path=customXml/itemProps4.xml><?xml version="1.0" encoding="utf-8"?>
<ds:datastoreItem xmlns:ds="http://schemas.openxmlformats.org/officeDocument/2006/customXml" ds:itemID="{650D4836-5DC2-4F32-9B75-24F43D7EDD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13024</TotalTime>
  <Words>619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Integration of Phoenix with existing customer service messages (SMS) sent by VT   Update  19th July 2018 </vt:lpstr>
      <vt:lpstr>PowerPoint Presentation</vt:lpstr>
      <vt:lpstr>PowerPoint Presentation</vt:lpstr>
      <vt:lpstr>Output file sent from Phoenix for STOPS</vt:lpstr>
      <vt:lpstr>PowerPoint Presentation</vt:lpstr>
      <vt:lpstr>PowerPoint Presentation</vt:lpstr>
      <vt:lpstr>Currently Out of Scope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Russell Jackson</cp:lastModifiedBy>
  <cp:revision>605</cp:revision>
  <dcterms:created xsi:type="dcterms:W3CDTF">2014-04-01T13:54:43Z</dcterms:created>
  <dcterms:modified xsi:type="dcterms:W3CDTF">2018-08-22T13:18:39Z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0x01010032C82CF612D4774FBDFBBA527A5C9166</vt:lpwstr>
  </property>
  <property fmtid="{D5CDD505-2E9C-101B-9397-08002B2CF9AE}" pid="3" name="MerkleRegion">
    <vt:lpwstr>1;#Global|cf039cbc-9f82-4a13-90c4-6672be3eb273</vt:lpwstr>
  </property>
  <property fmtid="{D5CDD505-2E9C-101B-9397-08002B2CF9AE}" pid="4" name="MerkleCountry">
    <vt:lpwstr>2;#Global|7a0f06d1-cbea-4536-ad47-cefe758cbe8f</vt:lpwstr>
  </property>
</Properties>
</file>