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8" r:id="rId9"/>
    <p:sldId id="269" r:id="rId10"/>
    <p:sldId id="270" r:id="rId11"/>
    <p:sldId id="271" r:id="rId12"/>
    <p:sldId id="275" r:id="rId13"/>
    <p:sldId id="272" r:id="rId14"/>
    <p:sldId id="266" r:id="rId15"/>
    <p:sldId id="262" r:id="rId16"/>
    <p:sldId id="264" r:id="rId17"/>
    <p:sldId id="263" r:id="rId18"/>
    <p:sldId id="265"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04"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apers.nips.cc/paper/4824-imagenet-classification-with-deep-convolutional-neural-networks.pdf"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arxiv.org/abs/1409.4842" TargetMode="External"/><Relationship Id="rId7" Type="http://schemas.openxmlformats.org/officeDocument/2006/relationships/hyperlink" Target="https://github.com/liuzhuang13/DenseNet" TargetMode="External"/><Relationship Id="rId2" Type="http://schemas.openxmlformats.org/officeDocument/2006/relationships/hyperlink" Target="http://arxiv.org/abs/1311.2901" TargetMode="External"/><Relationship Id="rId1" Type="http://schemas.openxmlformats.org/officeDocument/2006/relationships/slideLayout" Target="../slideLayouts/slideLayout11.xml"/><Relationship Id="rId6" Type="http://schemas.openxmlformats.org/officeDocument/2006/relationships/hyperlink" Target="http://arxiv.org/abs/1608.06993" TargetMode="External"/><Relationship Id="rId5" Type="http://schemas.openxmlformats.org/officeDocument/2006/relationships/hyperlink" Target="http://arxiv.org/abs/1512.03385" TargetMode="External"/><Relationship Id="rId4" Type="http://schemas.openxmlformats.org/officeDocument/2006/relationships/hyperlink" Target="http://www.robots.ox.ac.uk/~vgg/research/very_dee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9DC1-FEBA-4EE5-9608-8D80B656F033}"/>
              </a:ext>
            </a:extLst>
          </p:cNvPr>
          <p:cNvSpPr>
            <a:spLocks noGrp="1"/>
          </p:cNvSpPr>
          <p:nvPr>
            <p:ph type="ctrTitle"/>
          </p:nvPr>
        </p:nvSpPr>
        <p:spPr/>
        <p:txBody>
          <a:bodyPr/>
          <a:lstStyle/>
          <a:p>
            <a:r>
              <a:rPr lang="en-US" dirty="0"/>
              <a:t>Object Detection</a:t>
            </a:r>
          </a:p>
        </p:txBody>
      </p:sp>
      <p:sp>
        <p:nvSpPr>
          <p:cNvPr id="3" name="Subtitle 2">
            <a:extLst>
              <a:ext uri="{FF2B5EF4-FFF2-40B4-BE49-F238E27FC236}">
                <a16:creationId xmlns:a16="http://schemas.microsoft.com/office/drawing/2014/main" id="{D70C5CB1-144B-47B0-969F-51F8B7A624A7}"/>
              </a:ext>
            </a:extLst>
          </p:cNvPr>
          <p:cNvSpPr>
            <a:spLocks noGrp="1"/>
          </p:cNvSpPr>
          <p:nvPr>
            <p:ph type="subTitle" idx="1"/>
          </p:nvPr>
        </p:nvSpPr>
        <p:spPr/>
        <p:txBody>
          <a:bodyPr/>
          <a:lstStyle/>
          <a:p>
            <a:r>
              <a:rPr lang="en-US" dirty="0"/>
              <a:t>Using CNTK Python API</a:t>
            </a:r>
          </a:p>
          <a:p>
            <a:r>
              <a:rPr lang="en-US" dirty="0"/>
              <a:t>Base Model: AlexNet</a:t>
            </a:r>
          </a:p>
          <a:p>
            <a:r>
              <a:rPr lang="en-US" dirty="0"/>
              <a:t>Algo: FastR-CNN</a:t>
            </a:r>
          </a:p>
          <a:p>
            <a:endParaRPr lang="en-US" dirty="0"/>
          </a:p>
        </p:txBody>
      </p:sp>
    </p:spTree>
    <p:extLst>
      <p:ext uri="{BB962C8B-B14F-4D97-AF65-F5344CB8AC3E}">
        <p14:creationId xmlns:p14="http://schemas.microsoft.com/office/powerpoint/2010/main" val="50714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792AC9-9453-4299-B340-349532CEBB23}"/>
              </a:ext>
            </a:extLst>
          </p:cNvPr>
          <p:cNvSpPr>
            <a:spLocks noGrp="1"/>
          </p:cNvSpPr>
          <p:nvPr>
            <p:ph type="title"/>
          </p:nvPr>
        </p:nvSpPr>
        <p:spPr>
          <a:xfrm>
            <a:off x="7085012" y="685800"/>
            <a:ext cx="3359282" cy="866163"/>
          </a:xfrm>
        </p:spPr>
        <p:txBody>
          <a:bodyPr/>
          <a:lstStyle/>
          <a:p>
            <a:r>
              <a:rPr lang="en-US" dirty="0"/>
              <a:t>What is Non-Linearity(Relu)</a:t>
            </a:r>
          </a:p>
        </p:txBody>
      </p:sp>
      <p:pic>
        <p:nvPicPr>
          <p:cNvPr id="9" name="Picture Placeholder 8">
            <a:extLst>
              <a:ext uri="{FF2B5EF4-FFF2-40B4-BE49-F238E27FC236}">
                <a16:creationId xmlns:a16="http://schemas.microsoft.com/office/drawing/2014/main" id="{2DEAFB20-29B6-4547-832F-53B1120C0F48}"/>
              </a:ext>
            </a:extLst>
          </p:cNvPr>
          <p:cNvPicPr>
            <a:picLocks noGrp="1" noChangeAspect="1"/>
          </p:cNvPicPr>
          <p:nvPr>
            <p:ph idx="1"/>
          </p:nvPr>
        </p:nvPicPr>
        <p:blipFill>
          <a:blip r:embed="rId2"/>
          <a:stretch>
            <a:fillRect/>
          </a:stretch>
        </p:blipFill>
        <p:spPr>
          <a:xfrm>
            <a:off x="1280991" y="1828800"/>
            <a:ext cx="4750044" cy="2400345"/>
          </a:xfrm>
        </p:spPr>
      </p:pic>
      <p:sp>
        <p:nvSpPr>
          <p:cNvPr id="7" name="Text Placeholder 6">
            <a:extLst>
              <a:ext uri="{FF2B5EF4-FFF2-40B4-BE49-F238E27FC236}">
                <a16:creationId xmlns:a16="http://schemas.microsoft.com/office/drawing/2014/main" id="{A13ECBFC-7FB2-4219-8FE9-97A3701DFD79}"/>
              </a:ext>
            </a:extLst>
          </p:cNvPr>
          <p:cNvSpPr>
            <a:spLocks noGrp="1"/>
          </p:cNvSpPr>
          <p:nvPr>
            <p:ph type="body" sz="half" idx="2"/>
          </p:nvPr>
        </p:nvSpPr>
        <p:spPr>
          <a:xfrm>
            <a:off x="7085012" y="1677799"/>
            <a:ext cx="3657600" cy="2623268"/>
          </a:xfrm>
        </p:spPr>
        <p:txBody>
          <a:bodyPr>
            <a:normAutofit/>
          </a:bodyPr>
          <a:lstStyle/>
          <a:p>
            <a:r>
              <a:rPr lang="en-US" dirty="0"/>
              <a:t>ReLU is an element wise operation (applied per pixel) and replaces all negative pixel values in the feature map by zero. The purpose of ReLU is to introduce non-linearity in our ConvNet. See figure on left</a:t>
            </a:r>
          </a:p>
          <a:p>
            <a:r>
              <a:rPr lang="en-US" dirty="0"/>
              <a:t>Other non linear functions such as </a:t>
            </a:r>
            <a:r>
              <a:rPr lang="en-US" b="1" dirty="0"/>
              <a:t>tanh </a:t>
            </a:r>
            <a:r>
              <a:rPr lang="en-US" dirty="0"/>
              <a:t>or </a:t>
            </a:r>
            <a:r>
              <a:rPr lang="en-US" b="1" dirty="0"/>
              <a:t>sigmoid</a:t>
            </a:r>
            <a:r>
              <a:rPr lang="en-US" dirty="0"/>
              <a:t> can also be used instead of ReLU</a:t>
            </a:r>
          </a:p>
        </p:txBody>
      </p:sp>
    </p:spTree>
    <p:extLst>
      <p:ext uri="{BB962C8B-B14F-4D97-AF65-F5344CB8AC3E}">
        <p14:creationId xmlns:p14="http://schemas.microsoft.com/office/powerpoint/2010/main" val="270718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513B-76E3-4305-90AE-D3325A327B0C}"/>
              </a:ext>
            </a:extLst>
          </p:cNvPr>
          <p:cNvSpPr>
            <a:spLocks noGrp="1"/>
          </p:cNvSpPr>
          <p:nvPr>
            <p:ph type="title"/>
          </p:nvPr>
        </p:nvSpPr>
        <p:spPr/>
        <p:txBody>
          <a:bodyPr/>
          <a:lstStyle/>
          <a:p>
            <a:r>
              <a:rPr lang="en-US" dirty="0"/>
              <a:t>What is pooling?</a:t>
            </a:r>
          </a:p>
        </p:txBody>
      </p:sp>
      <p:pic>
        <p:nvPicPr>
          <p:cNvPr id="6" name="Content Placeholder 5">
            <a:extLst>
              <a:ext uri="{FF2B5EF4-FFF2-40B4-BE49-F238E27FC236}">
                <a16:creationId xmlns:a16="http://schemas.microsoft.com/office/drawing/2014/main" id="{70AA6694-5A37-4FCE-BA40-4BE0EDCA7D46}"/>
              </a:ext>
            </a:extLst>
          </p:cNvPr>
          <p:cNvPicPr>
            <a:picLocks noGrp="1" noChangeAspect="1"/>
          </p:cNvPicPr>
          <p:nvPr>
            <p:ph sz="half" idx="1"/>
          </p:nvPr>
        </p:nvPicPr>
        <p:blipFill>
          <a:blip r:embed="rId2"/>
          <a:stretch>
            <a:fillRect/>
          </a:stretch>
        </p:blipFill>
        <p:spPr>
          <a:xfrm>
            <a:off x="1584245" y="1156425"/>
            <a:ext cx="3137061" cy="2673487"/>
          </a:xfrm>
        </p:spPr>
      </p:pic>
      <p:sp>
        <p:nvSpPr>
          <p:cNvPr id="4" name="Text Placeholder 3">
            <a:extLst>
              <a:ext uri="{FF2B5EF4-FFF2-40B4-BE49-F238E27FC236}">
                <a16:creationId xmlns:a16="http://schemas.microsoft.com/office/drawing/2014/main" id="{F9F5D690-8DDE-4CFA-92C5-DD11708ABC23}"/>
              </a:ext>
            </a:extLst>
          </p:cNvPr>
          <p:cNvSpPr>
            <a:spLocks noGrp="1"/>
          </p:cNvSpPr>
          <p:nvPr>
            <p:ph sz="half" idx="2"/>
          </p:nvPr>
        </p:nvSpPr>
        <p:spPr/>
        <p:txBody>
          <a:bodyPr/>
          <a:lstStyle/>
          <a:p>
            <a:r>
              <a:rPr lang="en-US" dirty="0"/>
              <a:t>Spatial Pooling (also called subsampling or down sampling) reduces the dimensionality of each feature map but retains the most important information. Spatial Pooling can be of different types: Max, Average, Sum etc.</a:t>
            </a:r>
          </a:p>
          <a:p>
            <a:r>
              <a:rPr lang="en-US" dirty="0"/>
              <a:t>The function of Pooling is to progressively reduce the spatial size of the input representation.</a:t>
            </a:r>
          </a:p>
        </p:txBody>
      </p:sp>
    </p:spTree>
    <p:extLst>
      <p:ext uri="{BB962C8B-B14F-4D97-AF65-F5344CB8AC3E}">
        <p14:creationId xmlns:p14="http://schemas.microsoft.com/office/powerpoint/2010/main" val="30921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B8E4A9-B855-4732-A931-76191DAAF069}"/>
              </a:ext>
            </a:extLst>
          </p:cNvPr>
          <p:cNvSpPr>
            <a:spLocks noGrp="1"/>
          </p:cNvSpPr>
          <p:nvPr>
            <p:ph type="title"/>
          </p:nvPr>
        </p:nvSpPr>
        <p:spPr/>
        <p:txBody>
          <a:bodyPr/>
          <a:lstStyle/>
          <a:p>
            <a:r>
              <a:rPr lang="en-US" dirty="0"/>
              <a:t>Max or Sum Pooling</a:t>
            </a:r>
            <a:br>
              <a:rPr lang="en-US" dirty="0"/>
            </a:br>
            <a:endParaRPr lang="en-US" dirty="0"/>
          </a:p>
        </p:txBody>
      </p:sp>
      <p:pic>
        <p:nvPicPr>
          <p:cNvPr id="8" name="Content Placeholder 7">
            <a:extLst>
              <a:ext uri="{FF2B5EF4-FFF2-40B4-BE49-F238E27FC236}">
                <a16:creationId xmlns:a16="http://schemas.microsoft.com/office/drawing/2014/main" id="{8503296A-C6B3-4976-B971-70DA28956B20}"/>
              </a:ext>
            </a:extLst>
          </p:cNvPr>
          <p:cNvPicPr>
            <a:picLocks noGrp="1" noChangeAspect="1"/>
          </p:cNvPicPr>
          <p:nvPr>
            <p:ph idx="1"/>
          </p:nvPr>
        </p:nvPicPr>
        <p:blipFill>
          <a:blip r:embed="rId2"/>
          <a:stretch>
            <a:fillRect/>
          </a:stretch>
        </p:blipFill>
        <p:spPr>
          <a:xfrm>
            <a:off x="763399" y="595618"/>
            <a:ext cx="7709482" cy="3389151"/>
          </a:xfrm>
        </p:spPr>
      </p:pic>
    </p:spTree>
    <p:extLst>
      <p:ext uri="{BB962C8B-B14F-4D97-AF65-F5344CB8AC3E}">
        <p14:creationId xmlns:p14="http://schemas.microsoft.com/office/powerpoint/2010/main" val="64104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62CD-59CA-4180-8EB4-53EA7CAAA02B}"/>
              </a:ext>
            </a:extLst>
          </p:cNvPr>
          <p:cNvSpPr>
            <a:spLocks noGrp="1"/>
          </p:cNvSpPr>
          <p:nvPr>
            <p:ph type="title"/>
          </p:nvPr>
        </p:nvSpPr>
        <p:spPr/>
        <p:txBody>
          <a:bodyPr/>
          <a:lstStyle/>
          <a:p>
            <a:r>
              <a:rPr lang="en-US" dirty="0"/>
              <a:t>Fully Connected Layer</a:t>
            </a:r>
          </a:p>
        </p:txBody>
      </p:sp>
      <p:pic>
        <p:nvPicPr>
          <p:cNvPr id="6" name="Content Placeholder 5">
            <a:extLst>
              <a:ext uri="{FF2B5EF4-FFF2-40B4-BE49-F238E27FC236}">
                <a16:creationId xmlns:a16="http://schemas.microsoft.com/office/drawing/2014/main" id="{EC8A672F-8F8C-49C0-BC4A-371677738FF7}"/>
              </a:ext>
            </a:extLst>
          </p:cNvPr>
          <p:cNvPicPr>
            <a:picLocks noGrp="1" noChangeAspect="1"/>
          </p:cNvPicPr>
          <p:nvPr>
            <p:ph sz="half" idx="1"/>
          </p:nvPr>
        </p:nvPicPr>
        <p:blipFill>
          <a:blip r:embed="rId2"/>
          <a:stretch>
            <a:fillRect/>
          </a:stretch>
        </p:blipFill>
        <p:spPr>
          <a:xfrm>
            <a:off x="411061" y="1233181"/>
            <a:ext cx="4681056" cy="2231471"/>
          </a:xfrm>
        </p:spPr>
      </p:pic>
      <p:sp>
        <p:nvSpPr>
          <p:cNvPr id="4" name="Text Placeholder 3">
            <a:extLst>
              <a:ext uri="{FF2B5EF4-FFF2-40B4-BE49-F238E27FC236}">
                <a16:creationId xmlns:a16="http://schemas.microsoft.com/office/drawing/2014/main" id="{092B81B6-7194-431A-A4CB-B6B00C15CB81}"/>
              </a:ext>
            </a:extLst>
          </p:cNvPr>
          <p:cNvSpPr>
            <a:spLocks noGrp="1"/>
          </p:cNvSpPr>
          <p:nvPr>
            <p:ph sz="half" idx="2"/>
          </p:nvPr>
        </p:nvSpPr>
        <p:spPr/>
        <p:txBody>
          <a:bodyPr>
            <a:normAutofit fontScale="92500" lnSpcReduction="10000"/>
          </a:bodyPr>
          <a:lstStyle/>
          <a:p>
            <a:r>
              <a:rPr lang="en-US" dirty="0"/>
              <a:t>The Fully Connected layer is a traditional Multi Layer Perceptron that uses a softmax activation function in the output layer.</a:t>
            </a:r>
          </a:p>
          <a:p>
            <a:r>
              <a:rPr lang="en-US" dirty="0"/>
              <a:t>The output from the convolutional and pooling layers represent high-level features of the input image. The purpose of the Fully Connected layer is to use these features for classifying the input image into various classes based on the training dataset. </a:t>
            </a:r>
          </a:p>
        </p:txBody>
      </p:sp>
    </p:spTree>
    <p:extLst>
      <p:ext uri="{BB962C8B-B14F-4D97-AF65-F5344CB8AC3E}">
        <p14:creationId xmlns:p14="http://schemas.microsoft.com/office/powerpoint/2010/main" val="422245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3748-8EE5-4975-87E3-F6E911F39047}"/>
              </a:ext>
            </a:extLst>
          </p:cNvPr>
          <p:cNvSpPr>
            <a:spLocks noGrp="1"/>
          </p:cNvSpPr>
          <p:nvPr>
            <p:ph type="title"/>
          </p:nvPr>
        </p:nvSpPr>
        <p:spPr>
          <a:xfrm>
            <a:off x="293616" y="685800"/>
            <a:ext cx="5943600" cy="723550"/>
          </a:xfrm>
        </p:spPr>
        <p:txBody>
          <a:bodyPr>
            <a:normAutofit fontScale="90000"/>
          </a:bodyPr>
          <a:lstStyle/>
          <a:p>
            <a:r>
              <a:rPr lang="en-US" dirty="0"/>
              <a:t>Basic Idea Behind R-CNN Algorithm</a:t>
            </a:r>
            <a:br>
              <a:rPr lang="en-US" dirty="0"/>
            </a:br>
            <a:endParaRPr lang="en-US" dirty="0"/>
          </a:p>
        </p:txBody>
      </p:sp>
      <p:pic>
        <p:nvPicPr>
          <p:cNvPr id="7" name="Content Placeholder 6">
            <a:extLst>
              <a:ext uri="{FF2B5EF4-FFF2-40B4-BE49-F238E27FC236}">
                <a16:creationId xmlns:a16="http://schemas.microsoft.com/office/drawing/2014/main" id="{DA7B46C4-545D-41FB-BF0D-45AC75FAB993}"/>
              </a:ext>
            </a:extLst>
          </p:cNvPr>
          <p:cNvPicPr>
            <a:picLocks noGrp="1" noChangeAspect="1"/>
          </p:cNvPicPr>
          <p:nvPr>
            <p:ph idx="1"/>
          </p:nvPr>
        </p:nvPicPr>
        <p:blipFill>
          <a:blip r:embed="rId2"/>
          <a:stretch>
            <a:fillRect/>
          </a:stretch>
        </p:blipFill>
        <p:spPr>
          <a:xfrm>
            <a:off x="293615" y="1668330"/>
            <a:ext cx="5943600" cy="2182217"/>
          </a:xfrm>
        </p:spPr>
      </p:pic>
      <p:sp>
        <p:nvSpPr>
          <p:cNvPr id="9" name="Text Placeholder 8">
            <a:extLst>
              <a:ext uri="{FF2B5EF4-FFF2-40B4-BE49-F238E27FC236}">
                <a16:creationId xmlns:a16="http://schemas.microsoft.com/office/drawing/2014/main" id="{1EFF70E7-89D9-43C5-B873-51565D58E755}"/>
              </a:ext>
            </a:extLst>
          </p:cNvPr>
          <p:cNvSpPr>
            <a:spLocks noGrp="1"/>
          </p:cNvSpPr>
          <p:nvPr>
            <p:ph type="body" sz="half" idx="2"/>
          </p:nvPr>
        </p:nvSpPr>
        <p:spPr>
          <a:xfrm>
            <a:off x="7085012" y="685800"/>
            <a:ext cx="3657600" cy="5782111"/>
          </a:xfrm>
        </p:spPr>
        <p:txBody>
          <a:bodyPr/>
          <a:lstStyle/>
          <a:p>
            <a:pPr marL="342900" indent="-342900">
              <a:buAutoNum type="arabicParenBoth"/>
            </a:pPr>
            <a:r>
              <a:rPr lang="en-US" dirty="0"/>
              <a:t>Given an input image</a:t>
            </a:r>
          </a:p>
          <a:p>
            <a:pPr marL="342900" indent="-342900">
              <a:buAutoNum type="arabicParenBoth"/>
            </a:pPr>
            <a:r>
              <a:rPr lang="en-US" dirty="0"/>
              <a:t>A large number region proposals (ROI)are generated.</a:t>
            </a:r>
          </a:p>
          <a:p>
            <a:pPr marL="342900" indent="-342900">
              <a:buAutoNum type="arabicParenBoth"/>
            </a:pPr>
            <a:r>
              <a:rPr lang="en-US" dirty="0"/>
              <a:t>These region proposals, or Regions-of-Interests (ROIs), are then each independently sent through the network which outputs a vector of e.g. 4096 floating point values for each ROI.</a:t>
            </a:r>
          </a:p>
          <a:p>
            <a:pPr marL="342900" indent="-342900">
              <a:buAutoNum type="arabicParenBoth"/>
            </a:pPr>
            <a:r>
              <a:rPr lang="en-US" dirty="0"/>
              <a:t>A classifier is learned which takes the 4096 float ROI representation as input and outputs a label and confidence to each ROI. </a:t>
            </a:r>
          </a:p>
        </p:txBody>
      </p:sp>
    </p:spTree>
    <p:extLst>
      <p:ext uri="{BB962C8B-B14F-4D97-AF65-F5344CB8AC3E}">
        <p14:creationId xmlns:p14="http://schemas.microsoft.com/office/powerpoint/2010/main" val="2407249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073688F-7A3A-44FE-A2ED-B5E603D0FFA2}"/>
              </a:ext>
            </a:extLst>
          </p:cNvPr>
          <p:cNvSpPr>
            <a:spLocks noGrp="1"/>
          </p:cNvSpPr>
          <p:nvPr>
            <p:ph type="title"/>
          </p:nvPr>
        </p:nvSpPr>
        <p:spPr>
          <a:xfrm>
            <a:off x="972080" y="5545123"/>
            <a:ext cx="9219655" cy="684168"/>
          </a:xfrm>
        </p:spPr>
        <p:txBody>
          <a:bodyPr>
            <a:normAutofit fontScale="90000"/>
          </a:bodyPr>
          <a:lstStyle/>
          <a:p>
            <a:r>
              <a:rPr lang="en-US" dirty="0"/>
              <a:t>Classic Toy Example for object detection</a:t>
            </a:r>
          </a:p>
        </p:txBody>
      </p:sp>
      <p:sp>
        <p:nvSpPr>
          <p:cNvPr id="13" name="Text Placeholder 12">
            <a:extLst>
              <a:ext uri="{FF2B5EF4-FFF2-40B4-BE49-F238E27FC236}">
                <a16:creationId xmlns:a16="http://schemas.microsoft.com/office/drawing/2014/main" id="{D3D07FB3-C27D-4034-A235-47C96C990AB2}"/>
              </a:ext>
            </a:extLst>
          </p:cNvPr>
          <p:cNvSpPr>
            <a:spLocks noGrp="1"/>
          </p:cNvSpPr>
          <p:nvPr>
            <p:ph type="body" idx="1"/>
          </p:nvPr>
        </p:nvSpPr>
        <p:spPr/>
        <p:txBody>
          <a:bodyPr/>
          <a:lstStyle/>
          <a:p>
            <a:r>
              <a:rPr lang="en-US" dirty="0"/>
              <a:t>Input Image </a:t>
            </a:r>
          </a:p>
        </p:txBody>
      </p:sp>
      <p:pic>
        <p:nvPicPr>
          <p:cNvPr id="11" name="Content Placeholder 10">
            <a:extLst>
              <a:ext uri="{FF2B5EF4-FFF2-40B4-BE49-F238E27FC236}">
                <a16:creationId xmlns:a16="http://schemas.microsoft.com/office/drawing/2014/main" id="{6C0F672B-6CFA-4807-A7FE-5F545ABA614C}"/>
              </a:ext>
            </a:extLst>
          </p:cNvPr>
          <p:cNvPicPr>
            <a:picLocks noGrp="1" noChangeAspect="1"/>
          </p:cNvPicPr>
          <p:nvPr>
            <p:ph sz="half" idx="2"/>
          </p:nvPr>
        </p:nvPicPr>
        <p:blipFill>
          <a:blip r:embed="rId2"/>
          <a:stretch>
            <a:fillRect/>
          </a:stretch>
        </p:blipFill>
        <p:spPr>
          <a:xfrm>
            <a:off x="2300437" y="1270000"/>
            <a:ext cx="1704677" cy="3931174"/>
          </a:xfrm>
        </p:spPr>
      </p:pic>
      <p:sp>
        <p:nvSpPr>
          <p:cNvPr id="14" name="Text Placeholder 13">
            <a:extLst>
              <a:ext uri="{FF2B5EF4-FFF2-40B4-BE49-F238E27FC236}">
                <a16:creationId xmlns:a16="http://schemas.microsoft.com/office/drawing/2014/main" id="{BBE1D0E5-0661-4622-8419-78A98AB93F5D}"/>
              </a:ext>
            </a:extLst>
          </p:cNvPr>
          <p:cNvSpPr>
            <a:spLocks noGrp="1"/>
          </p:cNvSpPr>
          <p:nvPr>
            <p:ph type="body" sz="quarter" idx="3"/>
          </p:nvPr>
        </p:nvSpPr>
        <p:spPr/>
        <p:txBody>
          <a:bodyPr/>
          <a:lstStyle/>
          <a:p>
            <a:r>
              <a:rPr lang="en-US" dirty="0"/>
              <a:t>Output Image</a:t>
            </a:r>
          </a:p>
        </p:txBody>
      </p:sp>
      <p:pic>
        <p:nvPicPr>
          <p:cNvPr id="17" name="Content Placeholder 16">
            <a:extLst>
              <a:ext uri="{FF2B5EF4-FFF2-40B4-BE49-F238E27FC236}">
                <a16:creationId xmlns:a16="http://schemas.microsoft.com/office/drawing/2014/main" id="{A61403FC-AF72-4F46-B2B4-2AB4445DF951}"/>
              </a:ext>
            </a:extLst>
          </p:cNvPr>
          <p:cNvPicPr>
            <a:picLocks noGrp="1" noChangeAspect="1"/>
          </p:cNvPicPr>
          <p:nvPr>
            <p:ph sz="quarter" idx="4"/>
          </p:nvPr>
        </p:nvPicPr>
        <p:blipFill>
          <a:blip r:embed="rId3"/>
          <a:stretch>
            <a:fillRect/>
          </a:stretch>
        </p:blipFill>
        <p:spPr>
          <a:xfrm>
            <a:off x="6079066" y="1262063"/>
            <a:ext cx="4331672" cy="3939111"/>
          </a:xfrm>
        </p:spPr>
      </p:pic>
    </p:spTree>
    <p:extLst>
      <p:ext uri="{BB962C8B-B14F-4D97-AF65-F5344CB8AC3E}">
        <p14:creationId xmlns:p14="http://schemas.microsoft.com/office/powerpoint/2010/main" val="3865254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35BE-9722-4D52-ABB8-C8EDC07F58E3}"/>
              </a:ext>
            </a:extLst>
          </p:cNvPr>
          <p:cNvSpPr>
            <a:spLocks noGrp="1"/>
          </p:cNvSpPr>
          <p:nvPr>
            <p:ph type="title"/>
          </p:nvPr>
        </p:nvSpPr>
        <p:spPr/>
        <p:txBody>
          <a:bodyPr>
            <a:normAutofit/>
          </a:bodyPr>
          <a:lstStyle/>
          <a:p>
            <a:endParaRPr lang="en-US" sz="2000" dirty="0"/>
          </a:p>
        </p:txBody>
      </p:sp>
      <p:sp>
        <p:nvSpPr>
          <p:cNvPr id="6" name="Text Placeholder 5">
            <a:extLst>
              <a:ext uri="{FF2B5EF4-FFF2-40B4-BE49-F238E27FC236}">
                <a16:creationId xmlns:a16="http://schemas.microsoft.com/office/drawing/2014/main" id="{E573880B-6056-4F9C-A646-D296FF0CA3E6}"/>
              </a:ext>
            </a:extLst>
          </p:cNvPr>
          <p:cNvSpPr>
            <a:spLocks noGrp="1"/>
          </p:cNvSpPr>
          <p:nvPr>
            <p:ph type="body" idx="1"/>
          </p:nvPr>
        </p:nvSpPr>
        <p:spPr/>
        <p:txBody>
          <a:bodyPr/>
          <a:lstStyle/>
          <a:p>
            <a:r>
              <a:rPr lang="en-US" dirty="0"/>
              <a:t>Adding boxes for ROI</a:t>
            </a:r>
          </a:p>
        </p:txBody>
      </p:sp>
      <p:sp>
        <p:nvSpPr>
          <p:cNvPr id="7" name="Text Placeholder 6">
            <a:extLst>
              <a:ext uri="{FF2B5EF4-FFF2-40B4-BE49-F238E27FC236}">
                <a16:creationId xmlns:a16="http://schemas.microsoft.com/office/drawing/2014/main" id="{4F63470D-00F0-40C8-8345-D81A2D0196F4}"/>
              </a:ext>
            </a:extLst>
          </p:cNvPr>
          <p:cNvSpPr>
            <a:spLocks noGrp="1"/>
          </p:cNvSpPr>
          <p:nvPr>
            <p:ph type="body" sz="quarter" idx="3"/>
          </p:nvPr>
        </p:nvSpPr>
        <p:spPr/>
        <p:txBody>
          <a:bodyPr/>
          <a:lstStyle/>
          <a:p>
            <a:r>
              <a:rPr lang="en-US" dirty="0"/>
              <a:t>Adding Labels</a:t>
            </a:r>
          </a:p>
        </p:txBody>
      </p:sp>
      <p:pic>
        <p:nvPicPr>
          <p:cNvPr id="16" name="Content Placeholder 15">
            <a:extLst>
              <a:ext uri="{FF2B5EF4-FFF2-40B4-BE49-F238E27FC236}">
                <a16:creationId xmlns:a16="http://schemas.microsoft.com/office/drawing/2014/main" id="{8217EB37-22D5-4961-82AA-7D19FEEC6BD7}"/>
              </a:ext>
            </a:extLst>
          </p:cNvPr>
          <p:cNvPicPr>
            <a:picLocks noGrp="1" noChangeAspect="1"/>
          </p:cNvPicPr>
          <p:nvPr>
            <p:ph sz="quarter" idx="4"/>
          </p:nvPr>
        </p:nvPicPr>
        <p:blipFill>
          <a:blip r:embed="rId2"/>
          <a:stretch>
            <a:fillRect/>
          </a:stretch>
        </p:blipFill>
        <p:spPr>
          <a:xfrm>
            <a:off x="5807075" y="1396703"/>
            <a:ext cx="6222738" cy="5155098"/>
          </a:xfrm>
        </p:spPr>
      </p:pic>
      <p:pic>
        <p:nvPicPr>
          <p:cNvPr id="14" name="Content Placeholder 13">
            <a:extLst>
              <a:ext uri="{FF2B5EF4-FFF2-40B4-BE49-F238E27FC236}">
                <a16:creationId xmlns:a16="http://schemas.microsoft.com/office/drawing/2014/main" id="{BDA19584-DF71-4491-A660-24C74A2F873C}"/>
              </a:ext>
            </a:extLst>
          </p:cNvPr>
          <p:cNvPicPr>
            <a:picLocks noGrp="1" noChangeAspect="1"/>
          </p:cNvPicPr>
          <p:nvPr>
            <p:ph sz="half" idx="2"/>
          </p:nvPr>
        </p:nvPicPr>
        <p:blipFill>
          <a:blip r:embed="rId3"/>
          <a:stretch>
            <a:fillRect/>
          </a:stretch>
        </p:blipFill>
        <p:spPr>
          <a:xfrm>
            <a:off x="92279" y="1396702"/>
            <a:ext cx="5529059" cy="5155099"/>
          </a:xfrm>
        </p:spPr>
      </p:pic>
    </p:spTree>
    <p:extLst>
      <p:ext uri="{BB962C8B-B14F-4D97-AF65-F5344CB8AC3E}">
        <p14:creationId xmlns:p14="http://schemas.microsoft.com/office/powerpoint/2010/main" val="1378643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2CE34EA-E08D-4C0C-B441-803BDB473608}"/>
              </a:ext>
            </a:extLst>
          </p:cNvPr>
          <p:cNvSpPr>
            <a:spLocks noGrp="1"/>
          </p:cNvSpPr>
          <p:nvPr>
            <p:ph type="title"/>
          </p:nvPr>
        </p:nvSpPr>
        <p:spPr/>
        <p:txBody>
          <a:bodyPr>
            <a:normAutofit/>
          </a:bodyPr>
          <a:lstStyle/>
          <a:p>
            <a:r>
              <a:rPr lang="en-US" dirty="0"/>
              <a:t>My Experiment</a:t>
            </a:r>
            <a:br>
              <a:rPr lang="en-US" dirty="0"/>
            </a:br>
            <a:endParaRPr lang="en-US" dirty="0"/>
          </a:p>
        </p:txBody>
      </p:sp>
      <p:sp>
        <p:nvSpPr>
          <p:cNvPr id="20" name="Text Placeholder 19">
            <a:extLst>
              <a:ext uri="{FF2B5EF4-FFF2-40B4-BE49-F238E27FC236}">
                <a16:creationId xmlns:a16="http://schemas.microsoft.com/office/drawing/2014/main" id="{3A5BD43F-348D-466C-86C6-A32272F170FE}"/>
              </a:ext>
            </a:extLst>
          </p:cNvPr>
          <p:cNvSpPr>
            <a:spLocks noGrp="1"/>
          </p:cNvSpPr>
          <p:nvPr>
            <p:ph type="body" idx="1"/>
          </p:nvPr>
        </p:nvSpPr>
        <p:spPr>
          <a:xfrm>
            <a:off x="1014025" y="124219"/>
            <a:ext cx="4649787" cy="576262"/>
          </a:xfrm>
        </p:spPr>
        <p:txBody>
          <a:bodyPr/>
          <a:lstStyle/>
          <a:p>
            <a:r>
              <a:rPr lang="en-US" dirty="0"/>
              <a:t>Input Image</a:t>
            </a:r>
          </a:p>
        </p:txBody>
      </p:sp>
      <p:sp>
        <p:nvSpPr>
          <p:cNvPr id="21" name="Text Placeholder 20">
            <a:extLst>
              <a:ext uri="{FF2B5EF4-FFF2-40B4-BE49-F238E27FC236}">
                <a16:creationId xmlns:a16="http://schemas.microsoft.com/office/drawing/2014/main" id="{90AD8823-E552-49E0-8FE9-3DA3B0560B1F}"/>
              </a:ext>
            </a:extLst>
          </p:cNvPr>
          <p:cNvSpPr>
            <a:spLocks noGrp="1"/>
          </p:cNvSpPr>
          <p:nvPr>
            <p:ph type="body" sz="quarter" idx="3"/>
          </p:nvPr>
        </p:nvSpPr>
        <p:spPr>
          <a:xfrm>
            <a:off x="6129400" y="109538"/>
            <a:ext cx="4665134" cy="576262"/>
          </a:xfrm>
        </p:spPr>
        <p:txBody>
          <a:bodyPr/>
          <a:lstStyle/>
          <a:p>
            <a:r>
              <a:rPr lang="en-US" dirty="0"/>
              <a:t>Output Labeled Image</a:t>
            </a:r>
          </a:p>
        </p:txBody>
      </p:sp>
      <p:pic>
        <p:nvPicPr>
          <p:cNvPr id="29" name="Content Placeholder 28">
            <a:extLst>
              <a:ext uri="{FF2B5EF4-FFF2-40B4-BE49-F238E27FC236}">
                <a16:creationId xmlns:a16="http://schemas.microsoft.com/office/drawing/2014/main" id="{1E2C8395-4EAE-4EF3-B0FB-0BCAA5D137D6}"/>
              </a:ext>
            </a:extLst>
          </p:cNvPr>
          <p:cNvPicPr>
            <a:picLocks noGrp="1" noChangeAspect="1"/>
          </p:cNvPicPr>
          <p:nvPr>
            <p:ph sz="half" idx="2"/>
          </p:nvPr>
        </p:nvPicPr>
        <p:blipFill>
          <a:blip r:embed="rId2"/>
          <a:stretch>
            <a:fillRect/>
          </a:stretch>
        </p:blipFill>
        <p:spPr>
          <a:xfrm>
            <a:off x="431513" y="892495"/>
            <a:ext cx="2785144" cy="3030538"/>
          </a:xfrm>
        </p:spPr>
      </p:pic>
      <p:pic>
        <p:nvPicPr>
          <p:cNvPr id="31" name="Content Placeholder 30">
            <a:extLst>
              <a:ext uri="{FF2B5EF4-FFF2-40B4-BE49-F238E27FC236}">
                <a16:creationId xmlns:a16="http://schemas.microsoft.com/office/drawing/2014/main" id="{CFD37762-611C-468D-99E4-E378C0B5BF32}"/>
              </a:ext>
            </a:extLst>
          </p:cNvPr>
          <p:cNvPicPr>
            <a:picLocks noGrp="1" noChangeAspect="1"/>
          </p:cNvPicPr>
          <p:nvPr>
            <p:ph sz="quarter" idx="4"/>
          </p:nvPr>
        </p:nvPicPr>
        <p:blipFill>
          <a:blip r:embed="rId3"/>
          <a:stretch>
            <a:fillRect/>
          </a:stretch>
        </p:blipFill>
        <p:spPr>
          <a:xfrm>
            <a:off x="5419288" y="685800"/>
            <a:ext cx="5603846" cy="6025393"/>
          </a:xfrm>
        </p:spPr>
      </p:pic>
    </p:spTree>
    <p:extLst>
      <p:ext uri="{BB962C8B-B14F-4D97-AF65-F5344CB8AC3E}">
        <p14:creationId xmlns:p14="http://schemas.microsoft.com/office/powerpoint/2010/main" val="786516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35BE-9722-4D52-ABB8-C8EDC07F58E3}"/>
              </a:ext>
            </a:extLst>
          </p:cNvPr>
          <p:cNvSpPr>
            <a:spLocks noGrp="1"/>
          </p:cNvSpPr>
          <p:nvPr>
            <p:ph type="title"/>
          </p:nvPr>
        </p:nvSpPr>
        <p:spPr>
          <a:xfrm>
            <a:off x="382209" y="5561901"/>
            <a:ext cx="8534400" cy="755010"/>
          </a:xfrm>
        </p:spPr>
        <p:txBody>
          <a:bodyPr>
            <a:normAutofit fontScale="90000"/>
          </a:bodyPr>
          <a:lstStyle/>
          <a:p>
            <a:r>
              <a:rPr lang="en-US" sz="2200" dirty="0"/>
              <a:t>Output after running the main script</a:t>
            </a:r>
            <a:br>
              <a:rPr lang="en-US" dirty="0"/>
            </a:br>
            <a:endParaRPr lang="en-US" dirty="0"/>
          </a:p>
        </p:txBody>
      </p:sp>
      <p:pic>
        <p:nvPicPr>
          <p:cNvPr id="10" name="Content Placeholder 9">
            <a:extLst>
              <a:ext uri="{FF2B5EF4-FFF2-40B4-BE49-F238E27FC236}">
                <a16:creationId xmlns:a16="http://schemas.microsoft.com/office/drawing/2014/main" id="{70E7AFF3-3588-4325-8765-AF01DC7207C7}"/>
              </a:ext>
            </a:extLst>
          </p:cNvPr>
          <p:cNvPicPr>
            <a:picLocks noGrp="1" noChangeAspect="1"/>
          </p:cNvPicPr>
          <p:nvPr>
            <p:ph idx="1"/>
          </p:nvPr>
        </p:nvPicPr>
        <p:blipFill>
          <a:blip r:embed="rId2"/>
          <a:stretch>
            <a:fillRect/>
          </a:stretch>
        </p:blipFill>
        <p:spPr>
          <a:xfrm>
            <a:off x="239596" y="0"/>
            <a:ext cx="11513380" cy="6568580"/>
          </a:xfrm>
        </p:spPr>
      </p:pic>
    </p:spTree>
    <p:extLst>
      <p:ext uri="{BB962C8B-B14F-4D97-AF65-F5344CB8AC3E}">
        <p14:creationId xmlns:p14="http://schemas.microsoft.com/office/powerpoint/2010/main" val="245139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821D-55B7-44F4-8078-B70738FD6307}"/>
              </a:ext>
            </a:extLst>
          </p:cNvPr>
          <p:cNvSpPr>
            <a:spLocks noGrp="1"/>
          </p:cNvSpPr>
          <p:nvPr>
            <p:ph type="title"/>
          </p:nvPr>
        </p:nvSpPr>
        <p:spPr/>
        <p:txBody>
          <a:bodyPr/>
          <a:lstStyle/>
          <a:p>
            <a:r>
              <a:rPr lang="en-US" dirty="0"/>
              <a:t>What’s Next ?</a:t>
            </a:r>
          </a:p>
        </p:txBody>
      </p:sp>
      <p:sp>
        <p:nvSpPr>
          <p:cNvPr id="3" name="Content Placeholder 2">
            <a:extLst>
              <a:ext uri="{FF2B5EF4-FFF2-40B4-BE49-F238E27FC236}">
                <a16:creationId xmlns:a16="http://schemas.microsoft.com/office/drawing/2014/main" id="{BD14AA55-2274-406D-B4E9-8B4BA488E21E}"/>
              </a:ext>
            </a:extLst>
          </p:cNvPr>
          <p:cNvSpPr>
            <a:spLocks noGrp="1"/>
          </p:cNvSpPr>
          <p:nvPr>
            <p:ph idx="1"/>
          </p:nvPr>
        </p:nvSpPr>
        <p:spPr/>
        <p:txBody>
          <a:bodyPr/>
          <a:lstStyle/>
          <a:p>
            <a:pPr marL="0" indent="0">
              <a:buNone/>
            </a:pPr>
            <a:r>
              <a:rPr lang="en-US" dirty="0"/>
              <a:t>Using ResNets instead of AlexNet for modeling…</a:t>
            </a:r>
          </a:p>
        </p:txBody>
      </p:sp>
    </p:spTree>
    <p:extLst>
      <p:ext uri="{BB962C8B-B14F-4D97-AF65-F5344CB8AC3E}">
        <p14:creationId xmlns:p14="http://schemas.microsoft.com/office/powerpoint/2010/main" val="396874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CAA7C92B-3913-4456-B772-5A0852FDB750}"/>
              </a:ext>
            </a:extLst>
          </p:cNvPr>
          <p:cNvSpPr>
            <a:spLocks noGrp="1"/>
          </p:cNvSpPr>
          <p:nvPr>
            <p:ph type="title"/>
          </p:nvPr>
        </p:nvSpPr>
        <p:spPr>
          <a:xfrm>
            <a:off x="2602379" y="5125674"/>
            <a:ext cx="8534400" cy="780175"/>
          </a:xfrm>
        </p:spPr>
        <p:txBody>
          <a:bodyPr>
            <a:normAutofit fontScale="90000"/>
          </a:bodyPr>
          <a:lstStyle/>
          <a:p>
            <a:br>
              <a:rPr lang="en-US" dirty="0"/>
            </a:br>
            <a:r>
              <a:rPr lang="en-US" dirty="0"/>
              <a:t>What is CNTK ?</a:t>
            </a:r>
            <a:br>
              <a:rPr lang="en-US" dirty="0"/>
            </a:br>
            <a:endParaRPr lang="en-US" dirty="0"/>
          </a:p>
        </p:txBody>
      </p:sp>
      <p:pic>
        <p:nvPicPr>
          <p:cNvPr id="18" name="Picture Placeholder 17">
            <a:extLst>
              <a:ext uri="{FF2B5EF4-FFF2-40B4-BE49-F238E27FC236}">
                <a16:creationId xmlns:a16="http://schemas.microsoft.com/office/drawing/2014/main" id="{8E936819-72C1-46E5-AAC4-2D35C279DF76}"/>
              </a:ext>
            </a:extLst>
          </p:cNvPr>
          <p:cNvPicPr>
            <a:picLocks noGrp="1" noChangeAspect="1"/>
          </p:cNvPicPr>
          <p:nvPr>
            <p:ph idx="1"/>
          </p:nvPr>
        </p:nvPicPr>
        <p:blipFill>
          <a:blip r:embed="rId2"/>
          <a:stretch>
            <a:fillRect/>
          </a:stretch>
        </p:blipFill>
        <p:spPr>
          <a:xfrm>
            <a:off x="2602379" y="864984"/>
            <a:ext cx="6426200" cy="3614738"/>
          </a:xfrm>
        </p:spPr>
      </p:pic>
    </p:spTree>
    <p:extLst>
      <p:ext uri="{BB962C8B-B14F-4D97-AF65-F5344CB8AC3E}">
        <p14:creationId xmlns:p14="http://schemas.microsoft.com/office/powerpoint/2010/main" val="649303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9E59DB-FC07-4A8E-86F2-D83BEC7519C0}"/>
              </a:ext>
            </a:extLst>
          </p:cNvPr>
          <p:cNvSpPr>
            <a:spLocks noGrp="1"/>
          </p:cNvSpPr>
          <p:nvPr>
            <p:ph type="title"/>
          </p:nvPr>
        </p:nvSpPr>
        <p:spPr/>
        <p:txBody>
          <a:bodyPr/>
          <a:lstStyle/>
          <a:p>
            <a:r>
              <a:rPr lang="en-US" dirty="0"/>
              <a:t>							Thank you!</a:t>
            </a:r>
          </a:p>
        </p:txBody>
      </p:sp>
    </p:spTree>
    <p:extLst>
      <p:ext uri="{BB962C8B-B14F-4D97-AF65-F5344CB8AC3E}">
        <p14:creationId xmlns:p14="http://schemas.microsoft.com/office/powerpoint/2010/main" val="186805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E9BC-188C-4271-9AF6-19DE0A3D19AD}"/>
              </a:ext>
            </a:extLst>
          </p:cNvPr>
          <p:cNvSpPr>
            <a:spLocks noGrp="1"/>
          </p:cNvSpPr>
          <p:nvPr>
            <p:ph type="title"/>
          </p:nvPr>
        </p:nvSpPr>
        <p:spPr>
          <a:xfrm>
            <a:off x="1904300" y="5545124"/>
            <a:ext cx="8044153" cy="1507067"/>
          </a:xfrm>
        </p:spPr>
        <p:txBody>
          <a:bodyPr>
            <a:normAutofit/>
          </a:bodyPr>
          <a:lstStyle/>
          <a:p>
            <a:r>
              <a:rPr lang="en-US" dirty="0"/>
              <a:t>Deep Learning Frameworks</a:t>
            </a:r>
          </a:p>
        </p:txBody>
      </p:sp>
      <p:pic>
        <p:nvPicPr>
          <p:cNvPr id="6" name="Picture Placeholder 5">
            <a:extLst>
              <a:ext uri="{FF2B5EF4-FFF2-40B4-BE49-F238E27FC236}">
                <a16:creationId xmlns:a16="http://schemas.microsoft.com/office/drawing/2014/main" id="{22160571-D457-4A46-93AF-BB8F2C6B95B5}"/>
              </a:ext>
            </a:extLst>
          </p:cNvPr>
          <p:cNvPicPr>
            <a:picLocks noGrp="1" noChangeAspect="1"/>
          </p:cNvPicPr>
          <p:nvPr>
            <p:ph idx="1"/>
          </p:nvPr>
        </p:nvPicPr>
        <p:blipFill>
          <a:blip r:embed="rId2"/>
          <a:stretch>
            <a:fillRect/>
          </a:stretch>
        </p:blipFill>
        <p:spPr>
          <a:xfrm>
            <a:off x="2708665" y="773884"/>
            <a:ext cx="5945180" cy="3614738"/>
          </a:xfrm>
        </p:spPr>
      </p:pic>
      <p:sp>
        <p:nvSpPr>
          <p:cNvPr id="4" name="Text Placeholder 3">
            <a:extLst>
              <a:ext uri="{FF2B5EF4-FFF2-40B4-BE49-F238E27FC236}">
                <a16:creationId xmlns:a16="http://schemas.microsoft.com/office/drawing/2014/main" id="{C18F719D-FD76-4604-AE02-7879EA7A1387}"/>
              </a:ext>
            </a:extLst>
          </p:cNvPr>
          <p:cNvSpPr>
            <a:spLocks noGrp="1"/>
          </p:cNvSpPr>
          <p:nvPr>
            <p:ph type="body" sz="quarter" idx="4294967295"/>
          </p:nvPr>
        </p:nvSpPr>
        <p:spPr>
          <a:xfrm>
            <a:off x="3263317" y="4731392"/>
            <a:ext cx="4562723" cy="813732"/>
          </a:xfrm>
        </p:spPr>
        <p:txBody>
          <a:bodyPr>
            <a:normAutofit fontScale="55000" lnSpcReduction="20000"/>
          </a:bodyPr>
          <a:lstStyle/>
          <a:p>
            <a:r>
              <a:rPr lang="en-US" dirty="0"/>
              <a:t>The above figure, Deep Learning Frameworks, summarizes most of the popular open source deep network repositories in GitHub. The ranking is based on the number of stars awarded by developers in GitHub. The numbers were compiled at the beginning of May of 2017.</a:t>
            </a:r>
          </a:p>
        </p:txBody>
      </p:sp>
    </p:spTree>
    <p:extLst>
      <p:ext uri="{BB962C8B-B14F-4D97-AF65-F5344CB8AC3E}">
        <p14:creationId xmlns:p14="http://schemas.microsoft.com/office/powerpoint/2010/main" val="134693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0D26F17-6983-491B-A39F-640395CFFA87}"/>
              </a:ext>
            </a:extLst>
          </p:cNvPr>
          <p:cNvSpPr>
            <a:spLocks noGrp="1"/>
          </p:cNvSpPr>
          <p:nvPr>
            <p:ph type="title"/>
          </p:nvPr>
        </p:nvSpPr>
        <p:spPr>
          <a:xfrm>
            <a:off x="684212" y="4169804"/>
            <a:ext cx="8534400" cy="2688196"/>
          </a:xfrm>
        </p:spPr>
        <p:txBody>
          <a:bodyPr>
            <a:normAutofit fontScale="90000"/>
          </a:bodyPr>
          <a:lstStyle/>
          <a:p>
            <a:r>
              <a:rPr lang="en-US" dirty="0"/>
              <a:t>CNTK Computational Performance</a:t>
            </a:r>
            <a:br>
              <a:rPr lang="en-US" dirty="0"/>
            </a:br>
            <a:br>
              <a:rPr lang="en-US" dirty="0"/>
            </a:br>
            <a:br>
              <a:rPr lang="en-US" dirty="0"/>
            </a:br>
            <a:endParaRPr lang="en-US" dirty="0"/>
          </a:p>
        </p:txBody>
      </p:sp>
      <p:pic>
        <p:nvPicPr>
          <p:cNvPr id="10" name="Picture Placeholder 9">
            <a:extLst>
              <a:ext uri="{FF2B5EF4-FFF2-40B4-BE49-F238E27FC236}">
                <a16:creationId xmlns:a16="http://schemas.microsoft.com/office/drawing/2014/main" id="{1AD102C8-E881-4CE6-A59F-B1DE9AB269D4}"/>
              </a:ext>
            </a:extLst>
          </p:cNvPr>
          <p:cNvPicPr>
            <a:picLocks noGrp="1" noChangeAspect="1"/>
          </p:cNvPicPr>
          <p:nvPr>
            <p:ph idx="1"/>
          </p:nvPr>
        </p:nvPicPr>
        <p:blipFill>
          <a:blip r:embed="rId2"/>
          <a:stretch>
            <a:fillRect/>
          </a:stretch>
        </p:blipFill>
        <p:spPr>
          <a:xfrm>
            <a:off x="1617334" y="699089"/>
            <a:ext cx="5963482" cy="3353268"/>
          </a:xfrm>
        </p:spPr>
      </p:pic>
      <p:sp>
        <p:nvSpPr>
          <p:cNvPr id="12" name="Text Placeholder 11">
            <a:extLst>
              <a:ext uri="{FF2B5EF4-FFF2-40B4-BE49-F238E27FC236}">
                <a16:creationId xmlns:a16="http://schemas.microsoft.com/office/drawing/2014/main" id="{FB1EB3FB-499C-48E5-982D-B4A9EC762E93}"/>
              </a:ext>
            </a:extLst>
          </p:cNvPr>
          <p:cNvSpPr>
            <a:spLocks noGrp="1"/>
          </p:cNvSpPr>
          <p:nvPr>
            <p:ph type="body" sz="half" idx="4294967295"/>
          </p:nvPr>
        </p:nvSpPr>
        <p:spPr>
          <a:xfrm>
            <a:off x="8324675" y="1192461"/>
            <a:ext cx="3657600" cy="2090738"/>
          </a:xfrm>
        </p:spPr>
        <p:txBody>
          <a:bodyPr/>
          <a:lstStyle/>
          <a:p>
            <a:r>
              <a:rPr lang="en-US" dirty="0"/>
              <a:t>CNTK can be scaled beyond single machine. </a:t>
            </a:r>
          </a:p>
          <a:p>
            <a:r>
              <a:rPr lang="en-US" dirty="0"/>
              <a:t>CNTK on Azure has superior distributed system performance</a:t>
            </a:r>
          </a:p>
        </p:txBody>
      </p:sp>
    </p:spTree>
    <p:extLst>
      <p:ext uri="{BB962C8B-B14F-4D97-AF65-F5344CB8AC3E}">
        <p14:creationId xmlns:p14="http://schemas.microsoft.com/office/powerpoint/2010/main" val="389983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9BB1-5F99-4EAE-BE46-3E8A719EFB6D}"/>
              </a:ext>
            </a:extLst>
          </p:cNvPr>
          <p:cNvSpPr>
            <a:spLocks noGrp="1"/>
          </p:cNvSpPr>
          <p:nvPr>
            <p:ph type="title"/>
          </p:nvPr>
        </p:nvSpPr>
        <p:spPr>
          <a:xfrm>
            <a:off x="684213" y="685800"/>
            <a:ext cx="10058400" cy="1151389"/>
          </a:xfrm>
        </p:spPr>
        <p:txBody>
          <a:bodyPr>
            <a:normAutofit/>
          </a:bodyPr>
          <a:lstStyle/>
          <a:p>
            <a:r>
              <a:rPr lang="en-US" dirty="0"/>
              <a:t>Convolutional Neural Networks have been around since early 1990s.</a:t>
            </a:r>
          </a:p>
        </p:txBody>
      </p:sp>
      <p:sp>
        <p:nvSpPr>
          <p:cNvPr id="4" name="Text Placeholder 3">
            <a:extLst>
              <a:ext uri="{FF2B5EF4-FFF2-40B4-BE49-F238E27FC236}">
                <a16:creationId xmlns:a16="http://schemas.microsoft.com/office/drawing/2014/main" id="{5805FC6B-B962-42BC-8E0F-02CE911929BB}"/>
              </a:ext>
            </a:extLst>
          </p:cNvPr>
          <p:cNvSpPr>
            <a:spLocks noGrp="1"/>
          </p:cNvSpPr>
          <p:nvPr>
            <p:ph type="body" idx="1"/>
          </p:nvPr>
        </p:nvSpPr>
        <p:spPr>
          <a:xfrm>
            <a:off x="684212" y="1988191"/>
            <a:ext cx="8535988" cy="4006209"/>
          </a:xfrm>
        </p:spPr>
        <p:txBody>
          <a:bodyPr>
            <a:normAutofit fontScale="92500"/>
          </a:bodyPr>
          <a:lstStyle/>
          <a:p>
            <a:r>
              <a:rPr lang="en-US" b="1" dirty="0"/>
              <a:t>LeNet (1990s):</a:t>
            </a:r>
            <a:r>
              <a:rPr lang="en-US" dirty="0"/>
              <a:t> First Convolutional Neural Network developed.</a:t>
            </a:r>
          </a:p>
          <a:p>
            <a:r>
              <a:rPr lang="en-US" b="1" dirty="0"/>
              <a:t>1990s to 2012:</a:t>
            </a:r>
            <a:r>
              <a:rPr lang="en-US" dirty="0"/>
              <a:t> In the years from late 1990s to early 2010s convolutional neural network were in incubation. As more and more data and computing power became available, tasks that convolutional neural networks could tackle became more and more interesting.</a:t>
            </a:r>
          </a:p>
          <a:p>
            <a:r>
              <a:rPr lang="en-US" b="1" dirty="0"/>
              <a:t>AlexNet (2012) – </a:t>
            </a:r>
            <a:r>
              <a:rPr lang="en-US" dirty="0"/>
              <a:t>In 2012, Alex Krizhevsky (and others) released </a:t>
            </a:r>
            <a:r>
              <a:rPr lang="en-US" dirty="0">
                <a:hlinkClick r:id="rId2"/>
              </a:rPr>
              <a:t>AlexNet</a:t>
            </a:r>
            <a:r>
              <a:rPr lang="en-US" dirty="0"/>
              <a:t> which was a deeper and much wider version of the LeNet and won by a large margin the difficult ImageNet Large Scale Visual Recognition Challenge (ILSVRC) in 2012. It was a significant breakthrough with respect to the previous approaches and the current widespread application of CNNs can be attributed to this work.</a:t>
            </a:r>
          </a:p>
          <a:p>
            <a:endParaRPr lang="en-US" dirty="0"/>
          </a:p>
        </p:txBody>
      </p:sp>
    </p:spTree>
    <p:extLst>
      <p:ext uri="{BB962C8B-B14F-4D97-AF65-F5344CB8AC3E}">
        <p14:creationId xmlns:p14="http://schemas.microsoft.com/office/powerpoint/2010/main" val="78282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9BB1-5F99-4EAE-BE46-3E8A719EFB6D}"/>
              </a:ext>
            </a:extLst>
          </p:cNvPr>
          <p:cNvSpPr>
            <a:spLocks noGrp="1"/>
          </p:cNvSpPr>
          <p:nvPr>
            <p:ph type="title"/>
          </p:nvPr>
        </p:nvSpPr>
        <p:spPr>
          <a:xfrm>
            <a:off x="684213" y="685800"/>
            <a:ext cx="10058400" cy="1151389"/>
          </a:xfrm>
        </p:spPr>
        <p:txBody>
          <a:bodyPr>
            <a:normAutofit/>
          </a:bodyPr>
          <a:lstStyle/>
          <a:p>
            <a:r>
              <a:rPr lang="en-US" dirty="0"/>
              <a:t>Convolutional Neural Networks have been around since early 1990s.</a:t>
            </a:r>
          </a:p>
        </p:txBody>
      </p:sp>
      <p:sp>
        <p:nvSpPr>
          <p:cNvPr id="4" name="Text Placeholder 3">
            <a:extLst>
              <a:ext uri="{FF2B5EF4-FFF2-40B4-BE49-F238E27FC236}">
                <a16:creationId xmlns:a16="http://schemas.microsoft.com/office/drawing/2014/main" id="{5805FC6B-B962-42BC-8E0F-02CE911929BB}"/>
              </a:ext>
            </a:extLst>
          </p:cNvPr>
          <p:cNvSpPr>
            <a:spLocks noGrp="1"/>
          </p:cNvSpPr>
          <p:nvPr>
            <p:ph type="body" idx="1"/>
          </p:nvPr>
        </p:nvSpPr>
        <p:spPr>
          <a:xfrm>
            <a:off x="684212" y="1988191"/>
            <a:ext cx="8535988" cy="4006209"/>
          </a:xfrm>
        </p:spPr>
        <p:txBody>
          <a:bodyPr>
            <a:normAutofit fontScale="70000" lnSpcReduction="20000"/>
          </a:bodyPr>
          <a:lstStyle/>
          <a:p>
            <a:r>
              <a:rPr lang="en-US" b="1" dirty="0"/>
              <a:t>ZF Net (2013) –</a:t>
            </a:r>
            <a:r>
              <a:rPr lang="en-US" dirty="0"/>
              <a:t> The ILSVRC 2013 winner was a Convolutional Network from Matthew Zeiler and Rob Fergus. It became known as the </a:t>
            </a:r>
            <a:r>
              <a:rPr lang="en-US" dirty="0">
                <a:hlinkClick r:id="rId2"/>
              </a:rPr>
              <a:t>ZFNet</a:t>
            </a:r>
            <a:r>
              <a:rPr lang="en-US" dirty="0"/>
              <a:t> (short for Zeiler &amp; Fergus Net). It was an improvement on AlexNet by tweaking the architecture hyperparameters.</a:t>
            </a:r>
          </a:p>
          <a:p>
            <a:r>
              <a:rPr lang="en-US" b="1" dirty="0"/>
              <a:t>GoogLeNet (2014) – </a:t>
            </a:r>
            <a:r>
              <a:rPr lang="en-US" dirty="0"/>
              <a:t>The ILSVRC 2014 winner was a Convolutional Network from </a:t>
            </a:r>
            <a:r>
              <a:rPr lang="en-US" dirty="0">
                <a:hlinkClick r:id="rId3"/>
              </a:rPr>
              <a:t>Szegedy et al.</a:t>
            </a:r>
            <a:r>
              <a:rPr lang="en-US" dirty="0"/>
              <a:t> from Google. Its main contribution was the development of an </a:t>
            </a:r>
            <a:r>
              <a:rPr lang="en-US" i="1" dirty="0"/>
              <a:t>Inception Module</a:t>
            </a:r>
            <a:r>
              <a:rPr lang="en-US" dirty="0"/>
              <a:t> that dramatically reduced the number of parameters in the network (4M, compared to AlexNet with 60M).</a:t>
            </a:r>
          </a:p>
          <a:p>
            <a:r>
              <a:rPr lang="en-US" b="1" dirty="0"/>
              <a:t>VGGNet (2014) –</a:t>
            </a:r>
            <a:r>
              <a:rPr lang="en-US" dirty="0"/>
              <a:t> The runner-up in ILSVRC 2014 was the network that became known as the </a:t>
            </a:r>
            <a:r>
              <a:rPr lang="en-US" dirty="0">
                <a:hlinkClick r:id="rId4"/>
              </a:rPr>
              <a:t>VGGNet</a:t>
            </a:r>
            <a:r>
              <a:rPr lang="en-US" dirty="0"/>
              <a:t>. Its main contribution was in showing that the depth of the network (number of layers) is a critical component for good performance.</a:t>
            </a:r>
          </a:p>
          <a:p>
            <a:r>
              <a:rPr lang="en-US" b="1" dirty="0"/>
              <a:t>ResNets (2015) – </a:t>
            </a:r>
            <a:r>
              <a:rPr lang="en-US" dirty="0">
                <a:hlinkClick r:id="rId5"/>
              </a:rPr>
              <a:t>Residual Network</a:t>
            </a:r>
            <a:r>
              <a:rPr lang="en-US" dirty="0"/>
              <a:t> developed by Kaiming He (and others) was the winner of ILSVRC 2015. ResNets are currently by far state of the art Convolutional Neural Network models and are the default choice for using ConvNets in practice (as of May 2016).</a:t>
            </a:r>
          </a:p>
          <a:p>
            <a:r>
              <a:rPr lang="en-US" b="1" dirty="0"/>
              <a:t>DenseNet (August 2016) – </a:t>
            </a:r>
            <a:r>
              <a:rPr lang="en-US" dirty="0"/>
              <a:t>Recently published by Gao Huang (and others), the </a:t>
            </a:r>
            <a:r>
              <a:rPr lang="en-US" dirty="0">
                <a:hlinkClick r:id="rId6"/>
              </a:rPr>
              <a:t>Densely Connected Convolutional Network</a:t>
            </a:r>
            <a:r>
              <a:rPr lang="en-US" dirty="0"/>
              <a:t> has each layer directly connected to every other layer in a feed-forward fashion. The DenseNet has been shown to obtain significant improvements over previous state-of-the-art architectures on five highly competitive object recognition benchmark tasks. Check out the Torch implementation </a:t>
            </a:r>
            <a:r>
              <a:rPr lang="en-US" dirty="0">
                <a:hlinkClick r:id="rId7"/>
              </a:rPr>
              <a:t>here</a:t>
            </a:r>
            <a:r>
              <a:rPr lang="en-US" dirty="0"/>
              <a:t>.</a:t>
            </a:r>
          </a:p>
          <a:p>
            <a:endParaRPr lang="en-US" dirty="0"/>
          </a:p>
        </p:txBody>
      </p:sp>
    </p:spTree>
    <p:extLst>
      <p:ext uri="{BB962C8B-B14F-4D97-AF65-F5344CB8AC3E}">
        <p14:creationId xmlns:p14="http://schemas.microsoft.com/office/powerpoint/2010/main" val="14166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6A50-DDA3-4779-8A7D-3481B5B0DB77}"/>
              </a:ext>
            </a:extLst>
          </p:cNvPr>
          <p:cNvSpPr>
            <a:spLocks noGrp="1"/>
          </p:cNvSpPr>
          <p:nvPr>
            <p:ph type="title"/>
          </p:nvPr>
        </p:nvSpPr>
        <p:spPr>
          <a:xfrm>
            <a:off x="7085011" y="685800"/>
            <a:ext cx="4097513" cy="1371600"/>
          </a:xfrm>
        </p:spPr>
        <p:txBody>
          <a:bodyPr/>
          <a:lstStyle/>
          <a:p>
            <a:r>
              <a:rPr lang="en-US" dirty="0"/>
              <a:t>How Does CNN WorK ?</a:t>
            </a:r>
          </a:p>
        </p:txBody>
      </p:sp>
      <p:pic>
        <p:nvPicPr>
          <p:cNvPr id="6" name="Content Placeholder 5">
            <a:extLst>
              <a:ext uri="{FF2B5EF4-FFF2-40B4-BE49-F238E27FC236}">
                <a16:creationId xmlns:a16="http://schemas.microsoft.com/office/drawing/2014/main" id="{657EB513-2F34-47A7-9606-10C0A31D73A7}"/>
              </a:ext>
            </a:extLst>
          </p:cNvPr>
          <p:cNvPicPr>
            <a:picLocks noGrp="1" noChangeAspect="1"/>
          </p:cNvPicPr>
          <p:nvPr>
            <p:ph idx="1"/>
          </p:nvPr>
        </p:nvPicPr>
        <p:blipFill>
          <a:blip r:embed="rId2"/>
          <a:stretch>
            <a:fillRect/>
          </a:stretch>
        </p:blipFill>
        <p:spPr>
          <a:xfrm>
            <a:off x="484036" y="2209799"/>
            <a:ext cx="5849652" cy="1971413"/>
          </a:xfrm>
        </p:spPr>
      </p:pic>
      <p:sp>
        <p:nvSpPr>
          <p:cNvPr id="7" name="Text Placeholder 6">
            <a:extLst>
              <a:ext uri="{FF2B5EF4-FFF2-40B4-BE49-F238E27FC236}">
                <a16:creationId xmlns:a16="http://schemas.microsoft.com/office/drawing/2014/main" id="{A8F3812D-1B2C-4932-9FAD-DF450334B6E4}"/>
              </a:ext>
            </a:extLst>
          </p:cNvPr>
          <p:cNvSpPr>
            <a:spLocks noGrp="1"/>
          </p:cNvSpPr>
          <p:nvPr>
            <p:ph type="body" sz="half" idx="2"/>
          </p:nvPr>
        </p:nvSpPr>
        <p:spPr/>
        <p:txBody>
          <a:bodyPr>
            <a:normAutofit fontScale="92500" lnSpcReduction="20000"/>
          </a:bodyPr>
          <a:lstStyle/>
          <a:p>
            <a:r>
              <a:rPr lang="en-US" dirty="0"/>
              <a:t>There are four main operations in the ConvNet shown in </a:t>
            </a:r>
            <a:r>
              <a:rPr lang="en-US" b="1" dirty="0"/>
              <a:t>Figure </a:t>
            </a:r>
          </a:p>
          <a:p>
            <a:r>
              <a:rPr lang="en-US" dirty="0"/>
              <a:t>1) Convolution</a:t>
            </a:r>
          </a:p>
          <a:p>
            <a:r>
              <a:rPr lang="en-US" dirty="0"/>
              <a:t>2) Non Linearity (ReLU)</a:t>
            </a:r>
          </a:p>
          <a:p>
            <a:r>
              <a:rPr lang="en-US" dirty="0"/>
              <a:t>3) Pooling or Sub Sampling</a:t>
            </a:r>
          </a:p>
          <a:p>
            <a:r>
              <a:rPr lang="en-US" dirty="0"/>
              <a:t>4) Classification (Fully Connected Layer)</a:t>
            </a:r>
          </a:p>
          <a:p>
            <a:endParaRPr lang="en-US" dirty="0"/>
          </a:p>
        </p:txBody>
      </p:sp>
    </p:spTree>
    <p:extLst>
      <p:ext uri="{BB962C8B-B14F-4D97-AF65-F5344CB8AC3E}">
        <p14:creationId xmlns:p14="http://schemas.microsoft.com/office/powerpoint/2010/main" val="339228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C613-EE05-4A05-8A23-FC0B708E3A77}"/>
              </a:ext>
            </a:extLst>
          </p:cNvPr>
          <p:cNvSpPr>
            <a:spLocks noGrp="1"/>
          </p:cNvSpPr>
          <p:nvPr>
            <p:ph type="title"/>
          </p:nvPr>
        </p:nvSpPr>
        <p:spPr/>
        <p:txBody>
          <a:bodyPr/>
          <a:lstStyle/>
          <a:p>
            <a:r>
              <a:rPr lang="en-US" dirty="0"/>
              <a:t>What is convolution ?</a:t>
            </a:r>
          </a:p>
        </p:txBody>
      </p:sp>
      <p:pic>
        <p:nvPicPr>
          <p:cNvPr id="10" name="Content Placeholder 9">
            <a:extLst>
              <a:ext uri="{FF2B5EF4-FFF2-40B4-BE49-F238E27FC236}">
                <a16:creationId xmlns:a16="http://schemas.microsoft.com/office/drawing/2014/main" id="{0322BC02-2103-4485-88CC-D48EE20089E9}"/>
              </a:ext>
            </a:extLst>
          </p:cNvPr>
          <p:cNvPicPr>
            <a:picLocks noGrp="1" noChangeAspect="1"/>
          </p:cNvPicPr>
          <p:nvPr>
            <p:ph sz="half" idx="1"/>
          </p:nvPr>
        </p:nvPicPr>
        <p:blipFill>
          <a:blip r:embed="rId2"/>
          <a:stretch>
            <a:fillRect/>
          </a:stretch>
        </p:blipFill>
        <p:spPr>
          <a:xfrm>
            <a:off x="1876425" y="1559719"/>
            <a:ext cx="2552700" cy="1866900"/>
          </a:xfrm>
        </p:spPr>
      </p:pic>
      <p:sp>
        <p:nvSpPr>
          <p:cNvPr id="4" name="Text Placeholder 3">
            <a:extLst>
              <a:ext uri="{FF2B5EF4-FFF2-40B4-BE49-F238E27FC236}">
                <a16:creationId xmlns:a16="http://schemas.microsoft.com/office/drawing/2014/main" id="{47E99FB9-307D-4D95-B8BF-8FF40A771144}"/>
              </a:ext>
            </a:extLst>
          </p:cNvPr>
          <p:cNvSpPr>
            <a:spLocks noGrp="1"/>
          </p:cNvSpPr>
          <p:nvPr>
            <p:ph sz="half" idx="2"/>
          </p:nvPr>
        </p:nvSpPr>
        <p:spPr/>
        <p:txBody>
          <a:bodyPr/>
          <a:lstStyle/>
          <a:p>
            <a:r>
              <a:rPr lang="en-US" dirty="0"/>
              <a:t>The primary purpose of Convolution in case of a ConvNet is to extract features from the input image. </a:t>
            </a:r>
          </a:p>
          <a:p>
            <a:r>
              <a:rPr lang="en-US" dirty="0"/>
              <a:t>Convolution preserves the spatial relationship between pixels by learning image features using small squares of input data.</a:t>
            </a:r>
          </a:p>
          <a:p>
            <a:r>
              <a:rPr lang="en-US" dirty="0"/>
              <a:t>The 3×3 matrix is called a ‘</a:t>
            </a:r>
            <a:r>
              <a:rPr lang="en-US" b="1" dirty="0"/>
              <a:t>filter</a:t>
            </a:r>
            <a:r>
              <a:rPr lang="en-US" dirty="0"/>
              <a:t>‘ or ‘kernel’ or ‘feature detector’ for 5x5 example image</a:t>
            </a:r>
          </a:p>
        </p:txBody>
      </p:sp>
    </p:spTree>
    <p:extLst>
      <p:ext uri="{BB962C8B-B14F-4D97-AF65-F5344CB8AC3E}">
        <p14:creationId xmlns:p14="http://schemas.microsoft.com/office/powerpoint/2010/main" val="103514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1C6D2B-8BB0-45DE-9432-9A4E2D30229D}"/>
              </a:ext>
            </a:extLst>
          </p:cNvPr>
          <p:cNvSpPr>
            <a:spLocks noGrp="1"/>
          </p:cNvSpPr>
          <p:nvPr>
            <p:ph type="title"/>
          </p:nvPr>
        </p:nvSpPr>
        <p:spPr/>
        <p:txBody>
          <a:bodyPr/>
          <a:lstStyle/>
          <a:p>
            <a:r>
              <a:rPr lang="en-US" dirty="0"/>
              <a:t>Effects of convolution with different filters</a:t>
            </a:r>
          </a:p>
        </p:txBody>
      </p:sp>
      <p:pic>
        <p:nvPicPr>
          <p:cNvPr id="9" name="Picture Placeholder 8">
            <a:extLst>
              <a:ext uri="{FF2B5EF4-FFF2-40B4-BE49-F238E27FC236}">
                <a16:creationId xmlns:a16="http://schemas.microsoft.com/office/drawing/2014/main" id="{8F7F6D89-6A06-4288-A8B2-FF2F1D65CDB3}"/>
              </a:ext>
            </a:extLst>
          </p:cNvPr>
          <p:cNvPicPr>
            <a:picLocks noGrp="1" noChangeAspect="1"/>
          </p:cNvPicPr>
          <p:nvPr>
            <p:ph type="pic" idx="1"/>
          </p:nvPr>
        </p:nvPicPr>
        <p:blipFill>
          <a:blip r:embed="rId2"/>
          <a:srcRect t="7605" b="7605"/>
          <a:stretch>
            <a:fillRect/>
          </a:stretch>
        </p:blipFill>
        <p:spPr/>
      </p:pic>
      <p:sp>
        <p:nvSpPr>
          <p:cNvPr id="7" name="Text Placeholder 6">
            <a:extLst>
              <a:ext uri="{FF2B5EF4-FFF2-40B4-BE49-F238E27FC236}">
                <a16:creationId xmlns:a16="http://schemas.microsoft.com/office/drawing/2014/main" id="{9B646D9F-D708-49AE-9E30-15BCFCA0325B}"/>
              </a:ext>
            </a:extLst>
          </p:cNvPr>
          <p:cNvSpPr>
            <a:spLocks noGrp="1"/>
          </p:cNvSpPr>
          <p:nvPr>
            <p:ph type="body" sz="half" idx="2"/>
          </p:nvPr>
        </p:nvSpPr>
        <p:spPr/>
        <p:txBody>
          <a:bodyPr/>
          <a:lstStyle/>
          <a:p>
            <a:r>
              <a:rPr lang="en-US" dirty="0"/>
              <a:t>We can perform operations such as Edge Detection, Sharpen and Blur just by changing the numeric values of our filter matrix before the convolution operation </a:t>
            </a:r>
          </a:p>
        </p:txBody>
      </p:sp>
    </p:spTree>
    <p:extLst>
      <p:ext uri="{BB962C8B-B14F-4D97-AF65-F5344CB8AC3E}">
        <p14:creationId xmlns:p14="http://schemas.microsoft.com/office/powerpoint/2010/main" val="56198154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279</TotalTime>
  <Words>951</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Century Gothic</vt:lpstr>
      <vt:lpstr>Wingdings 3</vt:lpstr>
      <vt:lpstr>Slice</vt:lpstr>
      <vt:lpstr>Object Detection</vt:lpstr>
      <vt:lpstr> What is CNTK ? </vt:lpstr>
      <vt:lpstr>Deep Learning Frameworks</vt:lpstr>
      <vt:lpstr>CNTK Computational Performance   </vt:lpstr>
      <vt:lpstr>Convolutional Neural Networks have been around since early 1990s.</vt:lpstr>
      <vt:lpstr>Convolutional Neural Networks have been around since early 1990s.</vt:lpstr>
      <vt:lpstr>How Does CNN WorK ?</vt:lpstr>
      <vt:lpstr>What is convolution ?</vt:lpstr>
      <vt:lpstr>Effects of convolution with different filters</vt:lpstr>
      <vt:lpstr>What is Non-Linearity(Relu)</vt:lpstr>
      <vt:lpstr>What is pooling?</vt:lpstr>
      <vt:lpstr>Max or Sum Pooling </vt:lpstr>
      <vt:lpstr>Fully Connected Layer</vt:lpstr>
      <vt:lpstr>Basic Idea Behind R-CNN Algorithm </vt:lpstr>
      <vt:lpstr>Classic Toy Example for object detection</vt:lpstr>
      <vt:lpstr>PowerPoint Presentation</vt:lpstr>
      <vt:lpstr>My Experiment </vt:lpstr>
      <vt:lpstr>Output after running the main script </vt:lpstr>
      <vt:lpstr>What’s Next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bhagyashreep</dc:creator>
  <cp:lastModifiedBy>Bhagyashree Patil</cp:lastModifiedBy>
  <cp:revision>51</cp:revision>
  <dcterms:created xsi:type="dcterms:W3CDTF">2017-10-18T16:37:38Z</dcterms:created>
  <dcterms:modified xsi:type="dcterms:W3CDTF">2022-06-14T16:49:37Z</dcterms:modified>
</cp:coreProperties>
</file>