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6" roundtripDataSignature="AMtx7mivKSQ3v82BuX+oePRjmD4qNWpt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0014413-A949-4EC3-8CB0-403E25BD2C99}">
  <a:tblStyle styleId="{30014413-A949-4EC3-8CB0-403E25BD2C99}"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b="off" i="off"/>
      <a:tcStyle>
        <a:fill>
          <a:solidFill>
            <a:srgbClr val="CDD4EA"/>
          </a:solidFill>
        </a:fill>
      </a:tcStyle>
    </a:band1H>
    <a:band2H>
      <a:tcTxStyle b="off" i="off"/>
    </a:band2H>
    <a:band1V>
      <a:tcTxStyle b="off" i="off"/>
      <a:tcStyle>
        <a:fill>
          <a:solidFill>
            <a:srgbClr val="CDD4EA"/>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1734d7a98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g11734d7a984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9"/>
          <p:cNvSpPr/>
          <p:nvPr>
            <p:ph idx="2" type="pic"/>
          </p:nvPr>
        </p:nvSpPr>
        <p:spPr>
          <a:xfrm>
            <a:off x="5183188" y="987425"/>
            <a:ext cx="6172200" cy="4873625"/>
          </a:xfrm>
          <a:prstGeom prst="rect">
            <a:avLst/>
          </a:prstGeom>
          <a:noFill/>
          <a:ln>
            <a:noFill/>
          </a:ln>
        </p:spPr>
      </p:sp>
      <p:sp>
        <p:nvSpPr>
          <p:cNvPr id="64" name="Google Shape;64;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2147777"/>
            <a:ext cx="9144000" cy="1807535"/>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11111"/>
              <a:buFont typeface="Calibri"/>
              <a:buNone/>
            </a:pPr>
            <a:r>
              <a:rPr lang="en-US"/>
              <a:t>MIS 753: Assignment 2</a:t>
            </a:r>
            <a:br>
              <a:rPr lang="en-US"/>
            </a:br>
            <a:br>
              <a:rPr lang="en-US"/>
            </a:br>
            <a:r>
              <a:rPr lang="en-US" sz="4900"/>
              <a:t>Superstore Data : Profit Leak Analysis</a:t>
            </a:r>
            <a:br>
              <a:rPr lang="en-US" sz="6000"/>
            </a:br>
            <a:endParaRPr/>
          </a:p>
        </p:txBody>
      </p:sp>
      <p:sp>
        <p:nvSpPr>
          <p:cNvPr id="85" name="Google Shape;85;p1"/>
          <p:cNvSpPr txBox="1"/>
          <p:nvPr>
            <p:ph idx="1" type="subTitle"/>
          </p:nvPr>
        </p:nvSpPr>
        <p:spPr>
          <a:xfrm>
            <a:off x="1524000" y="4231759"/>
            <a:ext cx="9144000" cy="1493874"/>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sz="2800"/>
              <a:t>Presented By:</a:t>
            </a:r>
            <a:endParaRPr/>
          </a:p>
          <a:p>
            <a:pPr indent="0" lvl="0" marL="0" rtl="0" algn="ctr">
              <a:lnSpc>
                <a:spcPct val="90000"/>
              </a:lnSpc>
              <a:spcBef>
                <a:spcPts val="0"/>
              </a:spcBef>
              <a:spcAft>
                <a:spcPts val="0"/>
              </a:spcAft>
              <a:buClr>
                <a:schemeClr val="dk1"/>
              </a:buClr>
              <a:buSzPts val="2400"/>
              <a:buNone/>
            </a:pPr>
            <a:r>
              <a:t/>
            </a:r>
            <a:endParaRPr sz="2800"/>
          </a:p>
          <a:p>
            <a:pPr indent="0" lvl="0" marL="0" rtl="0" algn="ctr">
              <a:lnSpc>
                <a:spcPct val="90000"/>
              </a:lnSpc>
              <a:spcBef>
                <a:spcPts val="0"/>
              </a:spcBef>
              <a:spcAft>
                <a:spcPts val="0"/>
              </a:spcAft>
              <a:buClr>
                <a:schemeClr val="dk1"/>
              </a:buClr>
              <a:buSzPts val="2400"/>
              <a:buNone/>
            </a:pPr>
            <a:r>
              <a:rPr lang="en-US" sz="2800"/>
              <a:t>Brandon Ledesma, Marco Nunez, Bhagyashri Patil</a:t>
            </a:r>
            <a:endParaRPr sz="2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Insights and Recommendations</a:t>
            </a:r>
            <a:endParaRPr/>
          </a:p>
        </p:txBody>
      </p:sp>
      <p:sp>
        <p:nvSpPr>
          <p:cNvPr id="147" name="Google Shape;147;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342900" lvl="0" marL="457200" rtl="0" algn="l">
              <a:lnSpc>
                <a:spcPct val="90000"/>
              </a:lnSpc>
              <a:spcBef>
                <a:spcPts val="0"/>
              </a:spcBef>
              <a:spcAft>
                <a:spcPts val="0"/>
              </a:spcAft>
              <a:buSzPts val="1800"/>
              <a:buChar char="•"/>
            </a:pPr>
            <a:r>
              <a:rPr lang="en-US" sz="2400"/>
              <a:t>Particular products should not be sold in certain zip codes and the shipping selection should be limited in certain zip codes</a:t>
            </a:r>
            <a:endParaRPr/>
          </a:p>
          <a:p>
            <a:pPr indent="0" lvl="0" marL="114300" rtl="0" algn="l">
              <a:lnSpc>
                <a:spcPct val="90000"/>
              </a:lnSpc>
              <a:spcBef>
                <a:spcPts val="0"/>
              </a:spcBef>
              <a:spcAft>
                <a:spcPts val="0"/>
              </a:spcAft>
              <a:buSzPts val="1800"/>
              <a:buNone/>
            </a:pPr>
            <a:r>
              <a:t/>
            </a:r>
            <a:endParaRPr sz="2400"/>
          </a:p>
          <a:p>
            <a:pPr indent="-342900" lvl="0" marL="457200" rtl="0" algn="l">
              <a:lnSpc>
                <a:spcPct val="90000"/>
              </a:lnSpc>
              <a:spcBef>
                <a:spcPts val="0"/>
              </a:spcBef>
              <a:spcAft>
                <a:spcPts val="0"/>
              </a:spcAft>
              <a:buSzPts val="1800"/>
              <a:buChar char="•"/>
            </a:pPr>
            <a:r>
              <a:rPr lang="en-US" sz="2400"/>
              <a:t>Seasonality, city location, buyers, and ship date (whether transportation was more expensive that month) did not seem to have correlation to the profit leaks</a:t>
            </a:r>
            <a:endParaRPr/>
          </a:p>
          <a:p>
            <a:pPr indent="0" lvl="0" marL="114300" rtl="0" algn="l">
              <a:lnSpc>
                <a:spcPct val="90000"/>
              </a:lnSpc>
              <a:spcBef>
                <a:spcPts val="0"/>
              </a:spcBef>
              <a:spcAft>
                <a:spcPts val="0"/>
              </a:spcAft>
              <a:buSzPts val="1800"/>
              <a:buNone/>
            </a:pPr>
            <a:r>
              <a:t/>
            </a:r>
            <a:endParaRPr sz="2400"/>
          </a:p>
          <a:p>
            <a:pPr indent="-342900" lvl="0" marL="457200" rtl="0" algn="l">
              <a:lnSpc>
                <a:spcPct val="90000"/>
              </a:lnSpc>
              <a:spcBef>
                <a:spcPts val="0"/>
              </a:spcBef>
              <a:spcAft>
                <a:spcPts val="0"/>
              </a:spcAft>
              <a:buSzPts val="1800"/>
              <a:buChar char="•"/>
            </a:pPr>
            <a:r>
              <a:rPr lang="en-US" sz="2400"/>
              <a:t>Tables, bookshelves, and supplies were negative categories, which suggests that there is an issue with the products themselves. In addition, letter openers in particular were an issue</a:t>
            </a:r>
            <a:endParaRPr sz="2400"/>
          </a:p>
          <a:p>
            <a:pPr indent="0" lvl="0" marL="457200" rtl="0" algn="l">
              <a:lnSpc>
                <a:spcPct val="90000"/>
              </a:lnSpc>
              <a:spcBef>
                <a:spcPts val="0"/>
              </a:spcBef>
              <a:spcAft>
                <a:spcPts val="0"/>
              </a:spcAft>
              <a:buNone/>
            </a:pPr>
            <a:r>
              <a:t/>
            </a:r>
            <a:endParaRPr sz="2400"/>
          </a:p>
          <a:p>
            <a:pPr indent="-342900" lvl="0" marL="457200" rtl="0" algn="l">
              <a:lnSpc>
                <a:spcPct val="90000"/>
              </a:lnSpc>
              <a:spcBef>
                <a:spcPts val="0"/>
              </a:spcBef>
              <a:spcAft>
                <a:spcPts val="0"/>
              </a:spcAft>
              <a:buSzPts val="1800"/>
              <a:buChar char="•"/>
            </a:pPr>
            <a:r>
              <a:rPr lang="en-US" sz="2400"/>
              <a:t>Solutions to these profit leaks issues are unclear as additional data is needed from the retailer, such as competitor and product trends for states, in order to understand why the products are unprofitable</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What Exactly is Profit Leak?</a:t>
            </a: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457200" lvl="0" marL="635000" rtl="0" algn="l">
              <a:lnSpc>
                <a:spcPct val="90000"/>
              </a:lnSpc>
              <a:spcBef>
                <a:spcPts val="0"/>
              </a:spcBef>
              <a:spcAft>
                <a:spcPts val="0"/>
              </a:spcAft>
              <a:buSzPts val="2800"/>
              <a:buChar char="•"/>
            </a:pPr>
            <a:r>
              <a:rPr lang="en-US"/>
              <a:t>Profit leak is defined by the loss of profit due to the difference between price and invoice</a:t>
            </a:r>
            <a:endParaRPr/>
          </a:p>
          <a:p>
            <a:pPr indent="-279400" lvl="0" marL="635000" rtl="0" algn="l">
              <a:lnSpc>
                <a:spcPct val="90000"/>
              </a:lnSpc>
              <a:spcBef>
                <a:spcPts val="0"/>
              </a:spcBef>
              <a:spcAft>
                <a:spcPts val="0"/>
              </a:spcAft>
              <a:buSzPts val="2800"/>
              <a:buNone/>
            </a:pPr>
            <a:r>
              <a:t/>
            </a:r>
            <a:endParaRPr/>
          </a:p>
          <a:p>
            <a:pPr indent="-457200" lvl="0" marL="635000" rtl="0" algn="l">
              <a:lnSpc>
                <a:spcPct val="90000"/>
              </a:lnSpc>
              <a:spcBef>
                <a:spcPts val="0"/>
              </a:spcBef>
              <a:spcAft>
                <a:spcPts val="0"/>
              </a:spcAft>
              <a:buSzPts val="2800"/>
              <a:buChar char="•"/>
            </a:pPr>
            <a:r>
              <a:rPr lang="en-US"/>
              <a:t>If we analyze profit leak, we can reduce the overall net loss of a company’s operations/sales  </a:t>
            </a:r>
            <a:endParaRPr/>
          </a:p>
          <a:p>
            <a:pPr indent="-279400" lvl="0" marL="635000" rtl="0" algn="l">
              <a:lnSpc>
                <a:spcPct val="90000"/>
              </a:lnSpc>
              <a:spcBef>
                <a:spcPts val="0"/>
              </a:spcBef>
              <a:spcAft>
                <a:spcPts val="0"/>
              </a:spcAft>
              <a:buSzPts val="2800"/>
              <a:buNone/>
            </a:pPr>
            <a:r>
              <a:t/>
            </a:r>
            <a:endParaRPr/>
          </a:p>
          <a:p>
            <a:pPr indent="-457200" lvl="0" marL="635000" rtl="0" algn="l">
              <a:lnSpc>
                <a:spcPct val="90000"/>
              </a:lnSpc>
              <a:spcBef>
                <a:spcPts val="0"/>
              </a:spcBef>
              <a:spcAft>
                <a:spcPts val="0"/>
              </a:spcAft>
              <a:buSzPts val="2800"/>
              <a:buChar char="•"/>
            </a:pPr>
            <a:r>
              <a:rPr lang="en-US"/>
              <a:t>We have analyzed the Superstore dataset for profit leakage and came with some insights on the various dimensions, that when added together accumulate to a final profit leak of $77,068.38</a:t>
            </a:r>
            <a:endParaRPr/>
          </a:p>
          <a:p>
            <a:pPr indent="0" lvl="0" marL="0" rtl="0" algn="l">
              <a:lnSpc>
                <a:spcPct val="90000"/>
              </a:lnSpc>
              <a:spcBef>
                <a:spcPts val="0"/>
              </a:spcBef>
              <a:spcAft>
                <a:spcPts val="0"/>
              </a:spcAft>
              <a:buNone/>
            </a:pPr>
            <a:r>
              <a:t/>
            </a:r>
            <a:endParaRPr/>
          </a:p>
          <a:p>
            <a:pPr indent="-457200" lvl="0" marL="635000" rtl="0" algn="l">
              <a:spcBef>
                <a:spcPts val="0"/>
              </a:spcBef>
              <a:spcAft>
                <a:spcPts val="0"/>
              </a:spcAft>
              <a:buSzPts val="2800"/>
              <a:buChar char="•"/>
            </a:pPr>
            <a:r>
              <a:rPr lang="en-US"/>
              <a:t>Profit leak </a:t>
            </a:r>
            <a:r>
              <a:rPr lang="en-US"/>
              <a:t>can be better explained by the following slides involving this dataset’s top 3 contributors of profit leak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11734d7a984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Texas</a:t>
            </a:r>
            <a:endParaRPr/>
          </a:p>
        </p:txBody>
      </p:sp>
      <p:sp>
        <p:nvSpPr>
          <p:cNvPr id="97" name="Google Shape;97;g11734d7a984_0_0"/>
          <p:cNvSpPr txBox="1"/>
          <p:nvPr>
            <p:ph idx="1" type="body"/>
          </p:nvPr>
        </p:nvSpPr>
        <p:spPr>
          <a:xfrm>
            <a:off x="838200" y="1690825"/>
            <a:ext cx="10620300" cy="925154"/>
          </a:xfrm>
          <a:prstGeom prst="rect">
            <a:avLst/>
          </a:prstGeom>
          <a:noFill/>
          <a:ln>
            <a:noFill/>
          </a:ln>
        </p:spPr>
        <p:txBody>
          <a:bodyPr anchorCtr="0" anchor="t" bIns="45700" lIns="91425" spcFirstLastPara="1" rIns="91425" wrap="square" tIns="45700">
            <a:normAutofit/>
          </a:bodyPr>
          <a:lstStyle/>
          <a:p>
            <a:pPr indent="-323850" lvl="0" marL="457200" rtl="0" algn="l">
              <a:lnSpc>
                <a:spcPct val="90000"/>
              </a:lnSpc>
              <a:spcBef>
                <a:spcPts val="0"/>
              </a:spcBef>
              <a:spcAft>
                <a:spcPts val="0"/>
              </a:spcAft>
              <a:buSzPts val="1500"/>
              <a:buChar char="•"/>
            </a:pPr>
            <a:r>
              <a:rPr b="1" lang="en-US" sz="1500"/>
              <a:t>Highest </a:t>
            </a:r>
            <a:r>
              <a:rPr lang="en-US" sz="1500"/>
              <a:t>Total leak of </a:t>
            </a:r>
            <a:r>
              <a:rPr b="1" lang="en-US" sz="1500"/>
              <a:t>$36,810.12</a:t>
            </a:r>
            <a:endParaRPr b="1" sz="1500"/>
          </a:p>
          <a:p>
            <a:pPr indent="-323850" lvl="0" marL="457200" rtl="0" algn="l">
              <a:lnSpc>
                <a:spcPct val="90000"/>
              </a:lnSpc>
              <a:spcBef>
                <a:spcPts val="0"/>
              </a:spcBef>
              <a:spcAft>
                <a:spcPts val="0"/>
              </a:spcAft>
              <a:buSzPts val="1500"/>
              <a:buChar char="•"/>
            </a:pPr>
            <a:r>
              <a:rPr lang="en-US" sz="1500"/>
              <a:t>Main product issues</a:t>
            </a:r>
            <a:endParaRPr sz="1500"/>
          </a:p>
          <a:p>
            <a:pPr indent="-323850" lvl="1" marL="914400" rtl="0" algn="l">
              <a:lnSpc>
                <a:spcPct val="90000"/>
              </a:lnSpc>
              <a:spcBef>
                <a:spcPts val="0"/>
              </a:spcBef>
              <a:spcAft>
                <a:spcPts val="0"/>
              </a:spcAft>
              <a:buSzPts val="1500"/>
              <a:buChar char="•"/>
            </a:pPr>
            <a:r>
              <a:rPr lang="en-US" sz="1500"/>
              <a:t>No profit on binders, appliances, furnishings, machines, chairs, bookcases, and tables</a:t>
            </a:r>
            <a:endParaRPr/>
          </a:p>
        </p:txBody>
      </p:sp>
      <p:pic>
        <p:nvPicPr>
          <p:cNvPr id="98" name="Google Shape;98;g11734d7a984_0_0"/>
          <p:cNvPicPr preferRelativeResize="0"/>
          <p:nvPr/>
        </p:nvPicPr>
        <p:blipFill rotWithShape="1">
          <a:blip r:embed="rId3">
            <a:alphaModFix/>
          </a:blip>
          <a:srcRect b="0" l="0" r="0" t="0"/>
          <a:stretch/>
        </p:blipFill>
        <p:spPr>
          <a:xfrm>
            <a:off x="1742876" y="2615979"/>
            <a:ext cx="8810948" cy="4071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Ohio</a:t>
            </a:r>
            <a:endParaRPr/>
          </a:p>
        </p:txBody>
      </p:sp>
      <p:sp>
        <p:nvSpPr>
          <p:cNvPr id="104" name="Google Shape;104;p4"/>
          <p:cNvSpPr txBox="1"/>
          <p:nvPr>
            <p:ph idx="1" type="body"/>
          </p:nvPr>
        </p:nvSpPr>
        <p:spPr>
          <a:xfrm>
            <a:off x="838200" y="1690688"/>
            <a:ext cx="10620300" cy="1081137"/>
          </a:xfrm>
          <a:prstGeom prst="rect">
            <a:avLst/>
          </a:prstGeom>
          <a:noFill/>
          <a:ln>
            <a:noFill/>
          </a:ln>
        </p:spPr>
        <p:txBody>
          <a:bodyPr anchorCtr="0" anchor="t" bIns="45700" lIns="91425" spcFirstLastPara="1" rIns="91425" wrap="square" tIns="45700">
            <a:normAutofit/>
          </a:bodyPr>
          <a:lstStyle/>
          <a:p>
            <a:pPr indent="-323850" lvl="0" marL="457200" rtl="0" algn="l">
              <a:lnSpc>
                <a:spcPct val="90000"/>
              </a:lnSpc>
              <a:spcBef>
                <a:spcPts val="0"/>
              </a:spcBef>
              <a:spcAft>
                <a:spcPts val="0"/>
              </a:spcAft>
              <a:buSzPts val="1500"/>
              <a:buChar char="•"/>
            </a:pPr>
            <a:r>
              <a:rPr b="1" lang="en-US" sz="1500"/>
              <a:t>Second Highest </a:t>
            </a:r>
            <a:r>
              <a:rPr lang="en-US" sz="1500"/>
              <a:t>- Total leak of </a:t>
            </a:r>
            <a:r>
              <a:rPr b="1" lang="en-US" sz="1500"/>
              <a:t>$21,747.553</a:t>
            </a:r>
            <a:endParaRPr b="1" sz="1500"/>
          </a:p>
          <a:p>
            <a:pPr indent="-323850" lvl="0" marL="457200" rtl="0" algn="l">
              <a:lnSpc>
                <a:spcPct val="90000"/>
              </a:lnSpc>
              <a:spcBef>
                <a:spcPts val="0"/>
              </a:spcBef>
              <a:spcAft>
                <a:spcPts val="0"/>
              </a:spcAft>
              <a:buSzPts val="1500"/>
              <a:buChar char="•"/>
            </a:pPr>
            <a:r>
              <a:rPr lang="en-US" sz="1500"/>
              <a:t>Main product issues</a:t>
            </a:r>
            <a:endParaRPr sz="1500"/>
          </a:p>
          <a:p>
            <a:pPr indent="-323850" lvl="1" marL="914400" rtl="0" algn="l">
              <a:lnSpc>
                <a:spcPct val="90000"/>
              </a:lnSpc>
              <a:spcBef>
                <a:spcPts val="0"/>
              </a:spcBef>
              <a:spcAft>
                <a:spcPts val="0"/>
              </a:spcAft>
              <a:buSzPts val="1500"/>
              <a:buChar char="•"/>
            </a:pPr>
            <a:r>
              <a:rPr lang="en-US" sz="1500"/>
              <a:t>No profit on tables, phones (some accessories are profitable), machines, chairs, bookcases, and binders</a:t>
            </a:r>
            <a:endParaRPr sz="1500"/>
          </a:p>
          <a:p>
            <a:pPr indent="-323850" lvl="1" marL="914400" rtl="0" algn="l">
              <a:lnSpc>
                <a:spcPct val="90000"/>
              </a:lnSpc>
              <a:spcBef>
                <a:spcPts val="0"/>
              </a:spcBef>
              <a:spcAft>
                <a:spcPts val="0"/>
              </a:spcAft>
              <a:buSzPts val="1500"/>
              <a:buChar char="•"/>
            </a:pPr>
            <a:r>
              <a:rPr lang="en-US" sz="1500"/>
              <a:t>Most shelving in storage sold at a loss </a:t>
            </a:r>
            <a:endParaRPr sz="1500"/>
          </a:p>
        </p:txBody>
      </p:sp>
      <p:pic>
        <p:nvPicPr>
          <p:cNvPr id="105" name="Google Shape;105;p4"/>
          <p:cNvPicPr preferRelativeResize="0"/>
          <p:nvPr/>
        </p:nvPicPr>
        <p:blipFill rotWithShape="1">
          <a:blip r:embed="rId3">
            <a:alphaModFix/>
          </a:blip>
          <a:srcRect b="0" l="0" r="0" t="0"/>
          <a:stretch/>
        </p:blipFill>
        <p:spPr>
          <a:xfrm>
            <a:off x="1784275" y="2771824"/>
            <a:ext cx="8628981" cy="391605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Pennsylvania</a:t>
            </a:r>
            <a:endParaRPr/>
          </a:p>
        </p:txBody>
      </p:sp>
      <p:sp>
        <p:nvSpPr>
          <p:cNvPr id="111" name="Google Shape;111;p22"/>
          <p:cNvSpPr txBox="1"/>
          <p:nvPr>
            <p:ph idx="1" type="body"/>
          </p:nvPr>
        </p:nvSpPr>
        <p:spPr>
          <a:xfrm>
            <a:off x="838200" y="1690825"/>
            <a:ext cx="10620300" cy="925154"/>
          </a:xfrm>
          <a:prstGeom prst="rect">
            <a:avLst/>
          </a:prstGeom>
          <a:noFill/>
          <a:ln>
            <a:noFill/>
          </a:ln>
        </p:spPr>
        <p:txBody>
          <a:bodyPr anchorCtr="0" anchor="t" bIns="45700" lIns="91425" spcFirstLastPara="1" rIns="91425" wrap="square" tIns="45700">
            <a:normAutofit/>
          </a:bodyPr>
          <a:lstStyle/>
          <a:p>
            <a:pPr indent="-323850" lvl="0" marL="457200" rtl="0" algn="l">
              <a:lnSpc>
                <a:spcPct val="90000"/>
              </a:lnSpc>
              <a:spcBef>
                <a:spcPts val="0"/>
              </a:spcBef>
              <a:spcAft>
                <a:spcPts val="0"/>
              </a:spcAft>
              <a:buSzPts val="1500"/>
              <a:buChar char="•"/>
            </a:pPr>
            <a:r>
              <a:rPr b="1" lang="en-US" sz="1500"/>
              <a:t>Third Highest </a:t>
            </a:r>
            <a:r>
              <a:rPr lang="en-US" sz="1500"/>
              <a:t>- Total leak of </a:t>
            </a:r>
            <a:r>
              <a:rPr b="1" lang="en-US" sz="1500"/>
              <a:t>$21,602.85</a:t>
            </a:r>
            <a:endParaRPr b="1" sz="1500"/>
          </a:p>
          <a:p>
            <a:pPr indent="-323850" lvl="0" marL="457200" rtl="0" algn="l">
              <a:lnSpc>
                <a:spcPct val="90000"/>
              </a:lnSpc>
              <a:spcBef>
                <a:spcPts val="0"/>
              </a:spcBef>
              <a:spcAft>
                <a:spcPts val="0"/>
              </a:spcAft>
              <a:buSzPts val="1500"/>
              <a:buChar char="•"/>
            </a:pPr>
            <a:r>
              <a:rPr lang="en-US" sz="1500"/>
              <a:t>Main product issues</a:t>
            </a:r>
            <a:endParaRPr sz="1500"/>
          </a:p>
          <a:p>
            <a:pPr indent="-323850" lvl="1" marL="914400" rtl="0" algn="l">
              <a:lnSpc>
                <a:spcPct val="90000"/>
              </a:lnSpc>
              <a:spcBef>
                <a:spcPts val="0"/>
              </a:spcBef>
              <a:spcAft>
                <a:spcPts val="0"/>
              </a:spcAft>
              <a:buSzPts val="1500"/>
              <a:buChar char="•"/>
            </a:pPr>
            <a:r>
              <a:rPr lang="en-US" sz="1500"/>
              <a:t>No profit on binders, phones, bookcases, tables, machines, chairs, and supplies</a:t>
            </a:r>
            <a:endParaRPr/>
          </a:p>
        </p:txBody>
      </p:sp>
      <p:pic>
        <p:nvPicPr>
          <p:cNvPr id="112" name="Google Shape;112;p22"/>
          <p:cNvPicPr preferRelativeResize="0"/>
          <p:nvPr/>
        </p:nvPicPr>
        <p:blipFill rotWithShape="1">
          <a:blip r:embed="rId3">
            <a:alphaModFix/>
          </a:blip>
          <a:srcRect b="0" l="0" r="0" t="0"/>
          <a:stretch/>
        </p:blipFill>
        <p:spPr>
          <a:xfrm>
            <a:off x="1773643" y="2583712"/>
            <a:ext cx="9040630" cy="41147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Profit Leak by Sub-Category</a:t>
            </a:r>
            <a:endParaRPr/>
          </a:p>
        </p:txBody>
      </p:sp>
      <p:sp>
        <p:nvSpPr>
          <p:cNvPr id="118" name="Google Shape;118;p5"/>
          <p:cNvSpPr txBox="1"/>
          <p:nvPr/>
        </p:nvSpPr>
        <p:spPr>
          <a:xfrm>
            <a:off x="5943600" y="1690700"/>
            <a:ext cx="5514900" cy="40944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chemeClr val="dk1"/>
                </a:solidFill>
                <a:latin typeface="Calibri"/>
                <a:ea typeface="Calibri"/>
                <a:cs typeface="Calibri"/>
                <a:sym typeface="Calibri"/>
              </a:rPr>
              <a:t>All categories were profitable, so we will examine sub-categories</a:t>
            </a:r>
            <a:endParaRPr b="0" i="0" sz="2000" u="none" cap="none" strike="noStrike">
              <a:solidFill>
                <a:schemeClr val="dk1"/>
              </a:solidFill>
              <a:latin typeface="Calibri"/>
              <a:ea typeface="Calibri"/>
              <a:cs typeface="Calibri"/>
              <a:sym typeface="Calibri"/>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chemeClr val="dk1"/>
                </a:solidFill>
                <a:latin typeface="Calibri"/>
                <a:ea typeface="Calibri"/>
                <a:cs typeface="Calibri"/>
                <a:sym typeface="Calibri"/>
              </a:rPr>
              <a:t>We see that tables, bookcases, and supplies are unprofitable</a:t>
            </a:r>
            <a:endParaRPr b="0" i="0" sz="2000" u="none" cap="none" strike="noStrike">
              <a:solidFill>
                <a:schemeClr val="dk1"/>
              </a:solidFill>
              <a:latin typeface="Calibri"/>
              <a:ea typeface="Calibri"/>
              <a:cs typeface="Calibri"/>
              <a:sym typeface="Calibri"/>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chemeClr val="dk1"/>
                </a:solidFill>
                <a:latin typeface="Calibri"/>
                <a:ea typeface="Calibri"/>
                <a:cs typeface="Calibri"/>
                <a:sym typeface="Calibri"/>
              </a:rPr>
              <a:t>It’s possible that high shipping costs are the cause of this as these produc</a:t>
            </a:r>
            <a:r>
              <a:rPr lang="en-US" sz="2000">
                <a:solidFill>
                  <a:schemeClr val="dk1"/>
                </a:solidFill>
                <a:latin typeface="Calibri"/>
                <a:ea typeface="Calibri"/>
                <a:cs typeface="Calibri"/>
                <a:sym typeface="Calibri"/>
              </a:rPr>
              <a:t>ts </a:t>
            </a:r>
            <a:r>
              <a:rPr b="0" i="0" lang="en-US" sz="2000" u="none" cap="none" strike="noStrike">
                <a:solidFill>
                  <a:schemeClr val="dk1"/>
                </a:solidFill>
                <a:latin typeface="Calibri"/>
                <a:ea typeface="Calibri"/>
                <a:cs typeface="Calibri"/>
                <a:sym typeface="Calibri"/>
              </a:rPr>
              <a:t>are heavy items</a:t>
            </a:r>
            <a:endParaRPr sz="2000">
              <a:solidFill>
                <a:schemeClr val="dk1"/>
              </a:solidFill>
              <a:latin typeface="Calibri"/>
              <a:ea typeface="Calibri"/>
              <a:cs typeface="Calibri"/>
              <a:sym typeface="Calibri"/>
            </a:endParaRPr>
          </a:p>
          <a:p>
            <a:pPr indent="-355600" lvl="1" marL="914400" marR="0" rtl="0" algn="l">
              <a:lnSpc>
                <a:spcPct val="100000"/>
              </a:lnSpc>
              <a:spcBef>
                <a:spcPts val="0"/>
              </a:spcBef>
              <a:spcAft>
                <a:spcPts val="0"/>
              </a:spcAft>
              <a:buClr>
                <a:srgbClr val="000000"/>
              </a:buClr>
              <a:buSzPts val="2000"/>
              <a:buFont typeface="Arial"/>
              <a:buChar char="○"/>
            </a:pPr>
            <a:r>
              <a:rPr lang="en-US" sz="2000">
                <a:solidFill>
                  <a:schemeClr val="dk1"/>
                </a:solidFill>
                <a:latin typeface="Calibri"/>
                <a:ea typeface="Calibri"/>
                <a:cs typeface="Calibri"/>
                <a:sym typeface="Calibri"/>
              </a:rPr>
              <a:t>In </a:t>
            </a:r>
            <a:r>
              <a:rPr lang="en-US" sz="2000">
                <a:solidFill>
                  <a:schemeClr val="dk1"/>
                </a:solidFill>
                <a:latin typeface="Calibri"/>
                <a:ea typeface="Calibri"/>
                <a:cs typeface="Calibri"/>
                <a:sym typeface="Calibri"/>
              </a:rPr>
              <a:t>addition</a:t>
            </a:r>
            <a:r>
              <a:rPr lang="en-US" sz="2000">
                <a:solidFill>
                  <a:schemeClr val="dk1"/>
                </a:solidFill>
                <a:latin typeface="Calibri"/>
                <a:ea typeface="Calibri"/>
                <a:cs typeface="Calibri"/>
                <a:sym typeface="Calibri"/>
              </a:rPr>
              <a:t>, n</a:t>
            </a:r>
            <a:r>
              <a:rPr b="0" i="0" lang="en-US" sz="2000" u="none" cap="none" strike="noStrike">
                <a:solidFill>
                  <a:schemeClr val="dk1"/>
                </a:solidFill>
                <a:latin typeface="Calibri"/>
                <a:ea typeface="Calibri"/>
                <a:cs typeface="Calibri"/>
                <a:sym typeface="Calibri"/>
              </a:rPr>
              <a:t>ote that Florida is unprofitable in all three </a:t>
            </a:r>
            <a:br>
              <a:rPr b="0" i="0" lang="en-US" sz="2000" u="none" cap="none" strike="noStrike">
                <a:solidFill>
                  <a:schemeClr val="dk1"/>
                </a:solidFill>
                <a:latin typeface="Calibri"/>
                <a:ea typeface="Calibri"/>
                <a:cs typeface="Calibri"/>
                <a:sym typeface="Calibri"/>
              </a:rPr>
            </a:br>
            <a:endParaRPr b="0" i="0" sz="20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chemeClr val="dk1"/>
                </a:solidFill>
                <a:latin typeface="Calibri"/>
                <a:ea typeface="Calibri"/>
                <a:cs typeface="Calibri"/>
                <a:sym typeface="Calibri"/>
              </a:rPr>
              <a:t>There may be another cause, but without more data it is </a:t>
            </a:r>
            <a:r>
              <a:rPr lang="en-US" sz="2000">
                <a:solidFill>
                  <a:schemeClr val="dk1"/>
                </a:solidFill>
                <a:latin typeface="Calibri"/>
                <a:ea typeface="Calibri"/>
                <a:cs typeface="Calibri"/>
                <a:sym typeface="Calibri"/>
              </a:rPr>
              <a:t>difficult</a:t>
            </a:r>
            <a:r>
              <a:rPr lang="en-US" sz="2000">
                <a:solidFill>
                  <a:schemeClr val="dk1"/>
                </a:solidFill>
                <a:latin typeface="Calibri"/>
                <a:ea typeface="Calibri"/>
                <a:cs typeface="Calibri"/>
                <a:sym typeface="Calibri"/>
              </a:rPr>
              <a:t> </a:t>
            </a:r>
            <a:r>
              <a:rPr b="0" i="0" lang="en-US" sz="2000" u="none" cap="none" strike="noStrike">
                <a:solidFill>
                  <a:schemeClr val="dk1"/>
                </a:solidFill>
                <a:latin typeface="Calibri"/>
                <a:ea typeface="Calibri"/>
                <a:cs typeface="Calibri"/>
                <a:sym typeface="Calibri"/>
              </a:rPr>
              <a:t>to determine</a:t>
            </a:r>
            <a:endParaRPr b="0" i="0" sz="1600" u="none" cap="none" strike="noStrike">
              <a:solidFill>
                <a:srgbClr val="000000"/>
              </a:solidFill>
              <a:latin typeface="Arial"/>
              <a:ea typeface="Arial"/>
              <a:cs typeface="Arial"/>
              <a:sym typeface="Arial"/>
            </a:endParaRPr>
          </a:p>
        </p:txBody>
      </p:sp>
      <p:graphicFrame>
        <p:nvGraphicFramePr>
          <p:cNvPr id="119" name="Google Shape;119;p5"/>
          <p:cNvGraphicFramePr/>
          <p:nvPr/>
        </p:nvGraphicFramePr>
        <p:xfrm>
          <a:off x="838200" y="1799350"/>
          <a:ext cx="3000000" cy="3000000"/>
        </p:xfrm>
        <a:graphic>
          <a:graphicData uri="http://schemas.openxmlformats.org/drawingml/2006/table">
            <a:tbl>
              <a:tblPr>
                <a:noFill/>
                <a:tableStyleId>{30014413-A949-4EC3-8CB0-403E25BD2C99}</a:tableStyleId>
              </a:tblPr>
              <a:tblGrid>
                <a:gridCol w="1152925"/>
                <a:gridCol w="1125300"/>
              </a:tblGrid>
              <a:tr h="212725">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Row Labels</a:t>
                      </a:r>
                      <a:endParaRPr b="1" i="0" sz="12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Sum of Profit</a:t>
                      </a:r>
                      <a:endParaRPr b="1" i="0" sz="1200" u="none" cap="none" strike="noStrike">
                        <a:solidFill>
                          <a:srgbClr val="000000"/>
                        </a:solidFill>
                        <a:latin typeface="Calibri"/>
                        <a:ea typeface="Calibri"/>
                        <a:cs typeface="Calibri"/>
                        <a:sym typeface="Calibri"/>
                      </a:endParaRPr>
                    </a:p>
                  </a:txBody>
                  <a:tcPr marT="9525" marB="0" marR="9525" marL="9525" anchor="b"/>
                </a:tc>
              </a:tr>
              <a:tr h="2127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Tables</a:t>
                      </a:r>
                      <a:endParaRPr b="0" i="0" sz="12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-17725.4811</a:t>
                      </a:r>
                      <a:endParaRPr b="0" i="0" sz="1200" u="none" cap="none" strike="noStrike">
                        <a:solidFill>
                          <a:srgbClr val="000000"/>
                        </a:solidFill>
                        <a:latin typeface="Calibri"/>
                        <a:ea typeface="Calibri"/>
                        <a:cs typeface="Calibri"/>
                        <a:sym typeface="Calibri"/>
                      </a:endParaRPr>
                    </a:p>
                  </a:txBody>
                  <a:tcPr marT="9525" marB="0" marR="9525" marL="9525" anchor="b"/>
                </a:tc>
              </a:tr>
              <a:tr h="2127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Bookcases</a:t>
                      </a:r>
                      <a:endParaRPr b="0" i="0" sz="12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-3472.556</a:t>
                      </a:r>
                      <a:endParaRPr b="0" i="0" sz="1200" u="none" cap="none" strike="noStrike">
                        <a:solidFill>
                          <a:srgbClr val="000000"/>
                        </a:solidFill>
                        <a:latin typeface="Calibri"/>
                        <a:ea typeface="Calibri"/>
                        <a:cs typeface="Calibri"/>
                        <a:sym typeface="Calibri"/>
                      </a:endParaRPr>
                    </a:p>
                  </a:txBody>
                  <a:tcPr marT="9525" marB="0" marR="9525" marL="9525" anchor="b"/>
                </a:tc>
              </a:tr>
              <a:tr h="2127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Supplies</a:t>
                      </a:r>
                      <a:endParaRPr b="0" i="0" sz="12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-1189.0995</a:t>
                      </a:r>
                      <a:endParaRPr b="0" i="0" sz="1200" u="none" cap="none" strike="noStrike">
                        <a:solidFill>
                          <a:srgbClr val="000000"/>
                        </a:solidFill>
                        <a:latin typeface="Calibri"/>
                        <a:ea typeface="Calibri"/>
                        <a:cs typeface="Calibri"/>
                        <a:sym typeface="Calibri"/>
                      </a:endParaRPr>
                    </a:p>
                  </a:txBody>
                  <a:tcPr marT="9525" marB="0" marR="9525" marL="9525" anchor="b"/>
                </a:tc>
              </a:tr>
              <a:tr h="2127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Fasteners</a:t>
                      </a:r>
                      <a:endParaRPr b="0" i="0" sz="12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949.5182</a:t>
                      </a:r>
                      <a:endParaRPr b="0" i="0" sz="1200" u="none" cap="none" strike="noStrike">
                        <a:solidFill>
                          <a:srgbClr val="000000"/>
                        </a:solidFill>
                        <a:latin typeface="Calibri"/>
                        <a:ea typeface="Calibri"/>
                        <a:cs typeface="Calibri"/>
                        <a:sym typeface="Calibri"/>
                      </a:endParaRPr>
                    </a:p>
                  </a:txBody>
                  <a:tcPr marT="9525" marB="0" marR="9525" marL="9525" anchor="b"/>
                </a:tc>
              </a:tr>
              <a:tr h="2127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Machines</a:t>
                      </a:r>
                      <a:endParaRPr b="0" i="0" sz="12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3384.7569</a:t>
                      </a:r>
                      <a:endParaRPr b="0" i="0" sz="1200" u="none" cap="none" strike="noStrike">
                        <a:solidFill>
                          <a:srgbClr val="000000"/>
                        </a:solidFill>
                        <a:latin typeface="Calibri"/>
                        <a:ea typeface="Calibri"/>
                        <a:cs typeface="Calibri"/>
                        <a:sym typeface="Calibri"/>
                      </a:endParaRPr>
                    </a:p>
                  </a:txBody>
                  <a:tcPr marT="9525" marB="0" marR="9525" marL="9525" anchor="b"/>
                </a:tc>
              </a:tr>
              <a:tr h="2127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Labels</a:t>
                      </a:r>
                      <a:endParaRPr b="0" i="0" sz="12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5546.254</a:t>
                      </a:r>
                      <a:endParaRPr b="0" i="0" sz="1200" u="none" cap="none" strike="noStrike">
                        <a:solidFill>
                          <a:srgbClr val="000000"/>
                        </a:solidFill>
                        <a:latin typeface="Calibri"/>
                        <a:ea typeface="Calibri"/>
                        <a:cs typeface="Calibri"/>
                        <a:sym typeface="Calibri"/>
                      </a:endParaRPr>
                    </a:p>
                  </a:txBody>
                  <a:tcPr marT="9525" marB="0" marR="9525" marL="9525" anchor="b"/>
                </a:tc>
              </a:tr>
              <a:tr h="2127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Art</a:t>
                      </a:r>
                      <a:endParaRPr b="0" i="0" sz="12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6527.787</a:t>
                      </a:r>
                      <a:endParaRPr b="0" i="0" sz="1200" u="none" cap="none" strike="noStrike">
                        <a:solidFill>
                          <a:srgbClr val="000000"/>
                        </a:solidFill>
                        <a:latin typeface="Calibri"/>
                        <a:ea typeface="Calibri"/>
                        <a:cs typeface="Calibri"/>
                        <a:sym typeface="Calibri"/>
                      </a:endParaRPr>
                    </a:p>
                  </a:txBody>
                  <a:tcPr marT="9525" marB="0" marR="9525" marL="9525" anchor="b"/>
                </a:tc>
              </a:tr>
              <a:tr h="2127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Envelopes</a:t>
                      </a:r>
                      <a:endParaRPr b="0" i="0" sz="12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6964.1767</a:t>
                      </a:r>
                      <a:endParaRPr b="0" i="0" sz="1200" u="none" cap="none" strike="noStrike">
                        <a:solidFill>
                          <a:srgbClr val="000000"/>
                        </a:solidFill>
                        <a:latin typeface="Calibri"/>
                        <a:ea typeface="Calibri"/>
                        <a:cs typeface="Calibri"/>
                        <a:sym typeface="Calibri"/>
                      </a:endParaRPr>
                    </a:p>
                  </a:txBody>
                  <a:tcPr marT="9525" marB="0" marR="9525" marL="9525" anchor="b"/>
                </a:tc>
              </a:tr>
              <a:tr h="2127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Furnishings</a:t>
                      </a:r>
                      <a:endParaRPr b="0" i="0" sz="12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13059.1436</a:t>
                      </a:r>
                      <a:endParaRPr b="0" i="0" sz="1200" u="none" cap="none" strike="noStrike">
                        <a:solidFill>
                          <a:srgbClr val="000000"/>
                        </a:solidFill>
                        <a:latin typeface="Calibri"/>
                        <a:ea typeface="Calibri"/>
                        <a:cs typeface="Calibri"/>
                        <a:sym typeface="Calibri"/>
                      </a:endParaRPr>
                    </a:p>
                  </a:txBody>
                  <a:tcPr marT="9525" marB="0" marR="9525" marL="9525" anchor="b"/>
                </a:tc>
              </a:tr>
              <a:tr h="2127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Appliances</a:t>
                      </a:r>
                      <a:endParaRPr b="0" i="0" sz="12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18138.0054</a:t>
                      </a:r>
                      <a:endParaRPr b="0" i="0" sz="1200" u="none" cap="none" strike="noStrike">
                        <a:solidFill>
                          <a:srgbClr val="000000"/>
                        </a:solidFill>
                        <a:latin typeface="Calibri"/>
                        <a:ea typeface="Calibri"/>
                        <a:cs typeface="Calibri"/>
                        <a:sym typeface="Calibri"/>
                      </a:endParaRPr>
                    </a:p>
                  </a:txBody>
                  <a:tcPr marT="9525" marB="0" marR="9525" marL="9525" anchor="b"/>
                </a:tc>
              </a:tr>
              <a:tr h="2127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Storage</a:t>
                      </a:r>
                      <a:endParaRPr b="0" i="0" sz="12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21278.8264</a:t>
                      </a:r>
                      <a:endParaRPr b="0" i="0" sz="1200" u="none" cap="none" strike="noStrike">
                        <a:solidFill>
                          <a:srgbClr val="000000"/>
                        </a:solidFill>
                        <a:latin typeface="Calibri"/>
                        <a:ea typeface="Calibri"/>
                        <a:cs typeface="Calibri"/>
                        <a:sym typeface="Calibri"/>
                      </a:endParaRPr>
                    </a:p>
                  </a:txBody>
                  <a:tcPr marT="9525" marB="0" marR="9525" marL="9525" anchor="b"/>
                </a:tc>
              </a:tr>
              <a:tr h="2127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Chairs</a:t>
                      </a:r>
                      <a:endParaRPr b="0" i="0" sz="12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26590.1663</a:t>
                      </a:r>
                      <a:endParaRPr b="0" i="0" sz="1200" u="none" cap="none" strike="noStrike">
                        <a:solidFill>
                          <a:srgbClr val="000000"/>
                        </a:solidFill>
                        <a:latin typeface="Calibri"/>
                        <a:ea typeface="Calibri"/>
                        <a:cs typeface="Calibri"/>
                        <a:sym typeface="Calibri"/>
                      </a:endParaRPr>
                    </a:p>
                  </a:txBody>
                  <a:tcPr marT="9525" marB="0" marR="9525" marL="9525" anchor="b"/>
                </a:tc>
              </a:tr>
              <a:tr h="2127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Binders</a:t>
                      </a:r>
                      <a:endParaRPr b="0" i="0" sz="12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30221.7633</a:t>
                      </a:r>
                      <a:endParaRPr b="0" i="0" sz="1200" u="none" cap="none" strike="noStrike">
                        <a:solidFill>
                          <a:srgbClr val="000000"/>
                        </a:solidFill>
                        <a:latin typeface="Calibri"/>
                        <a:ea typeface="Calibri"/>
                        <a:cs typeface="Calibri"/>
                        <a:sym typeface="Calibri"/>
                      </a:endParaRPr>
                    </a:p>
                  </a:txBody>
                  <a:tcPr marT="9525" marB="0" marR="9525" marL="9525" anchor="b"/>
                </a:tc>
              </a:tr>
              <a:tr h="2127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Paper</a:t>
                      </a:r>
                      <a:endParaRPr b="0" i="0" sz="12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34053.5693</a:t>
                      </a:r>
                      <a:endParaRPr b="0" i="0" sz="1200" u="none" cap="none" strike="noStrike">
                        <a:solidFill>
                          <a:srgbClr val="000000"/>
                        </a:solidFill>
                        <a:latin typeface="Calibri"/>
                        <a:ea typeface="Calibri"/>
                        <a:cs typeface="Calibri"/>
                        <a:sym typeface="Calibri"/>
                      </a:endParaRPr>
                    </a:p>
                  </a:txBody>
                  <a:tcPr marT="9525" marB="0" marR="9525" marL="9525" anchor="b"/>
                </a:tc>
              </a:tr>
              <a:tr h="2127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Accessories</a:t>
                      </a:r>
                      <a:endParaRPr b="0" i="0" sz="12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41936.6357</a:t>
                      </a:r>
                      <a:endParaRPr b="0" i="0" sz="1200" u="none" cap="none" strike="noStrike">
                        <a:solidFill>
                          <a:srgbClr val="000000"/>
                        </a:solidFill>
                        <a:latin typeface="Calibri"/>
                        <a:ea typeface="Calibri"/>
                        <a:cs typeface="Calibri"/>
                        <a:sym typeface="Calibri"/>
                      </a:endParaRPr>
                    </a:p>
                  </a:txBody>
                  <a:tcPr marT="9525" marB="0" marR="9525" marL="9525" anchor="b"/>
                </a:tc>
              </a:tr>
              <a:tr h="2127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Phones</a:t>
                      </a:r>
                      <a:endParaRPr b="0" i="0" sz="12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44515.7306</a:t>
                      </a:r>
                      <a:endParaRPr b="0" i="0" sz="1200" u="none" cap="none" strike="noStrike">
                        <a:solidFill>
                          <a:srgbClr val="000000"/>
                        </a:solidFill>
                        <a:latin typeface="Calibri"/>
                        <a:ea typeface="Calibri"/>
                        <a:cs typeface="Calibri"/>
                        <a:sym typeface="Calibri"/>
                      </a:endParaRPr>
                    </a:p>
                  </a:txBody>
                  <a:tcPr marT="9525" marB="0" marR="9525" marL="9525" anchor="b"/>
                </a:tc>
              </a:tr>
              <a:tr h="2127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Copiers</a:t>
                      </a:r>
                      <a:endParaRPr b="0" i="0" sz="12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55617.8249</a:t>
                      </a:r>
                      <a:endParaRPr b="0" i="0" sz="1200" u="none" cap="none" strike="noStrike">
                        <a:solidFill>
                          <a:srgbClr val="000000"/>
                        </a:solidFill>
                        <a:latin typeface="Calibri"/>
                        <a:ea typeface="Calibri"/>
                        <a:cs typeface="Calibri"/>
                        <a:sym typeface="Calibri"/>
                      </a:endParaRPr>
                    </a:p>
                  </a:txBody>
                  <a:tcPr marT="9525" marB="0" marR="9525" marL="9525" anchor="b"/>
                </a:tc>
              </a:tr>
              <a:tr h="2127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Grand Total</a:t>
                      </a:r>
                      <a:endParaRPr b="0" i="0" sz="12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286397.0217</a:t>
                      </a:r>
                      <a:endParaRPr b="0" i="0" sz="1200" u="none" cap="none" strike="noStrike">
                        <a:solidFill>
                          <a:srgbClr val="000000"/>
                        </a:solidFill>
                        <a:latin typeface="Calibri"/>
                        <a:ea typeface="Calibri"/>
                        <a:cs typeface="Calibri"/>
                        <a:sym typeface="Calibri"/>
                      </a:endParaRPr>
                    </a:p>
                  </a:txBody>
                  <a:tcPr marT="9525" marB="0" marR="9525" marL="9525" anchor="b"/>
                </a:tc>
              </a:tr>
            </a:tbl>
          </a:graphicData>
        </a:graphic>
      </p:graphicFrame>
      <p:graphicFrame>
        <p:nvGraphicFramePr>
          <p:cNvPr id="120" name="Google Shape;120;p5"/>
          <p:cNvGraphicFramePr/>
          <p:nvPr/>
        </p:nvGraphicFramePr>
        <p:xfrm>
          <a:off x="3571161" y="1799350"/>
          <a:ext cx="3000000" cy="3000000"/>
        </p:xfrm>
        <a:graphic>
          <a:graphicData uri="http://schemas.openxmlformats.org/drawingml/2006/table">
            <a:tbl>
              <a:tblPr>
                <a:noFill/>
                <a:tableStyleId>{30014413-A949-4EC3-8CB0-403E25BD2C99}</a:tableStyleId>
              </a:tblPr>
              <a:tblGrid>
                <a:gridCol w="1193800"/>
                <a:gridCol w="876300"/>
              </a:tblGrid>
              <a:tr h="200025">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Florida</a:t>
                      </a:r>
                      <a:endParaRPr b="1" i="0" sz="1200" u="none" cap="none" strike="noStrike">
                        <a:solidFill>
                          <a:srgbClr val="FFFFFF"/>
                        </a:solidFill>
                        <a:latin typeface="Calibri"/>
                        <a:ea typeface="Calibri"/>
                        <a:cs typeface="Calibri"/>
                        <a:sym typeface="Calibri"/>
                      </a:endParaRPr>
                    </a:p>
                  </a:txBody>
                  <a:tcPr marT="9525" marB="0" marR="9525" marL="9525" anchor="b"/>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Profit</a:t>
                      </a:r>
                      <a:endParaRPr b="1" i="0" sz="1200" u="none" cap="none" strike="noStrike">
                        <a:solidFill>
                          <a:srgbClr val="FFFFFF"/>
                        </a:solidFill>
                        <a:latin typeface="Calibri"/>
                        <a:ea typeface="Calibri"/>
                        <a:cs typeface="Calibri"/>
                        <a:sym typeface="Calibri"/>
                      </a:endParaRPr>
                    </a:p>
                  </a:txBody>
                  <a:tcPr marT="9525" marB="0" marR="9525" marL="9525" anchor="b"/>
                </a:tc>
              </a:tr>
              <a:tr h="2000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Tables</a:t>
                      </a:r>
                      <a:endParaRPr b="0" i="0" sz="1200" u="none" cap="none" strike="noStrike">
                        <a:solidFill>
                          <a:srgbClr val="000000"/>
                        </a:solidFill>
                        <a:latin typeface="Calibri"/>
                        <a:ea typeface="Calibri"/>
                        <a:cs typeface="Calibri"/>
                        <a:sym typeface="Calibri"/>
                      </a:endParaRPr>
                    </a:p>
                  </a:txBody>
                  <a:tcPr marT="9525" marB="0" marR="9525" marL="114300" anchor="b"/>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-2493.1111</a:t>
                      </a:r>
                      <a:endParaRPr b="0" i="0" sz="1200" u="none" cap="none" strike="noStrike">
                        <a:solidFill>
                          <a:srgbClr val="000000"/>
                        </a:solidFill>
                        <a:latin typeface="Calibri"/>
                        <a:ea typeface="Calibri"/>
                        <a:cs typeface="Calibri"/>
                        <a:sym typeface="Calibri"/>
                      </a:endParaRPr>
                    </a:p>
                  </a:txBody>
                  <a:tcPr marT="9525" marB="0" marR="9525" marL="9525" anchor="b"/>
                </a:tc>
              </a:tr>
              <a:tr h="2000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Supplies</a:t>
                      </a:r>
                      <a:endParaRPr b="0" i="0" sz="1200" u="none" cap="none" strike="noStrike">
                        <a:solidFill>
                          <a:srgbClr val="000000"/>
                        </a:solidFill>
                        <a:latin typeface="Calibri"/>
                        <a:ea typeface="Calibri"/>
                        <a:cs typeface="Calibri"/>
                        <a:sym typeface="Calibri"/>
                      </a:endParaRPr>
                    </a:p>
                  </a:txBody>
                  <a:tcPr marT="9525" marB="0" marR="9525" marL="114300" anchor="b"/>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-197.6315</a:t>
                      </a:r>
                      <a:endParaRPr b="0" i="0" sz="1200" u="none" cap="none" strike="noStrike">
                        <a:solidFill>
                          <a:srgbClr val="000000"/>
                        </a:solidFill>
                        <a:latin typeface="Calibri"/>
                        <a:ea typeface="Calibri"/>
                        <a:cs typeface="Calibri"/>
                        <a:sym typeface="Calibri"/>
                      </a:endParaRPr>
                    </a:p>
                  </a:txBody>
                  <a:tcPr marT="9525" marB="0" marR="9525" marL="9525" anchor="b"/>
                </a:tc>
              </a:tr>
              <a:tr h="2000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Bookcases</a:t>
                      </a:r>
                      <a:endParaRPr b="0" i="0" sz="1200" u="none" cap="none" strike="noStrike">
                        <a:solidFill>
                          <a:srgbClr val="000000"/>
                        </a:solidFill>
                        <a:latin typeface="Calibri"/>
                        <a:ea typeface="Calibri"/>
                        <a:cs typeface="Calibri"/>
                        <a:sym typeface="Calibri"/>
                      </a:endParaRPr>
                    </a:p>
                  </a:txBody>
                  <a:tcPr marT="9525" marB="0" marR="9525" marL="114300" anchor="b"/>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-116.0706</a:t>
                      </a:r>
                      <a:endParaRPr b="0" i="0" sz="1200" u="none" cap="none" strike="noStrike">
                        <a:solidFill>
                          <a:srgbClr val="000000"/>
                        </a:solidFill>
                        <a:latin typeface="Calibri"/>
                        <a:ea typeface="Calibri"/>
                        <a:cs typeface="Calibri"/>
                        <a:sym typeface="Calibri"/>
                      </a:endParaRPr>
                    </a:p>
                  </a:txBody>
                  <a:tcPr marT="9525" marB="0" marR="9525" marL="9525" anchor="b"/>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Deeper Dive Into Unprofitable Subcategories</a:t>
            </a:r>
            <a:endParaRPr/>
          </a:p>
        </p:txBody>
      </p:sp>
      <p:sp>
        <p:nvSpPr>
          <p:cNvPr id="126" name="Google Shape;126;p6"/>
          <p:cNvSpPr txBox="1"/>
          <p:nvPr>
            <p:ph idx="1" type="body"/>
          </p:nvPr>
        </p:nvSpPr>
        <p:spPr>
          <a:xfrm>
            <a:off x="5630056" y="1825625"/>
            <a:ext cx="5885794" cy="4632300"/>
          </a:xfrm>
          <a:prstGeom prst="rect">
            <a:avLst/>
          </a:prstGeom>
          <a:noFill/>
          <a:ln>
            <a:noFill/>
          </a:ln>
        </p:spPr>
        <p:txBody>
          <a:bodyPr anchorCtr="0" anchor="t" bIns="45700" lIns="91425" spcFirstLastPara="1" rIns="91425" wrap="square" tIns="45700">
            <a:normAutofit/>
          </a:bodyPr>
          <a:lstStyle/>
          <a:p>
            <a:pPr indent="-342900" lvl="0" marL="571500" rtl="0" algn="just">
              <a:lnSpc>
                <a:spcPct val="90000"/>
              </a:lnSpc>
              <a:spcBef>
                <a:spcPts val="0"/>
              </a:spcBef>
              <a:spcAft>
                <a:spcPts val="0"/>
              </a:spcAft>
              <a:buSzPts val="1800"/>
              <a:buChar char="•"/>
            </a:pPr>
            <a:r>
              <a:rPr lang="en-US" sz="2000"/>
              <a:t>When observing the products filtered by these three underperforming categories, bookshelves and tables make up the bulk of the losses </a:t>
            </a:r>
            <a:endParaRPr sz="2000"/>
          </a:p>
          <a:p>
            <a:pPr indent="-228600" lvl="0" marL="571500" rtl="0" algn="just">
              <a:lnSpc>
                <a:spcPct val="90000"/>
              </a:lnSpc>
              <a:spcBef>
                <a:spcPts val="0"/>
              </a:spcBef>
              <a:spcAft>
                <a:spcPts val="0"/>
              </a:spcAft>
              <a:buSzPts val="1800"/>
              <a:buNone/>
            </a:pPr>
            <a:r>
              <a:t/>
            </a:r>
            <a:endParaRPr sz="2000"/>
          </a:p>
          <a:p>
            <a:pPr indent="-342900" lvl="0" marL="571500" rtl="0" algn="just">
              <a:lnSpc>
                <a:spcPct val="90000"/>
              </a:lnSpc>
              <a:spcBef>
                <a:spcPts val="0"/>
              </a:spcBef>
              <a:spcAft>
                <a:spcPts val="0"/>
              </a:spcAft>
              <a:buSzPts val="1800"/>
              <a:buChar char="•"/>
            </a:pPr>
            <a:r>
              <a:rPr lang="en-US" sz="2000"/>
              <a:t>The few supply-type products that appear higher on the list are letter openers </a:t>
            </a:r>
            <a:endParaRPr sz="2000"/>
          </a:p>
          <a:p>
            <a:pPr indent="0" lvl="0" marL="457200" rtl="0" algn="just">
              <a:lnSpc>
                <a:spcPct val="90000"/>
              </a:lnSpc>
              <a:spcBef>
                <a:spcPts val="0"/>
              </a:spcBef>
              <a:spcAft>
                <a:spcPts val="0"/>
              </a:spcAft>
              <a:buNone/>
            </a:pPr>
            <a:r>
              <a:t/>
            </a:r>
            <a:endParaRPr sz="2000"/>
          </a:p>
          <a:p>
            <a:pPr indent="-342900" lvl="0" marL="571500" rtl="0" algn="just">
              <a:lnSpc>
                <a:spcPct val="90000"/>
              </a:lnSpc>
              <a:spcBef>
                <a:spcPts val="0"/>
              </a:spcBef>
              <a:spcAft>
                <a:spcPts val="0"/>
              </a:spcAft>
              <a:buSzPts val="1800"/>
              <a:buChar char="•"/>
            </a:pPr>
            <a:r>
              <a:rPr lang="en-US" sz="2000"/>
              <a:t>Without more data we cannot analyze why specific tables and bookshelves are performing poorly, so we will examine the supplies category in more detail</a:t>
            </a:r>
            <a:endParaRPr sz="2000"/>
          </a:p>
        </p:txBody>
      </p:sp>
      <p:graphicFrame>
        <p:nvGraphicFramePr>
          <p:cNvPr id="127" name="Google Shape;127;p6"/>
          <p:cNvGraphicFramePr/>
          <p:nvPr/>
        </p:nvGraphicFramePr>
        <p:xfrm>
          <a:off x="852256" y="1825625"/>
          <a:ext cx="3000000" cy="3000000"/>
        </p:xfrm>
        <a:graphic>
          <a:graphicData uri="http://schemas.openxmlformats.org/drawingml/2006/table">
            <a:tbl>
              <a:tblPr>
                <a:noFill/>
                <a:tableStyleId>{30014413-A949-4EC3-8CB0-403E25BD2C99}</a:tableStyleId>
              </a:tblPr>
              <a:tblGrid>
                <a:gridCol w="3904900"/>
                <a:gridCol w="872900"/>
              </a:tblGrid>
              <a:tr h="161150">
                <a:tc>
                  <a:txBody>
                    <a:bodyPr/>
                    <a:lstStyle/>
                    <a:p>
                      <a:pPr indent="0" lvl="0" marL="0" marR="0" rtl="0" algn="l">
                        <a:lnSpc>
                          <a:spcPct val="100000"/>
                        </a:lnSpc>
                        <a:spcBef>
                          <a:spcPts val="0"/>
                        </a:spcBef>
                        <a:spcAft>
                          <a:spcPts val="0"/>
                        </a:spcAft>
                        <a:buClr>
                          <a:srgbClr val="000000"/>
                        </a:buClr>
                        <a:buSzPts val="1000"/>
                        <a:buFont typeface="Arial"/>
                        <a:buNone/>
                      </a:pPr>
                      <a:r>
                        <a:rPr b="1" lang="en-US" sz="1000" u="none" cap="none" strike="noStrike"/>
                        <a:t>Product</a:t>
                      </a:r>
                      <a:endParaRPr b="1" i="0" sz="1000" u="none" cap="none" strike="noStrike">
                        <a:solidFill>
                          <a:srgbClr val="FFFFFF"/>
                        </a:solidFill>
                        <a:latin typeface="Calibri"/>
                        <a:ea typeface="Calibri"/>
                        <a:cs typeface="Calibri"/>
                        <a:sym typeface="Calibri"/>
                      </a:endParaRPr>
                    </a:p>
                  </a:txBody>
                  <a:tcPr marT="7675" marB="0" marR="7675" marL="7675" anchor="b"/>
                </a:tc>
                <a:tc>
                  <a:txBody>
                    <a:bodyPr/>
                    <a:lstStyle/>
                    <a:p>
                      <a:pPr indent="0" lvl="0" marL="0" marR="0" rtl="0" algn="l">
                        <a:lnSpc>
                          <a:spcPct val="100000"/>
                        </a:lnSpc>
                        <a:spcBef>
                          <a:spcPts val="0"/>
                        </a:spcBef>
                        <a:spcAft>
                          <a:spcPts val="0"/>
                        </a:spcAft>
                        <a:buClr>
                          <a:srgbClr val="000000"/>
                        </a:buClr>
                        <a:buSzPts val="1000"/>
                        <a:buFont typeface="Arial"/>
                        <a:buNone/>
                      </a:pPr>
                      <a:r>
                        <a:rPr b="1" lang="en-US" sz="1000" u="none" cap="none" strike="noStrike"/>
                        <a:t>Sum of Profit</a:t>
                      </a:r>
                      <a:endParaRPr b="1" i="0" sz="1000" u="none" cap="none" strike="noStrike">
                        <a:solidFill>
                          <a:srgbClr val="FFFFFF"/>
                        </a:solidFill>
                        <a:latin typeface="Calibri"/>
                        <a:ea typeface="Calibri"/>
                        <a:cs typeface="Calibri"/>
                        <a:sym typeface="Calibri"/>
                      </a:endParaRPr>
                    </a:p>
                  </a:txBody>
                  <a:tcPr marT="7675" marB="0" marR="7675" marL="7675" anchor="b"/>
                </a:tc>
              </a:tr>
              <a:tr h="161150">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t>Chromcraft Bull-Nose Wood Oval Conference Tables &amp; Bases</a:t>
                      </a:r>
                      <a:endParaRPr b="0" i="0" sz="1000" u="none" cap="none" strike="noStrike">
                        <a:solidFill>
                          <a:srgbClr val="000000"/>
                        </a:solidFill>
                        <a:latin typeface="Calibri"/>
                        <a:ea typeface="Calibri"/>
                        <a:cs typeface="Calibri"/>
                        <a:sym typeface="Calibri"/>
                      </a:endParaRPr>
                    </a:p>
                  </a:txBody>
                  <a:tcPr marT="7675" marB="0" marR="7675" marL="7675" anchor="b"/>
                </a:tc>
                <a:tc>
                  <a:txBody>
                    <a:bodyPr/>
                    <a:lstStyle/>
                    <a:p>
                      <a:pPr indent="0" lvl="0" marL="0" marR="0" rtl="0" algn="r">
                        <a:lnSpc>
                          <a:spcPct val="100000"/>
                        </a:lnSpc>
                        <a:spcBef>
                          <a:spcPts val="0"/>
                        </a:spcBef>
                        <a:spcAft>
                          <a:spcPts val="0"/>
                        </a:spcAft>
                        <a:buClr>
                          <a:srgbClr val="000000"/>
                        </a:buClr>
                        <a:buSzPts val="1000"/>
                        <a:buFont typeface="Arial"/>
                        <a:buNone/>
                      </a:pPr>
                      <a:r>
                        <a:rPr lang="en-US" sz="1000" u="none" cap="none" strike="noStrike"/>
                        <a:t>-2876.1156</a:t>
                      </a:r>
                      <a:endParaRPr b="0" i="0" sz="1000" u="none" cap="none" strike="noStrike">
                        <a:solidFill>
                          <a:srgbClr val="000000"/>
                        </a:solidFill>
                        <a:latin typeface="Calibri"/>
                        <a:ea typeface="Calibri"/>
                        <a:cs typeface="Calibri"/>
                        <a:sym typeface="Calibri"/>
                      </a:endParaRPr>
                    </a:p>
                  </a:txBody>
                  <a:tcPr marT="7675" marB="0" marR="7675" marL="7675" anchor="b"/>
                </a:tc>
              </a:tr>
              <a:tr h="161150">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t>Bush Advantage Collection Racetrack Conference Table</a:t>
                      </a:r>
                      <a:endParaRPr b="0" i="0" sz="1000" u="none" cap="none" strike="noStrike">
                        <a:solidFill>
                          <a:srgbClr val="000000"/>
                        </a:solidFill>
                        <a:latin typeface="Calibri"/>
                        <a:ea typeface="Calibri"/>
                        <a:cs typeface="Calibri"/>
                        <a:sym typeface="Calibri"/>
                      </a:endParaRPr>
                    </a:p>
                  </a:txBody>
                  <a:tcPr marT="7675" marB="0" marR="7675" marL="7675" anchor="b"/>
                </a:tc>
                <a:tc>
                  <a:txBody>
                    <a:bodyPr/>
                    <a:lstStyle/>
                    <a:p>
                      <a:pPr indent="0" lvl="0" marL="0" marR="0" rtl="0" algn="r">
                        <a:lnSpc>
                          <a:spcPct val="100000"/>
                        </a:lnSpc>
                        <a:spcBef>
                          <a:spcPts val="0"/>
                        </a:spcBef>
                        <a:spcAft>
                          <a:spcPts val="0"/>
                        </a:spcAft>
                        <a:buClr>
                          <a:srgbClr val="000000"/>
                        </a:buClr>
                        <a:buSzPts val="1000"/>
                        <a:buFont typeface="Arial"/>
                        <a:buNone/>
                      </a:pPr>
                      <a:r>
                        <a:rPr lang="en-US" sz="1000" u="none" cap="none" strike="noStrike"/>
                        <a:t>-1934.3976</a:t>
                      </a:r>
                      <a:endParaRPr b="0" i="0" sz="1000" u="none" cap="none" strike="noStrike">
                        <a:solidFill>
                          <a:srgbClr val="000000"/>
                        </a:solidFill>
                        <a:latin typeface="Calibri"/>
                        <a:ea typeface="Calibri"/>
                        <a:cs typeface="Calibri"/>
                        <a:sym typeface="Calibri"/>
                      </a:endParaRPr>
                    </a:p>
                  </a:txBody>
                  <a:tcPr marT="7675" marB="0" marR="7675" marL="7675" anchor="b"/>
                </a:tc>
              </a:tr>
              <a:tr h="161150">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t>Martin Yale Chadless Opener Electric Letter Opener</a:t>
                      </a:r>
                      <a:endParaRPr b="0" i="0" sz="1000" u="none" cap="none" strike="noStrike">
                        <a:solidFill>
                          <a:srgbClr val="000000"/>
                        </a:solidFill>
                        <a:latin typeface="Calibri"/>
                        <a:ea typeface="Calibri"/>
                        <a:cs typeface="Calibri"/>
                        <a:sym typeface="Calibri"/>
                      </a:endParaRPr>
                    </a:p>
                  </a:txBody>
                  <a:tcPr marT="7675" marB="0" marR="7675" marL="7675" anchor="b"/>
                </a:tc>
                <a:tc>
                  <a:txBody>
                    <a:bodyPr/>
                    <a:lstStyle/>
                    <a:p>
                      <a:pPr indent="0" lvl="0" marL="0" marR="0" rtl="0" algn="r">
                        <a:lnSpc>
                          <a:spcPct val="100000"/>
                        </a:lnSpc>
                        <a:spcBef>
                          <a:spcPts val="0"/>
                        </a:spcBef>
                        <a:spcAft>
                          <a:spcPts val="0"/>
                        </a:spcAft>
                        <a:buClr>
                          <a:srgbClr val="000000"/>
                        </a:buClr>
                        <a:buSzPts val="1000"/>
                        <a:buFont typeface="Arial"/>
                        <a:buNone/>
                      </a:pPr>
                      <a:r>
                        <a:rPr lang="en-US" sz="1000" u="none" cap="none" strike="noStrike"/>
                        <a:t>-1299.1836</a:t>
                      </a:r>
                      <a:endParaRPr b="0" i="0" sz="1000" u="none" cap="none" strike="noStrike">
                        <a:solidFill>
                          <a:srgbClr val="000000"/>
                        </a:solidFill>
                        <a:latin typeface="Calibri"/>
                        <a:ea typeface="Calibri"/>
                        <a:cs typeface="Calibri"/>
                        <a:sym typeface="Calibri"/>
                      </a:endParaRPr>
                    </a:p>
                  </a:txBody>
                  <a:tcPr marT="7675" marB="0" marR="7675" marL="7675" anchor="b"/>
                </a:tc>
              </a:tr>
              <a:tr h="161150">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t>Balt Solid Wood Round Tables</a:t>
                      </a:r>
                      <a:endParaRPr b="0" i="0" sz="1000" u="none" cap="none" strike="noStrike">
                        <a:solidFill>
                          <a:srgbClr val="000000"/>
                        </a:solidFill>
                        <a:latin typeface="Calibri"/>
                        <a:ea typeface="Calibri"/>
                        <a:cs typeface="Calibri"/>
                        <a:sym typeface="Calibri"/>
                      </a:endParaRPr>
                    </a:p>
                  </a:txBody>
                  <a:tcPr marT="7675" marB="0" marR="7675" marL="7675" anchor="b"/>
                </a:tc>
                <a:tc>
                  <a:txBody>
                    <a:bodyPr/>
                    <a:lstStyle/>
                    <a:p>
                      <a:pPr indent="0" lvl="0" marL="0" marR="0" rtl="0" algn="r">
                        <a:lnSpc>
                          <a:spcPct val="100000"/>
                        </a:lnSpc>
                        <a:spcBef>
                          <a:spcPts val="0"/>
                        </a:spcBef>
                        <a:spcAft>
                          <a:spcPts val="0"/>
                        </a:spcAft>
                        <a:buClr>
                          <a:srgbClr val="000000"/>
                        </a:buClr>
                        <a:buSzPts val="1000"/>
                        <a:buFont typeface="Arial"/>
                        <a:buNone/>
                      </a:pPr>
                      <a:r>
                        <a:rPr lang="en-US" sz="1000" u="none" cap="none" strike="noStrike"/>
                        <a:t>-1201.0581</a:t>
                      </a:r>
                      <a:endParaRPr b="0" i="0" sz="1000" u="none" cap="none" strike="noStrike">
                        <a:solidFill>
                          <a:srgbClr val="000000"/>
                        </a:solidFill>
                        <a:latin typeface="Calibri"/>
                        <a:ea typeface="Calibri"/>
                        <a:cs typeface="Calibri"/>
                        <a:sym typeface="Calibri"/>
                      </a:endParaRPr>
                    </a:p>
                  </a:txBody>
                  <a:tcPr marT="7675" marB="0" marR="7675" marL="7675" anchor="b"/>
                </a:tc>
              </a:tr>
              <a:tr h="161150">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t>BoxOffice By Design Rectangular and Half-Moon Meeting Room Tables</a:t>
                      </a:r>
                      <a:endParaRPr b="0" i="0" sz="1000" u="none" cap="none" strike="noStrike">
                        <a:solidFill>
                          <a:srgbClr val="000000"/>
                        </a:solidFill>
                        <a:latin typeface="Calibri"/>
                        <a:ea typeface="Calibri"/>
                        <a:cs typeface="Calibri"/>
                        <a:sym typeface="Calibri"/>
                      </a:endParaRPr>
                    </a:p>
                  </a:txBody>
                  <a:tcPr marT="7675" marB="0" marR="7675" marL="7675" anchor="b"/>
                </a:tc>
                <a:tc>
                  <a:txBody>
                    <a:bodyPr/>
                    <a:lstStyle/>
                    <a:p>
                      <a:pPr indent="0" lvl="0" marL="0" marR="0" rtl="0" algn="r">
                        <a:lnSpc>
                          <a:spcPct val="100000"/>
                        </a:lnSpc>
                        <a:spcBef>
                          <a:spcPts val="0"/>
                        </a:spcBef>
                        <a:spcAft>
                          <a:spcPts val="0"/>
                        </a:spcAft>
                        <a:buClr>
                          <a:srgbClr val="000000"/>
                        </a:buClr>
                        <a:buSzPts val="1000"/>
                        <a:buFont typeface="Arial"/>
                        <a:buNone/>
                      </a:pPr>
                      <a:r>
                        <a:rPr lang="en-US" sz="1000" u="none" cap="none" strike="noStrike"/>
                        <a:t>-1148.4375</a:t>
                      </a:r>
                      <a:endParaRPr b="0" i="0" sz="1000" u="none" cap="none" strike="noStrike">
                        <a:solidFill>
                          <a:srgbClr val="000000"/>
                        </a:solidFill>
                        <a:latin typeface="Calibri"/>
                        <a:ea typeface="Calibri"/>
                        <a:cs typeface="Calibri"/>
                        <a:sym typeface="Calibri"/>
                      </a:endParaRPr>
                    </a:p>
                  </a:txBody>
                  <a:tcPr marT="7675" marB="0" marR="7675" marL="7675" anchor="b"/>
                </a:tc>
              </a:tr>
              <a:tr h="161150">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t>Riverside Furniture Oval Coffee Table, Oval End Table, End Table with Drawer</a:t>
                      </a:r>
                      <a:endParaRPr b="0" i="0" sz="1000" u="none" cap="none" strike="noStrike">
                        <a:solidFill>
                          <a:srgbClr val="000000"/>
                        </a:solidFill>
                        <a:latin typeface="Calibri"/>
                        <a:ea typeface="Calibri"/>
                        <a:cs typeface="Calibri"/>
                        <a:sym typeface="Calibri"/>
                      </a:endParaRPr>
                    </a:p>
                  </a:txBody>
                  <a:tcPr marT="7675" marB="0" marR="7675" marL="7675" anchor="b"/>
                </a:tc>
                <a:tc>
                  <a:txBody>
                    <a:bodyPr/>
                    <a:lstStyle/>
                    <a:p>
                      <a:pPr indent="0" lvl="0" marL="0" marR="0" rtl="0" algn="r">
                        <a:lnSpc>
                          <a:spcPct val="100000"/>
                        </a:lnSpc>
                        <a:spcBef>
                          <a:spcPts val="0"/>
                        </a:spcBef>
                        <a:spcAft>
                          <a:spcPts val="0"/>
                        </a:spcAft>
                        <a:buClr>
                          <a:srgbClr val="000000"/>
                        </a:buClr>
                        <a:buSzPts val="1000"/>
                        <a:buFont typeface="Arial"/>
                        <a:buNone/>
                      </a:pPr>
                      <a:r>
                        <a:rPr lang="en-US" sz="1000" u="none" cap="none" strike="noStrike"/>
                        <a:t>-1147.4</a:t>
                      </a:r>
                      <a:endParaRPr b="0" i="0" sz="1000" u="none" cap="none" strike="noStrike">
                        <a:solidFill>
                          <a:srgbClr val="000000"/>
                        </a:solidFill>
                        <a:latin typeface="Calibri"/>
                        <a:ea typeface="Calibri"/>
                        <a:cs typeface="Calibri"/>
                        <a:sym typeface="Calibri"/>
                      </a:endParaRPr>
                    </a:p>
                  </a:txBody>
                  <a:tcPr marT="7675" marB="0" marR="7675" marL="7675" anchor="b"/>
                </a:tc>
              </a:tr>
              <a:tr h="161150">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t>O'Sullivan 4-Shelf Bookcase in Odessa Pine</a:t>
                      </a:r>
                      <a:endParaRPr b="0" i="0" sz="1000" u="none" cap="none" strike="noStrike">
                        <a:solidFill>
                          <a:srgbClr val="000000"/>
                        </a:solidFill>
                        <a:latin typeface="Calibri"/>
                        <a:ea typeface="Calibri"/>
                        <a:cs typeface="Calibri"/>
                        <a:sym typeface="Calibri"/>
                      </a:endParaRPr>
                    </a:p>
                  </a:txBody>
                  <a:tcPr marT="7675" marB="0" marR="7675" marL="7675" anchor="b"/>
                </a:tc>
                <a:tc>
                  <a:txBody>
                    <a:bodyPr/>
                    <a:lstStyle/>
                    <a:p>
                      <a:pPr indent="0" lvl="0" marL="0" marR="0" rtl="0" algn="r">
                        <a:lnSpc>
                          <a:spcPct val="100000"/>
                        </a:lnSpc>
                        <a:spcBef>
                          <a:spcPts val="0"/>
                        </a:spcBef>
                        <a:spcAft>
                          <a:spcPts val="0"/>
                        </a:spcAft>
                        <a:buClr>
                          <a:srgbClr val="000000"/>
                        </a:buClr>
                        <a:buSzPts val="1000"/>
                        <a:buFont typeface="Arial"/>
                        <a:buNone/>
                      </a:pPr>
                      <a:r>
                        <a:rPr lang="en-US" sz="1000" u="none" cap="none" strike="noStrike"/>
                        <a:t>-975.0988</a:t>
                      </a:r>
                      <a:endParaRPr b="0" i="0" sz="1000" u="none" cap="none" strike="noStrike">
                        <a:solidFill>
                          <a:srgbClr val="000000"/>
                        </a:solidFill>
                        <a:latin typeface="Calibri"/>
                        <a:ea typeface="Calibri"/>
                        <a:cs typeface="Calibri"/>
                        <a:sym typeface="Calibri"/>
                      </a:endParaRPr>
                    </a:p>
                  </a:txBody>
                  <a:tcPr marT="7675" marB="0" marR="7675" marL="7675" anchor="b"/>
                </a:tc>
              </a:tr>
              <a:tr h="161150">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t>Bretford “Just In Time” Height-Adjustable Multi-Task Work Tables</a:t>
                      </a:r>
                      <a:endParaRPr b="0" i="0" sz="1000" u="none" cap="none" strike="noStrike">
                        <a:solidFill>
                          <a:srgbClr val="000000"/>
                        </a:solidFill>
                        <a:latin typeface="Calibri"/>
                        <a:ea typeface="Calibri"/>
                        <a:cs typeface="Calibri"/>
                        <a:sym typeface="Calibri"/>
                      </a:endParaRPr>
                    </a:p>
                  </a:txBody>
                  <a:tcPr marT="7675" marB="0" marR="7675" marL="7675" anchor="b"/>
                </a:tc>
                <a:tc>
                  <a:txBody>
                    <a:bodyPr/>
                    <a:lstStyle/>
                    <a:p>
                      <a:pPr indent="0" lvl="0" marL="0" marR="0" rtl="0" algn="r">
                        <a:lnSpc>
                          <a:spcPct val="100000"/>
                        </a:lnSpc>
                        <a:spcBef>
                          <a:spcPts val="0"/>
                        </a:spcBef>
                        <a:spcAft>
                          <a:spcPts val="0"/>
                        </a:spcAft>
                        <a:buClr>
                          <a:srgbClr val="000000"/>
                        </a:buClr>
                        <a:buSzPts val="1000"/>
                        <a:buFont typeface="Arial"/>
                        <a:buNone/>
                      </a:pPr>
                      <a:r>
                        <a:rPr lang="en-US" sz="1000" u="none" cap="none" strike="noStrike"/>
                        <a:t>-964.194</a:t>
                      </a:r>
                      <a:endParaRPr b="0" i="0" sz="1000" u="none" cap="none" strike="noStrike">
                        <a:solidFill>
                          <a:srgbClr val="000000"/>
                        </a:solidFill>
                        <a:latin typeface="Calibri"/>
                        <a:ea typeface="Calibri"/>
                        <a:cs typeface="Calibri"/>
                        <a:sym typeface="Calibri"/>
                      </a:endParaRPr>
                    </a:p>
                  </a:txBody>
                  <a:tcPr marT="7675" marB="0" marR="7675" marL="7675" anchor="b"/>
                </a:tc>
              </a:tr>
              <a:tr h="161150">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t>Bevis Oval Conference Table, Walnut</a:t>
                      </a:r>
                      <a:endParaRPr b="0" i="0" sz="1000" u="none" cap="none" strike="noStrike">
                        <a:solidFill>
                          <a:srgbClr val="000000"/>
                        </a:solidFill>
                        <a:latin typeface="Calibri"/>
                        <a:ea typeface="Calibri"/>
                        <a:cs typeface="Calibri"/>
                        <a:sym typeface="Calibri"/>
                      </a:endParaRPr>
                    </a:p>
                  </a:txBody>
                  <a:tcPr marT="7675" marB="0" marR="7675" marL="7675" anchor="b"/>
                </a:tc>
                <a:tc>
                  <a:txBody>
                    <a:bodyPr/>
                    <a:lstStyle/>
                    <a:p>
                      <a:pPr indent="0" lvl="0" marL="0" marR="0" rtl="0" algn="r">
                        <a:lnSpc>
                          <a:spcPct val="100000"/>
                        </a:lnSpc>
                        <a:spcBef>
                          <a:spcPts val="0"/>
                        </a:spcBef>
                        <a:spcAft>
                          <a:spcPts val="0"/>
                        </a:spcAft>
                        <a:buClr>
                          <a:srgbClr val="000000"/>
                        </a:buClr>
                        <a:buSzPts val="1000"/>
                        <a:buFont typeface="Arial"/>
                        <a:buNone/>
                      </a:pPr>
                      <a:r>
                        <a:rPr lang="en-US" sz="1000" u="none" cap="none" strike="noStrike"/>
                        <a:t>-856.0144</a:t>
                      </a:r>
                      <a:endParaRPr b="0" i="0" sz="1000" u="none" cap="none" strike="noStrike">
                        <a:solidFill>
                          <a:srgbClr val="000000"/>
                        </a:solidFill>
                        <a:latin typeface="Calibri"/>
                        <a:ea typeface="Calibri"/>
                        <a:cs typeface="Calibri"/>
                        <a:sym typeface="Calibri"/>
                      </a:endParaRPr>
                    </a:p>
                  </a:txBody>
                  <a:tcPr marT="7675" marB="0" marR="7675" marL="7675" anchor="b"/>
                </a:tc>
              </a:tr>
              <a:tr h="161150">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t>BPI Conference Tables</a:t>
                      </a:r>
                      <a:endParaRPr b="0" i="0" sz="1000" u="none" cap="none" strike="noStrike">
                        <a:solidFill>
                          <a:srgbClr val="000000"/>
                        </a:solidFill>
                        <a:latin typeface="Calibri"/>
                        <a:ea typeface="Calibri"/>
                        <a:cs typeface="Calibri"/>
                        <a:sym typeface="Calibri"/>
                      </a:endParaRPr>
                    </a:p>
                  </a:txBody>
                  <a:tcPr marT="7675" marB="0" marR="7675" marL="7675" anchor="b"/>
                </a:tc>
                <a:tc>
                  <a:txBody>
                    <a:bodyPr/>
                    <a:lstStyle/>
                    <a:p>
                      <a:pPr indent="0" lvl="0" marL="0" marR="0" rtl="0" algn="r">
                        <a:lnSpc>
                          <a:spcPct val="100000"/>
                        </a:lnSpc>
                        <a:spcBef>
                          <a:spcPts val="0"/>
                        </a:spcBef>
                        <a:spcAft>
                          <a:spcPts val="0"/>
                        </a:spcAft>
                        <a:buClr>
                          <a:srgbClr val="000000"/>
                        </a:buClr>
                        <a:buSzPts val="1000"/>
                        <a:buFont typeface="Arial"/>
                        <a:buNone/>
                      </a:pPr>
                      <a:r>
                        <a:rPr lang="en-US" sz="1000" u="none" cap="none" strike="noStrike"/>
                        <a:t>-795.9725</a:t>
                      </a:r>
                      <a:endParaRPr b="0" i="0" sz="1000" u="none" cap="none" strike="noStrike">
                        <a:solidFill>
                          <a:srgbClr val="000000"/>
                        </a:solidFill>
                        <a:latin typeface="Calibri"/>
                        <a:ea typeface="Calibri"/>
                        <a:cs typeface="Calibri"/>
                        <a:sym typeface="Calibri"/>
                      </a:endParaRPr>
                    </a:p>
                  </a:txBody>
                  <a:tcPr marT="7675" marB="0" marR="7675" marL="7675" anchor="b"/>
                </a:tc>
              </a:tr>
              <a:tr h="161150">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t>O'Sullivan Plantations 2-Door Library in Landvery Oak</a:t>
                      </a:r>
                      <a:endParaRPr b="0" i="0" sz="1000" u="none" cap="none" strike="noStrike">
                        <a:solidFill>
                          <a:srgbClr val="000000"/>
                        </a:solidFill>
                        <a:latin typeface="Calibri"/>
                        <a:ea typeface="Calibri"/>
                        <a:cs typeface="Calibri"/>
                        <a:sym typeface="Calibri"/>
                      </a:endParaRPr>
                    </a:p>
                  </a:txBody>
                  <a:tcPr marT="7675" marB="0" marR="7675" marL="7675" anchor="b"/>
                </a:tc>
                <a:tc>
                  <a:txBody>
                    <a:bodyPr/>
                    <a:lstStyle/>
                    <a:p>
                      <a:pPr indent="0" lvl="0" marL="0" marR="0" rtl="0" algn="r">
                        <a:lnSpc>
                          <a:spcPct val="100000"/>
                        </a:lnSpc>
                        <a:spcBef>
                          <a:spcPts val="0"/>
                        </a:spcBef>
                        <a:spcAft>
                          <a:spcPts val="0"/>
                        </a:spcAft>
                        <a:buClr>
                          <a:srgbClr val="000000"/>
                        </a:buClr>
                        <a:buSzPts val="1000"/>
                        <a:buFont typeface="Arial"/>
                        <a:buNone/>
                      </a:pPr>
                      <a:r>
                        <a:rPr lang="en-US" sz="1000" u="none" cap="none" strike="noStrike"/>
                        <a:t>-767.7436</a:t>
                      </a:r>
                      <a:endParaRPr b="0" i="0" sz="1000" u="none" cap="none" strike="noStrike">
                        <a:solidFill>
                          <a:srgbClr val="000000"/>
                        </a:solidFill>
                        <a:latin typeface="Calibri"/>
                        <a:ea typeface="Calibri"/>
                        <a:cs typeface="Calibri"/>
                        <a:sym typeface="Calibri"/>
                      </a:endParaRPr>
                    </a:p>
                  </a:txBody>
                  <a:tcPr marT="7675" marB="0" marR="7675" marL="7675" anchor="b"/>
                </a:tc>
              </a:tr>
              <a:tr h="161150">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t>O'Sullivan Living Dimensions 5-Shelf Bookcases</a:t>
                      </a:r>
                      <a:endParaRPr b="0" i="0" sz="1000" u="none" cap="none" strike="noStrike">
                        <a:solidFill>
                          <a:srgbClr val="000000"/>
                        </a:solidFill>
                        <a:latin typeface="Calibri"/>
                        <a:ea typeface="Calibri"/>
                        <a:cs typeface="Calibri"/>
                        <a:sym typeface="Calibri"/>
                      </a:endParaRPr>
                    </a:p>
                  </a:txBody>
                  <a:tcPr marT="7675" marB="0" marR="7675" marL="7675" anchor="b"/>
                </a:tc>
                <a:tc>
                  <a:txBody>
                    <a:bodyPr/>
                    <a:lstStyle/>
                    <a:p>
                      <a:pPr indent="0" lvl="0" marL="0" marR="0" rtl="0" algn="r">
                        <a:lnSpc>
                          <a:spcPct val="100000"/>
                        </a:lnSpc>
                        <a:spcBef>
                          <a:spcPts val="0"/>
                        </a:spcBef>
                        <a:spcAft>
                          <a:spcPts val="0"/>
                        </a:spcAft>
                        <a:buClr>
                          <a:srgbClr val="000000"/>
                        </a:buClr>
                        <a:buSzPts val="1000"/>
                        <a:buFont typeface="Arial"/>
                        <a:buNone/>
                      </a:pPr>
                      <a:r>
                        <a:rPr lang="en-US" sz="1000" u="none" cap="none" strike="noStrike"/>
                        <a:t>-755.7516</a:t>
                      </a:r>
                      <a:endParaRPr b="0" i="0" sz="1000" u="none" cap="none" strike="noStrike">
                        <a:solidFill>
                          <a:srgbClr val="000000"/>
                        </a:solidFill>
                        <a:latin typeface="Calibri"/>
                        <a:ea typeface="Calibri"/>
                        <a:cs typeface="Calibri"/>
                        <a:sym typeface="Calibri"/>
                      </a:endParaRPr>
                    </a:p>
                  </a:txBody>
                  <a:tcPr marT="7675" marB="0" marR="7675" marL="7675" anchor="b"/>
                </a:tc>
              </a:tr>
              <a:tr h="161150">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t>Hon 94000 Series Round Tables</a:t>
                      </a:r>
                      <a:endParaRPr b="0" i="0" sz="1000" u="none" cap="none" strike="noStrike">
                        <a:solidFill>
                          <a:srgbClr val="000000"/>
                        </a:solidFill>
                        <a:latin typeface="Calibri"/>
                        <a:ea typeface="Calibri"/>
                        <a:cs typeface="Calibri"/>
                        <a:sym typeface="Calibri"/>
                      </a:endParaRPr>
                    </a:p>
                  </a:txBody>
                  <a:tcPr marT="7675" marB="0" marR="7675" marL="7675" anchor="b"/>
                </a:tc>
                <a:tc>
                  <a:txBody>
                    <a:bodyPr/>
                    <a:lstStyle/>
                    <a:p>
                      <a:pPr indent="0" lvl="0" marL="0" marR="0" rtl="0" algn="r">
                        <a:lnSpc>
                          <a:spcPct val="100000"/>
                        </a:lnSpc>
                        <a:spcBef>
                          <a:spcPts val="0"/>
                        </a:spcBef>
                        <a:spcAft>
                          <a:spcPts val="0"/>
                        </a:spcAft>
                        <a:buClr>
                          <a:srgbClr val="000000"/>
                        </a:buClr>
                        <a:buSzPts val="1000"/>
                        <a:buFont typeface="Arial"/>
                        <a:buNone/>
                      </a:pPr>
                      <a:r>
                        <a:rPr lang="en-US" sz="1000" u="none" cap="none" strike="noStrike"/>
                        <a:t>-681.214</a:t>
                      </a:r>
                      <a:endParaRPr b="0" i="0" sz="1000" u="none" cap="none" strike="noStrike">
                        <a:solidFill>
                          <a:srgbClr val="000000"/>
                        </a:solidFill>
                        <a:latin typeface="Calibri"/>
                        <a:ea typeface="Calibri"/>
                        <a:cs typeface="Calibri"/>
                        <a:sym typeface="Calibri"/>
                      </a:endParaRPr>
                    </a:p>
                  </a:txBody>
                  <a:tcPr marT="7675" marB="0" marR="7675" marL="7675" anchor="b"/>
                </a:tc>
              </a:tr>
              <a:tr h="161150">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t>Riverside Palais Royal Lawyers Bookcase, Royale Cherry Finish</a:t>
                      </a:r>
                      <a:endParaRPr b="0" i="0" sz="1000" u="none" cap="none" strike="noStrike">
                        <a:solidFill>
                          <a:srgbClr val="000000"/>
                        </a:solidFill>
                        <a:latin typeface="Calibri"/>
                        <a:ea typeface="Calibri"/>
                        <a:cs typeface="Calibri"/>
                        <a:sym typeface="Calibri"/>
                      </a:endParaRPr>
                    </a:p>
                  </a:txBody>
                  <a:tcPr marT="7675" marB="0" marR="7675" marL="7675" anchor="b"/>
                </a:tc>
                <a:tc>
                  <a:txBody>
                    <a:bodyPr/>
                    <a:lstStyle/>
                    <a:p>
                      <a:pPr indent="0" lvl="0" marL="0" marR="0" rtl="0" algn="r">
                        <a:lnSpc>
                          <a:spcPct val="100000"/>
                        </a:lnSpc>
                        <a:spcBef>
                          <a:spcPts val="0"/>
                        </a:spcBef>
                        <a:spcAft>
                          <a:spcPts val="0"/>
                        </a:spcAft>
                        <a:buClr>
                          <a:srgbClr val="000000"/>
                        </a:buClr>
                        <a:buSzPts val="1000"/>
                        <a:buFont typeface="Arial"/>
                        <a:buNone/>
                      </a:pPr>
                      <a:r>
                        <a:rPr lang="en-US" sz="1000" u="none" cap="none" strike="noStrike"/>
                        <a:t>-669.5448</a:t>
                      </a:r>
                      <a:endParaRPr b="0" i="0" sz="1000" u="none" cap="none" strike="noStrike">
                        <a:solidFill>
                          <a:srgbClr val="000000"/>
                        </a:solidFill>
                        <a:latin typeface="Calibri"/>
                        <a:ea typeface="Calibri"/>
                        <a:cs typeface="Calibri"/>
                        <a:sym typeface="Calibri"/>
                      </a:endParaRPr>
                    </a:p>
                  </a:txBody>
                  <a:tcPr marT="7675" marB="0" marR="7675" marL="7675" anchor="b"/>
                </a:tc>
              </a:tr>
              <a:tr h="161150">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t>Bestar Classic Bookcase</a:t>
                      </a:r>
                      <a:endParaRPr b="0" i="0" sz="1000" u="none" cap="none" strike="noStrike">
                        <a:solidFill>
                          <a:srgbClr val="000000"/>
                        </a:solidFill>
                        <a:latin typeface="Calibri"/>
                        <a:ea typeface="Calibri"/>
                        <a:cs typeface="Calibri"/>
                        <a:sym typeface="Calibri"/>
                      </a:endParaRPr>
                    </a:p>
                  </a:txBody>
                  <a:tcPr marT="7675" marB="0" marR="7675" marL="7675" anchor="b"/>
                </a:tc>
                <a:tc>
                  <a:txBody>
                    <a:bodyPr/>
                    <a:lstStyle/>
                    <a:p>
                      <a:pPr indent="0" lvl="0" marL="0" marR="0" rtl="0" algn="r">
                        <a:lnSpc>
                          <a:spcPct val="100000"/>
                        </a:lnSpc>
                        <a:spcBef>
                          <a:spcPts val="0"/>
                        </a:spcBef>
                        <a:spcAft>
                          <a:spcPts val="0"/>
                        </a:spcAft>
                        <a:buClr>
                          <a:srgbClr val="000000"/>
                        </a:buClr>
                        <a:buSzPts val="1000"/>
                        <a:buFont typeface="Arial"/>
                        <a:buNone/>
                      </a:pPr>
                      <a:r>
                        <a:rPr lang="en-US" sz="1000" u="none" cap="none" strike="noStrike"/>
                        <a:t>-612.9387</a:t>
                      </a:r>
                      <a:endParaRPr b="0" i="0" sz="1000" u="none" cap="none" strike="noStrike">
                        <a:solidFill>
                          <a:srgbClr val="000000"/>
                        </a:solidFill>
                        <a:latin typeface="Calibri"/>
                        <a:ea typeface="Calibri"/>
                        <a:cs typeface="Calibri"/>
                        <a:sym typeface="Calibri"/>
                      </a:endParaRPr>
                    </a:p>
                  </a:txBody>
                  <a:tcPr marT="7675" marB="0" marR="7675" marL="7675" anchor="b"/>
                </a:tc>
              </a:tr>
              <a:tr h="161150">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t>Chromcraft Bull-Nose Wood 48" x 96" Rectangular Conference Tables</a:t>
                      </a:r>
                      <a:endParaRPr b="0" i="0" sz="1000" u="none" cap="none" strike="noStrike">
                        <a:solidFill>
                          <a:srgbClr val="000000"/>
                        </a:solidFill>
                        <a:latin typeface="Calibri"/>
                        <a:ea typeface="Calibri"/>
                        <a:cs typeface="Calibri"/>
                        <a:sym typeface="Calibri"/>
                      </a:endParaRPr>
                    </a:p>
                  </a:txBody>
                  <a:tcPr marT="7675" marB="0" marR="7675" marL="7675" anchor="b"/>
                </a:tc>
                <a:tc>
                  <a:txBody>
                    <a:bodyPr/>
                    <a:lstStyle/>
                    <a:p>
                      <a:pPr indent="0" lvl="0" marL="0" marR="0" rtl="0" algn="r">
                        <a:lnSpc>
                          <a:spcPct val="100000"/>
                        </a:lnSpc>
                        <a:spcBef>
                          <a:spcPts val="0"/>
                        </a:spcBef>
                        <a:spcAft>
                          <a:spcPts val="0"/>
                        </a:spcAft>
                        <a:buClr>
                          <a:srgbClr val="000000"/>
                        </a:buClr>
                        <a:buSzPts val="1000"/>
                        <a:buFont typeface="Arial"/>
                        <a:buNone/>
                      </a:pPr>
                      <a:r>
                        <a:rPr lang="en-US" sz="1000" u="none" cap="none" strike="noStrike"/>
                        <a:t>-611.5878</a:t>
                      </a:r>
                      <a:endParaRPr b="0" i="0" sz="1000" u="none" cap="none" strike="noStrike">
                        <a:solidFill>
                          <a:srgbClr val="000000"/>
                        </a:solidFill>
                        <a:latin typeface="Calibri"/>
                        <a:ea typeface="Calibri"/>
                        <a:cs typeface="Calibri"/>
                        <a:sym typeface="Calibri"/>
                      </a:endParaRPr>
                    </a:p>
                  </a:txBody>
                  <a:tcPr marT="7675" marB="0" marR="7675" marL="7675" anchor="b"/>
                </a:tc>
              </a:tr>
              <a:tr h="161150">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t>Hon Racetrack Conference Tables</a:t>
                      </a:r>
                      <a:endParaRPr b="0" i="0" sz="1000" u="none" cap="none" strike="noStrike">
                        <a:solidFill>
                          <a:srgbClr val="000000"/>
                        </a:solidFill>
                        <a:latin typeface="Calibri"/>
                        <a:ea typeface="Calibri"/>
                        <a:cs typeface="Calibri"/>
                        <a:sym typeface="Calibri"/>
                      </a:endParaRPr>
                    </a:p>
                  </a:txBody>
                  <a:tcPr marT="7675" marB="0" marR="7675" marL="7675" anchor="b"/>
                </a:tc>
                <a:tc>
                  <a:txBody>
                    <a:bodyPr/>
                    <a:lstStyle/>
                    <a:p>
                      <a:pPr indent="0" lvl="0" marL="0" marR="0" rtl="0" algn="r">
                        <a:lnSpc>
                          <a:spcPct val="100000"/>
                        </a:lnSpc>
                        <a:spcBef>
                          <a:spcPts val="0"/>
                        </a:spcBef>
                        <a:spcAft>
                          <a:spcPts val="0"/>
                        </a:spcAft>
                        <a:buClr>
                          <a:srgbClr val="000000"/>
                        </a:buClr>
                        <a:buSzPts val="1000"/>
                        <a:buFont typeface="Arial"/>
                        <a:buNone/>
                      </a:pPr>
                      <a:r>
                        <a:rPr lang="en-US" sz="1000" u="none" cap="none" strike="noStrike"/>
                        <a:t>-598.5228</a:t>
                      </a:r>
                      <a:endParaRPr b="0" i="0" sz="1000" u="none" cap="none" strike="noStrike">
                        <a:solidFill>
                          <a:srgbClr val="000000"/>
                        </a:solidFill>
                        <a:latin typeface="Calibri"/>
                        <a:ea typeface="Calibri"/>
                        <a:cs typeface="Calibri"/>
                        <a:sym typeface="Calibri"/>
                      </a:endParaRPr>
                    </a:p>
                  </a:txBody>
                  <a:tcPr marT="7675" marB="0" marR="7675" marL="7675" anchor="b"/>
                </a:tc>
              </a:tr>
              <a:tr h="161150">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t>Bevis Rectangular Conference Tables</a:t>
                      </a:r>
                      <a:endParaRPr b="0" i="0" sz="1000" u="none" cap="none" strike="noStrike">
                        <a:solidFill>
                          <a:srgbClr val="000000"/>
                        </a:solidFill>
                        <a:latin typeface="Calibri"/>
                        <a:ea typeface="Calibri"/>
                        <a:cs typeface="Calibri"/>
                        <a:sym typeface="Calibri"/>
                      </a:endParaRPr>
                    </a:p>
                  </a:txBody>
                  <a:tcPr marT="7675" marB="0" marR="7675" marL="7675" anchor="b"/>
                </a:tc>
                <a:tc>
                  <a:txBody>
                    <a:bodyPr/>
                    <a:lstStyle/>
                    <a:p>
                      <a:pPr indent="0" lvl="0" marL="0" marR="0" rtl="0" algn="r">
                        <a:lnSpc>
                          <a:spcPct val="100000"/>
                        </a:lnSpc>
                        <a:spcBef>
                          <a:spcPts val="0"/>
                        </a:spcBef>
                        <a:spcAft>
                          <a:spcPts val="0"/>
                        </a:spcAft>
                        <a:buClr>
                          <a:srgbClr val="000000"/>
                        </a:buClr>
                        <a:buSzPts val="1000"/>
                        <a:buFont typeface="Arial"/>
                        <a:buNone/>
                      </a:pPr>
                      <a:r>
                        <a:rPr lang="en-US" sz="1000" u="none" cap="none" strike="noStrike"/>
                        <a:t>-586.8396</a:t>
                      </a:r>
                      <a:endParaRPr b="0" i="0" sz="1000" u="none" cap="none" strike="noStrike">
                        <a:solidFill>
                          <a:srgbClr val="000000"/>
                        </a:solidFill>
                        <a:latin typeface="Calibri"/>
                        <a:ea typeface="Calibri"/>
                        <a:cs typeface="Calibri"/>
                        <a:sym typeface="Calibri"/>
                      </a:endParaRPr>
                    </a:p>
                  </a:txBody>
                  <a:tcPr marT="7675" marB="0" marR="7675" marL="7675" anchor="b"/>
                </a:tc>
              </a:tr>
              <a:tr h="161150">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t>Bretford CR4500 Series Slim Rectangular Table</a:t>
                      </a:r>
                      <a:endParaRPr b="0" i="0" sz="1000" u="none" cap="none" strike="noStrike">
                        <a:solidFill>
                          <a:srgbClr val="000000"/>
                        </a:solidFill>
                        <a:latin typeface="Calibri"/>
                        <a:ea typeface="Calibri"/>
                        <a:cs typeface="Calibri"/>
                        <a:sym typeface="Calibri"/>
                      </a:endParaRPr>
                    </a:p>
                  </a:txBody>
                  <a:tcPr marT="7675" marB="0" marR="7675" marL="7675" anchor="b"/>
                </a:tc>
                <a:tc>
                  <a:txBody>
                    <a:bodyPr/>
                    <a:lstStyle/>
                    <a:p>
                      <a:pPr indent="0" lvl="0" marL="0" marR="0" rtl="0" algn="r">
                        <a:lnSpc>
                          <a:spcPct val="100000"/>
                        </a:lnSpc>
                        <a:spcBef>
                          <a:spcPts val="0"/>
                        </a:spcBef>
                        <a:spcAft>
                          <a:spcPts val="0"/>
                        </a:spcAft>
                        <a:buClr>
                          <a:srgbClr val="000000"/>
                        </a:buClr>
                        <a:buSzPts val="1000"/>
                        <a:buFont typeface="Arial"/>
                        <a:buNone/>
                      </a:pPr>
                      <a:r>
                        <a:rPr lang="en-US" sz="1000" u="none" cap="none" strike="noStrike"/>
                        <a:t>-532.7613</a:t>
                      </a:r>
                      <a:endParaRPr b="0" i="0" sz="1000" u="none" cap="none" strike="noStrike">
                        <a:solidFill>
                          <a:srgbClr val="000000"/>
                        </a:solidFill>
                        <a:latin typeface="Calibri"/>
                        <a:ea typeface="Calibri"/>
                        <a:cs typeface="Calibri"/>
                        <a:sym typeface="Calibri"/>
                      </a:endParaRPr>
                    </a:p>
                  </a:txBody>
                  <a:tcPr marT="7675" marB="0" marR="7675" marL="7675" anchor="b"/>
                </a:tc>
              </a:tr>
              <a:tr h="161150">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t>Bevis Round Conference Table Top, X-Base</a:t>
                      </a:r>
                      <a:endParaRPr b="0" i="0" sz="1000" u="none" cap="none" strike="noStrike">
                        <a:solidFill>
                          <a:srgbClr val="000000"/>
                        </a:solidFill>
                        <a:latin typeface="Calibri"/>
                        <a:ea typeface="Calibri"/>
                        <a:cs typeface="Calibri"/>
                        <a:sym typeface="Calibri"/>
                      </a:endParaRPr>
                    </a:p>
                  </a:txBody>
                  <a:tcPr marT="7675" marB="0" marR="7675" marL="7675" anchor="b"/>
                </a:tc>
                <a:tc>
                  <a:txBody>
                    <a:bodyPr/>
                    <a:lstStyle/>
                    <a:p>
                      <a:pPr indent="0" lvl="0" marL="0" marR="0" rtl="0" algn="r">
                        <a:lnSpc>
                          <a:spcPct val="100000"/>
                        </a:lnSpc>
                        <a:spcBef>
                          <a:spcPts val="0"/>
                        </a:spcBef>
                        <a:spcAft>
                          <a:spcPts val="0"/>
                        </a:spcAft>
                        <a:buClr>
                          <a:srgbClr val="000000"/>
                        </a:buClr>
                        <a:buSzPts val="1000"/>
                        <a:buFont typeface="Arial"/>
                        <a:buNone/>
                      </a:pPr>
                      <a:r>
                        <a:rPr lang="en-US" sz="1000" u="none" cap="none" strike="noStrike"/>
                        <a:t>-519.941</a:t>
                      </a:r>
                      <a:endParaRPr b="0" i="0" sz="1000" u="none" cap="none" strike="noStrike">
                        <a:solidFill>
                          <a:srgbClr val="000000"/>
                        </a:solidFill>
                        <a:latin typeface="Calibri"/>
                        <a:ea typeface="Calibri"/>
                        <a:cs typeface="Calibri"/>
                        <a:sym typeface="Calibri"/>
                      </a:endParaRPr>
                    </a:p>
                  </a:txBody>
                  <a:tcPr marT="7675" marB="0" marR="7675" marL="7675" anchor="b"/>
                </a:tc>
              </a:tr>
              <a:tr h="161150">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t>KI Conference Tables</a:t>
                      </a:r>
                      <a:endParaRPr b="0" i="0" sz="1000" u="none" cap="none" strike="noStrike">
                        <a:solidFill>
                          <a:srgbClr val="000000"/>
                        </a:solidFill>
                        <a:latin typeface="Calibri"/>
                        <a:ea typeface="Calibri"/>
                        <a:cs typeface="Calibri"/>
                        <a:sym typeface="Calibri"/>
                      </a:endParaRPr>
                    </a:p>
                  </a:txBody>
                  <a:tcPr marT="7675" marB="0" marR="7675" marL="7675" anchor="b"/>
                </a:tc>
                <a:tc>
                  <a:txBody>
                    <a:bodyPr/>
                    <a:lstStyle/>
                    <a:p>
                      <a:pPr indent="0" lvl="0" marL="0" marR="0" rtl="0" algn="r">
                        <a:lnSpc>
                          <a:spcPct val="100000"/>
                        </a:lnSpc>
                        <a:spcBef>
                          <a:spcPts val="0"/>
                        </a:spcBef>
                        <a:spcAft>
                          <a:spcPts val="0"/>
                        </a:spcAft>
                        <a:buClr>
                          <a:srgbClr val="000000"/>
                        </a:buClr>
                        <a:buSzPts val="1000"/>
                        <a:buFont typeface="Arial"/>
                        <a:buNone/>
                      </a:pPr>
                      <a:r>
                        <a:rPr lang="en-US" sz="1000" u="none" cap="none" strike="noStrike"/>
                        <a:t>-479.2164</a:t>
                      </a:r>
                      <a:endParaRPr b="0" i="0" sz="1000" u="none" cap="none" strike="noStrike">
                        <a:solidFill>
                          <a:srgbClr val="000000"/>
                        </a:solidFill>
                        <a:latin typeface="Calibri"/>
                        <a:ea typeface="Calibri"/>
                        <a:cs typeface="Calibri"/>
                        <a:sym typeface="Calibri"/>
                      </a:endParaRPr>
                    </a:p>
                  </a:txBody>
                  <a:tcPr marT="7675" marB="0" marR="7675" marL="7675" anchor="b"/>
                </a:tc>
              </a:tr>
              <a:tr h="161150">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t>Bevis Traditional Conference Table Top, Plinth Base</a:t>
                      </a:r>
                      <a:endParaRPr b="0" i="0" sz="1000" u="none" cap="none" strike="noStrike">
                        <a:solidFill>
                          <a:srgbClr val="000000"/>
                        </a:solidFill>
                        <a:latin typeface="Calibri"/>
                        <a:ea typeface="Calibri"/>
                        <a:cs typeface="Calibri"/>
                        <a:sym typeface="Calibri"/>
                      </a:endParaRPr>
                    </a:p>
                  </a:txBody>
                  <a:tcPr marT="7675" marB="0" marR="7675" marL="7675" anchor="b"/>
                </a:tc>
                <a:tc>
                  <a:txBody>
                    <a:bodyPr/>
                    <a:lstStyle/>
                    <a:p>
                      <a:pPr indent="0" lvl="0" marL="0" marR="0" rtl="0" algn="r">
                        <a:lnSpc>
                          <a:spcPct val="100000"/>
                        </a:lnSpc>
                        <a:spcBef>
                          <a:spcPts val="0"/>
                        </a:spcBef>
                        <a:spcAft>
                          <a:spcPts val="0"/>
                        </a:spcAft>
                        <a:buClr>
                          <a:srgbClr val="000000"/>
                        </a:buClr>
                        <a:buSzPts val="1000"/>
                        <a:buFont typeface="Arial"/>
                        <a:buNone/>
                      </a:pPr>
                      <a:r>
                        <a:rPr lang="en-US" sz="1000" u="none" cap="none" strike="noStrike"/>
                        <a:t>-456.7032</a:t>
                      </a:r>
                      <a:endParaRPr b="0" i="0" sz="1000" u="none" cap="none" strike="noStrike">
                        <a:solidFill>
                          <a:srgbClr val="000000"/>
                        </a:solidFill>
                        <a:latin typeface="Calibri"/>
                        <a:ea typeface="Calibri"/>
                        <a:cs typeface="Calibri"/>
                        <a:sym typeface="Calibri"/>
                      </a:endParaRPr>
                    </a:p>
                  </a:txBody>
                  <a:tcPr marT="7675" marB="0" marR="7675" marL="7675" anchor="b"/>
                </a:tc>
              </a:tr>
              <a:tr h="161150">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t>Chromcraft Rectangular Conference Tables</a:t>
                      </a:r>
                      <a:endParaRPr b="0" i="0" sz="1000" u="none" cap="none" strike="noStrike">
                        <a:solidFill>
                          <a:srgbClr val="000000"/>
                        </a:solidFill>
                        <a:latin typeface="Calibri"/>
                        <a:ea typeface="Calibri"/>
                        <a:cs typeface="Calibri"/>
                        <a:sym typeface="Calibri"/>
                      </a:endParaRPr>
                    </a:p>
                  </a:txBody>
                  <a:tcPr marT="7675" marB="0" marR="7675" marL="7675" anchor="b"/>
                </a:tc>
                <a:tc>
                  <a:txBody>
                    <a:bodyPr/>
                    <a:lstStyle/>
                    <a:p>
                      <a:pPr indent="0" lvl="0" marL="0" marR="0" rtl="0" algn="r">
                        <a:lnSpc>
                          <a:spcPct val="100000"/>
                        </a:lnSpc>
                        <a:spcBef>
                          <a:spcPts val="0"/>
                        </a:spcBef>
                        <a:spcAft>
                          <a:spcPts val="0"/>
                        </a:spcAft>
                        <a:buClr>
                          <a:srgbClr val="000000"/>
                        </a:buClr>
                        <a:buSzPts val="1000"/>
                        <a:buFont typeface="Arial"/>
                        <a:buNone/>
                      </a:pPr>
                      <a:r>
                        <a:rPr lang="en-US" sz="1000" u="none" cap="none" strike="noStrike"/>
                        <a:t>-450.243</a:t>
                      </a:r>
                      <a:endParaRPr b="0" i="0" sz="1000" u="none" cap="none" strike="noStrike">
                        <a:solidFill>
                          <a:srgbClr val="000000"/>
                        </a:solidFill>
                        <a:latin typeface="Calibri"/>
                        <a:ea typeface="Calibri"/>
                        <a:cs typeface="Calibri"/>
                        <a:sym typeface="Calibri"/>
                      </a:endParaRPr>
                    </a:p>
                  </a:txBody>
                  <a:tcPr marT="7675" marB="0" marR="7675" marL="7675" anchor="b"/>
                </a:tc>
              </a:tr>
              <a:tr h="161150">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t>Bevis Boat-Shaped Conference Table</a:t>
                      </a:r>
                      <a:endParaRPr b="0" i="0" sz="1000" u="none" cap="none" strike="noStrike">
                        <a:solidFill>
                          <a:srgbClr val="000000"/>
                        </a:solidFill>
                        <a:latin typeface="Calibri"/>
                        <a:ea typeface="Calibri"/>
                        <a:cs typeface="Calibri"/>
                        <a:sym typeface="Calibri"/>
                      </a:endParaRPr>
                    </a:p>
                  </a:txBody>
                  <a:tcPr marT="7675" marB="0" marR="7675" marL="7675" anchor="b"/>
                </a:tc>
                <a:tc>
                  <a:txBody>
                    <a:bodyPr/>
                    <a:lstStyle/>
                    <a:p>
                      <a:pPr indent="0" lvl="0" marL="0" marR="0" rtl="0" algn="r">
                        <a:lnSpc>
                          <a:spcPct val="100000"/>
                        </a:lnSpc>
                        <a:spcBef>
                          <a:spcPts val="0"/>
                        </a:spcBef>
                        <a:spcAft>
                          <a:spcPts val="0"/>
                        </a:spcAft>
                        <a:buClr>
                          <a:srgbClr val="000000"/>
                        </a:buClr>
                        <a:buSzPts val="1000"/>
                        <a:buFont typeface="Arial"/>
                        <a:buNone/>
                      </a:pPr>
                      <a:r>
                        <a:rPr lang="en-US" sz="1000" u="none" cap="none" strike="noStrike"/>
                        <a:t>-445.587</a:t>
                      </a:r>
                      <a:endParaRPr b="0" i="0" sz="1000" u="none" cap="none" strike="noStrike">
                        <a:solidFill>
                          <a:srgbClr val="000000"/>
                        </a:solidFill>
                        <a:latin typeface="Calibri"/>
                        <a:ea typeface="Calibri"/>
                        <a:cs typeface="Calibri"/>
                        <a:sym typeface="Calibri"/>
                      </a:endParaRPr>
                    </a:p>
                  </a:txBody>
                  <a:tcPr marT="7675" marB="0" marR="7675" marL="7675" anchor="b"/>
                </a:tc>
              </a:tr>
              <a:tr h="161150">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t>Premier Automatic Letter Opener</a:t>
                      </a:r>
                      <a:endParaRPr b="0" i="0" sz="1000" u="none" cap="none" strike="noStrike">
                        <a:solidFill>
                          <a:srgbClr val="000000"/>
                        </a:solidFill>
                        <a:latin typeface="Calibri"/>
                        <a:ea typeface="Calibri"/>
                        <a:cs typeface="Calibri"/>
                        <a:sym typeface="Calibri"/>
                      </a:endParaRPr>
                    </a:p>
                  </a:txBody>
                  <a:tcPr marT="7675" marB="0" marR="7675" marL="7675" anchor="b"/>
                </a:tc>
                <a:tc>
                  <a:txBody>
                    <a:bodyPr/>
                    <a:lstStyle/>
                    <a:p>
                      <a:pPr indent="0" lvl="0" marL="0" marR="0" rtl="0" algn="r">
                        <a:lnSpc>
                          <a:spcPct val="100000"/>
                        </a:lnSpc>
                        <a:spcBef>
                          <a:spcPts val="0"/>
                        </a:spcBef>
                        <a:spcAft>
                          <a:spcPts val="0"/>
                        </a:spcAft>
                        <a:buClr>
                          <a:srgbClr val="000000"/>
                        </a:buClr>
                        <a:buSzPts val="1000"/>
                        <a:buFont typeface="Arial"/>
                        <a:buNone/>
                      </a:pPr>
                      <a:r>
                        <a:rPr lang="en-US" sz="1000" u="none" cap="none" strike="noStrike"/>
                        <a:t>-427.8586</a:t>
                      </a:r>
                      <a:endParaRPr b="0" i="0" sz="1000" u="none" cap="none" strike="noStrike">
                        <a:solidFill>
                          <a:srgbClr val="000000"/>
                        </a:solidFill>
                        <a:latin typeface="Calibri"/>
                        <a:ea typeface="Calibri"/>
                        <a:cs typeface="Calibri"/>
                        <a:sym typeface="Calibri"/>
                      </a:endParaRPr>
                    </a:p>
                  </a:txBody>
                  <a:tcPr marT="7675" marB="0" marR="7675" marL="7675" anchor="b"/>
                </a:tc>
              </a:tr>
              <a:tr h="161150">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t>Sauder Forest Hills Library with Doors, Woodland Oak Finish</a:t>
                      </a:r>
                      <a:endParaRPr b="0" i="0" sz="1000" u="none" cap="none" strike="noStrike">
                        <a:solidFill>
                          <a:srgbClr val="000000"/>
                        </a:solidFill>
                        <a:latin typeface="Calibri"/>
                        <a:ea typeface="Calibri"/>
                        <a:cs typeface="Calibri"/>
                        <a:sym typeface="Calibri"/>
                      </a:endParaRPr>
                    </a:p>
                  </a:txBody>
                  <a:tcPr marT="7675" marB="0" marR="7675" marL="7675" anchor="b"/>
                </a:tc>
                <a:tc>
                  <a:txBody>
                    <a:bodyPr/>
                    <a:lstStyle/>
                    <a:p>
                      <a:pPr indent="0" lvl="0" marL="0" marR="0" rtl="0" algn="r">
                        <a:lnSpc>
                          <a:spcPct val="100000"/>
                        </a:lnSpc>
                        <a:spcBef>
                          <a:spcPts val="0"/>
                        </a:spcBef>
                        <a:spcAft>
                          <a:spcPts val="0"/>
                        </a:spcAft>
                        <a:buClr>
                          <a:srgbClr val="000000"/>
                        </a:buClr>
                        <a:buSzPts val="1000"/>
                        <a:buFont typeface="Arial"/>
                        <a:buNone/>
                      </a:pPr>
                      <a:r>
                        <a:rPr lang="en-US" sz="1000" u="none" cap="none" strike="noStrike"/>
                        <a:t>-418.548</a:t>
                      </a:r>
                      <a:endParaRPr b="0" i="0" sz="1000" u="none" cap="none" strike="noStrike">
                        <a:solidFill>
                          <a:srgbClr val="000000"/>
                        </a:solidFill>
                        <a:latin typeface="Calibri"/>
                        <a:ea typeface="Calibri"/>
                        <a:cs typeface="Calibri"/>
                        <a:sym typeface="Calibri"/>
                      </a:endParaRPr>
                    </a:p>
                  </a:txBody>
                  <a:tcPr marT="7675" marB="0" marR="7675" marL="7675" anchor="b"/>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Analysis of Supplies Categories</a:t>
            </a:r>
            <a:endParaRPr/>
          </a:p>
        </p:txBody>
      </p:sp>
      <p:sp>
        <p:nvSpPr>
          <p:cNvPr id="133" name="Google Shape;133;p7"/>
          <p:cNvSpPr txBox="1"/>
          <p:nvPr/>
        </p:nvSpPr>
        <p:spPr>
          <a:xfrm>
            <a:off x="6049606" y="1690688"/>
            <a:ext cx="5678100" cy="440220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2000"/>
              <a:buFont typeface="Arial"/>
              <a:buChar char="•"/>
            </a:pPr>
            <a:r>
              <a:rPr b="0" i="0" lang="en-US" sz="2000" u="none" cap="none" strike="noStrike">
                <a:solidFill>
                  <a:schemeClr val="dk1"/>
                </a:solidFill>
                <a:latin typeface="Calibri"/>
                <a:ea typeface="Calibri"/>
                <a:cs typeface="Calibri"/>
                <a:sym typeface="Calibri"/>
              </a:rPr>
              <a:t>Looking at the supplies category more closely, we see that letter openers make up the bulk of the unprofitable items in this category.  We don’t have pricing data, but these are likely small dollar value items. Perhaps they are sold at a loss to drive sales of the larger more profitable items </a:t>
            </a:r>
            <a:endParaRPr b="0" i="0" sz="2000" u="none" cap="none" strike="noStrike">
              <a:solidFill>
                <a:schemeClr val="dk1"/>
              </a:solidFill>
              <a:latin typeface="Calibri"/>
              <a:ea typeface="Calibri"/>
              <a:cs typeface="Calibri"/>
              <a:sym typeface="Calibri"/>
            </a:endParaRPr>
          </a:p>
          <a:p>
            <a:pPr indent="-215900" lvl="0" marL="34290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rgbClr val="000000"/>
              </a:buClr>
              <a:buSzPts val="2000"/>
              <a:buFont typeface="Arial"/>
              <a:buChar char="•"/>
            </a:pPr>
            <a:r>
              <a:rPr b="0" i="0" lang="en-US" sz="2000" u="none" cap="none" strike="noStrike">
                <a:solidFill>
                  <a:schemeClr val="dk1"/>
                </a:solidFill>
                <a:latin typeface="Calibri"/>
                <a:ea typeface="Calibri"/>
                <a:cs typeface="Calibri"/>
                <a:sym typeface="Calibri"/>
              </a:rPr>
              <a:t>Cutting the top four offenders may be a smart choice as you can still offer the same product mix with the more profitable items. Note though that two of the three best selling letter openers are in the top four least profitable group. Seeing as that whole type of product is unprofitable a word with the supplier might be in order as well</a:t>
            </a:r>
            <a:endParaRPr b="0" i="0" sz="1600" u="none" cap="none" strike="noStrike">
              <a:solidFill>
                <a:srgbClr val="000000"/>
              </a:solidFill>
              <a:latin typeface="Arial"/>
              <a:ea typeface="Arial"/>
              <a:cs typeface="Arial"/>
              <a:sym typeface="Arial"/>
            </a:endParaRPr>
          </a:p>
        </p:txBody>
      </p:sp>
      <p:graphicFrame>
        <p:nvGraphicFramePr>
          <p:cNvPr id="134" name="Google Shape;134;p7"/>
          <p:cNvGraphicFramePr/>
          <p:nvPr/>
        </p:nvGraphicFramePr>
        <p:xfrm>
          <a:off x="838200" y="1690688"/>
          <a:ext cx="3000000" cy="3000000"/>
        </p:xfrm>
        <a:graphic>
          <a:graphicData uri="http://schemas.openxmlformats.org/drawingml/2006/table">
            <a:tbl>
              <a:tblPr>
                <a:noFill/>
                <a:tableStyleId>{30014413-A949-4EC3-8CB0-403E25BD2C99}</a:tableStyleId>
              </a:tblPr>
              <a:tblGrid>
                <a:gridCol w="3479800"/>
                <a:gridCol w="952500"/>
                <a:gridCol w="685800"/>
              </a:tblGrid>
              <a:tr h="2000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Product</a:t>
                      </a:r>
                      <a:endParaRPr b="0" i="0" sz="12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Profit</a:t>
                      </a:r>
                      <a:endParaRPr b="0" i="0" sz="12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Quantity</a:t>
                      </a:r>
                      <a:endParaRPr b="0" i="0" sz="1200" u="none" cap="none" strike="noStrike">
                        <a:solidFill>
                          <a:srgbClr val="000000"/>
                        </a:solidFill>
                        <a:latin typeface="Calibri"/>
                        <a:ea typeface="Calibri"/>
                        <a:cs typeface="Calibri"/>
                        <a:sym typeface="Calibri"/>
                      </a:endParaRPr>
                    </a:p>
                  </a:txBody>
                  <a:tcPr marT="9525" marB="0" marR="9525" marL="9525" anchor="b"/>
                </a:tc>
              </a:tr>
              <a:tr h="2000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Martin Yale Chadless Opener Electric Letter Opener</a:t>
                      </a:r>
                      <a:endParaRPr b="0" i="0" sz="12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-1299.1836</a:t>
                      </a:r>
                      <a:endParaRPr b="0" i="0" sz="12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22</a:t>
                      </a:r>
                      <a:endParaRPr b="0" i="0" sz="1200" u="none" cap="none" strike="noStrike">
                        <a:solidFill>
                          <a:srgbClr val="000000"/>
                        </a:solidFill>
                        <a:latin typeface="Calibri"/>
                        <a:ea typeface="Calibri"/>
                        <a:cs typeface="Calibri"/>
                        <a:sym typeface="Calibri"/>
                      </a:endParaRPr>
                    </a:p>
                  </a:txBody>
                  <a:tcPr marT="9525" marB="0" marR="9525" marL="9525" anchor="b"/>
                </a:tc>
              </a:tr>
              <a:tr h="2000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Premier Automatic Letter Opener</a:t>
                      </a:r>
                      <a:endParaRPr b="0" i="0" sz="12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-427.8586</a:t>
                      </a:r>
                      <a:endParaRPr b="0" i="0" sz="12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14</a:t>
                      </a:r>
                      <a:endParaRPr b="0" i="0" sz="1200" u="none" cap="none" strike="noStrike">
                        <a:solidFill>
                          <a:srgbClr val="000000"/>
                        </a:solidFill>
                        <a:latin typeface="Calibri"/>
                        <a:ea typeface="Calibri"/>
                        <a:cs typeface="Calibri"/>
                        <a:sym typeface="Calibri"/>
                      </a:endParaRPr>
                    </a:p>
                  </a:txBody>
                  <a:tcPr marT="9525" marB="0" marR="9525" marL="9525" anchor="b"/>
                </a:tc>
              </a:tr>
              <a:tr h="2000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High Speed Automatic Electric Letter Opener</a:t>
                      </a:r>
                      <a:endParaRPr b="0" i="0" sz="12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-262.0048</a:t>
                      </a:r>
                      <a:endParaRPr b="0" i="0" sz="12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11</a:t>
                      </a:r>
                      <a:endParaRPr b="0" i="0" sz="1200" u="none" cap="none" strike="noStrike">
                        <a:solidFill>
                          <a:srgbClr val="000000"/>
                        </a:solidFill>
                        <a:latin typeface="Calibri"/>
                        <a:ea typeface="Calibri"/>
                        <a:cs typeface="Calibri"/>
                        <a:sym typeface="Calibri"/>
                      </a:endParaRPr>
                    </a:p>
                  </a:txBody>
                  <a:tcPr marT="9525" marB="0" marR="9525" marL="9525" anchor="b"/>
                </a:tc>
              </a:tr>
              <a:tr h="2000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Compact Automatic Electric Letter Opener</a:t>
                      </a:r>
                      <a:endParaRPr b="0" i="0" sz="12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-57.2688</a:t>
                      </a:r>
                      <a:endParaRPr b="0" i="0" sz="12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26</a:t>
                      </a:r>
                      <a:endParaRPr b="0" i="0" sz="1200" u="none" cap="none" strike="noStrike">
                        <a:solidFill>
                          <a:srgbClr val="000000"/>
                        </a:solidFill>
                        <a:latin typeface="Calibri"/>
                        <a:ea typeface="Calibri"/>
                        <a:cs typeface="Calibri"/>
                        <a:sym typeface="Calibri"/>
                      </a:endParaRPr>
                    </a:p>
                  </a:txBody>
                  <a:tcPr marT="9525" marB="0" marR="9525" marL="9525" anchor="b"/>
                </a:tc>
              </a:tr>
              <a:tr h="2000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Stiletto Hand Letter Openers</a:t>
                      </a:r>
                      <a:endParaRPr b="0" i="0" sz="12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-21.984</a:t>
                      </a:r>
                      <a:endParaRPr b="0" i="0" sz="12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17</a:t>
                      </a:r>
                      <a:endParaRPr b="0" i="0" sz="1200" u="none" cap="none" strike="noStrike">
                        <a:solidFill>
                          <a:srgbClr val="000000"/>
                        </a:solidFill>
                        <a:latin typeface="Calibri"/>
                        <a:ea typeface="Calibri"/>
                        <a:cs typeface="Calibri"/>
                        <a:sym typeface="Calibri"/>
                      </a:endParaRPr>
                    </a:p>
                  </a:txBody>
                  <a:tcPr marT="9525" marB="0" marR="9525" marL="9525" anchor="b"/>
                </a:tc>
              </a:tr>
              <a:tr h="2000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Martin-Yale Premier Letter Opener</a:t>
                      </a:r>
                      <a:endParaRPr b="0" i="0" sz="12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-12.88</a:t>
                      </a:r>
                      <a:endParaRPr b="0" i="0" sz="12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20</a:t>
                      </a:r>
                      <a:endParaRPr b="0" i="0" sz="1200" u="none" cap="none" strike="noStrike">
                        <a:solidFill>
                          <a:srgbClr val="000000"/>
                        </a:solidFill>
                        <a:latin typeface="Calibri"/>
                        <a:ea typeface="Calibri"/>
                        <a:cs typeface="Calibri"/>
                        <a:sym typeface="Calibri"/>
                      </a:endParaRPr>
                    </a:p>
                  </a:txBody>
                  <a:tcPr marT="9525" marB="0" marR="9525" marL="9525" anchor="b"/>
                </a:tc>
              </a:tr>
              <a:tr h="2000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Acco Side-Punched Conventional Columnar Pads</a:t>
                      </a:r>
                      <a:endParaRPr b="0" i="0" sz="12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-7.8075</a:t>
                      </a:r>
                      <a:endParaRPr b="0" i="0" sz="12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15</a:t>
                      </a:r>
                      <a:endParaRPr b="0" i="0" sz="1200" u="none" cap="none" strike="noStrike">
                        <a:solidFill>
                          <a:srgbClr val="000000"/>
                        </a:solidFill>
                        <a:latin typeface="Calibri"/>
                        <a:ea typeface="Calibri"/>
                        <a:cs typeface="Calibri"/>
                        <a:sym typeface="Calibri"/>
                      </a:endParaRPr>
                    </a:p>
                  </a:txBody>
                  <a:tcPr marT="9525" marB="0" marR="9525" marL="9525" anchor="b"/>
                </a:tc>
              </a:tr>
              <a:tr h="2000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Serrated Blade or Curved Handle Hand Letter Openers</a:t>
                      </a:r>
                      <a:endParaRPr b="0" i="0" sz="12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-4.1134</a:t>
                      </a:r>
                      <a:endParaRPr b="0" i="0" sz="12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9</a:t>
                      </a:r>
                      <a:endParaRPr b="0" i="0" sz="1200" u="none" cap="none" strike="noStrike">
                        <a:solidFill>
                          <a:srgbClr val="000000"/>
                        </a:solidFill>
                        <a:latin typeface="Calibri"/>
                        <a:ea typeface="Calibri"/>
                        <a:cs typeface="Calibri"/>
                        <a:sym typeface="Calibri"/>
                      </a:endParaRPr>
                    </a:p>
                  </a:txBody>
                  <a:tcPr marT="9525" marB="0" marR="9525" marL="9525" anchor="b"/>
                </a:tc>
              </a:tr>
              <a:tr h="2000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Acme Rosewood Handle Letter Opener</a:t>
                      </a:r>
                      <a:endParaRPr b="0" i="0" sz="12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-3.4936</a:t>
                      </a:r>
                      <a:endParaRPr b="0" i="0" sz="12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12</a:t>
                      </a:r>
                      <a:endParaRPr b="0" i="0" sz="1200" u="none" cap="none" strike="noStrike">
                        <a:solidFill>
                          <a:srgbClr val="000000"/>
                        </a:solidFill>
                        <a:latin typeface="Calibri"/>
                        <a:ea typeface="Calibri"/>
                        <a:cs typeface="Calibri"/>
                        <a:sym typeface="Calibri"/>
                      </a:endParaRPr>
                    </a:p>
                  </a:txBody>
                  <a:tcPr marT="9525" marB="0" marR="9525" marL="9525" anchor="b"/>
                </a:tc>
              </a:tr>
              <a:tr h="2000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Acme Serrated Blade Letter Opener</a:t>
                      </a:r>
                      <a:endParaRPr b="0" i="0" sz="12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-1.749</a:t>
                      </a:r>
                      <a:endParaRPr b="0" i="0" sz="12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5</a:t>
                      </a:r>
                      <a:endParaRPr b="0" i="0" sz="1200" u="none" cap="none" strike="noStrike">
                        <a:solidFill>
                          <a:srgbClr val="000000"/>
                        </a:solidFill>
                        <a:latin typeface="Calibri"/>
                        <a:ea typeface="Calibri"/>
                        <a:cs typeface="Calibri"/>
                        <a:sym typeface="Calibri"/>
                      </a:endParaRPr>
                    </a:p>
                  </a:txBody>
                  <a:tcPr marT="9525" marB="0" marR="9525" marL="9525" anchor="b"/>
                </a:tc>
              </a:tr>
              <a:tr h="2000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Premier Electric Letter Opener</a:t>
                      </a:r>
                      <a:endParaRPr b="0" i="0" sz="12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-1.91847E-13</a:t>
                      </a:r>
                      <a:endParaRPr b="0" i="0" sz="12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24</a:t>
                      </a:r>
                      <a:endParaRPr b="0" i="0" sz="1200" u="none" cap="none" strike="noStrike">
                        <a:solidFill>
                          <a:srgbClr val="000000"/>
                        </a:solidFill>
                        <a:latin typeface="Calibri"/>
                        <a:ea typeface="Calibri"/>
                        <a:cs typeface="Calibri"/>
                        <a:sym typeface="Calibri"/>
                      </a:endParaRPr>
                    </a:p>
                  </a:txBody>
                  <a:tcPr marT="9525" marB="0" marR="9525" marL="9525" anchor="b"/>
                </a:tc>
              </a:tr>
              <a:tr h="2000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Letter Slitter</a:t>
                      </a:r>
                      <a:endParaRPr b="0" i="0" sz="12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0.3024</a:t>
                      </a:r>
                      <a:endParaRPr b="0" i="0" sz="12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4</a:t>
                      </a:r>
                      <a:endParaRPr b="0" i="0" sz="1200" u="none" cap="none" strike="noStrike">
                        <a:solidFill>
                          <a:srgbClr val="000000"/>
                        </a:solidFill>
                        <a:latin typeface="Calibri"/>
                        <a:ea typeface="Calibri"/>
                        <a:cs typeface="Calibri"/>
                        <a:sym typeface="Calibri"/>
                      </a:endParaRPr>
                    </a:p>
                  </a:txBody>
                  <a:tcPr marT="9525" marB="0" marR="9525" marL="9525" anchor="b"/>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Profit Leaks by Overall Profits</a:t>
            </a:r>
            <a:endParaRPr/>
          </a:p>
        </p:txBody>
      </p:sp>
      <p:pic>
        <p:nvPicPr>
          <p:cNvPr id="140" name="Google Shape;140;p8"/>
          <p:cNvPicPr preferRelativeResize="0"/>
          <p:nvPr>
            <p:ph idx="1" type="body"/>
          </p:nvPr>
        </p:nvPicPr>
        <p:blipFill rotWithShape="1">
          <a:blip r:embed="rId3">
            <a:alphaModFix/>
          </a:blip>
          <a:srcRect b="0" l="0" r="0" t="0"/>
          <a:stretch/>
        </p:blipFill>
        <p:spPr>
          <a:xfrm>
            <a:off x="594686" y="2007621"/>
            <a:ext cx="4993714" cy="4351338"/>
          </a:xfrm>
          <a:prstGeom prst="rect">
            <a:avLst/>
          </a:prstGeom>
          <a:noFill/>
          <a:ln>
            <a:noFill/>
          </a:ln>
        </p:spPr>
      </p:pic>
      <p:sp>
        <p:nvSpPr>
          <p:cNvPr id="141" name="Google Shape;141;p8"/>
          <p:cNvSpPr txBox="1"/>
          <p:nvPr/>
        </p:nvSpPr>
        <p:spPr>
          <a:xfrm>
            <a:off x="5741581" y="2007621"/>
            <a:ext cx="5958900" cy="4402200"/>
          </a:xfrm>
          <a:prstGeom prst="rect">
            <a:avLst/>
          </a:prstGeom>
          <a:noFill/>
          <a:ln>
            <a:noFill/>
          </a:ln>
        </p:spPr>
        <p:txBody>
          <a:bodyPr anchorCtr="0" anchor="t" bIns="45700" lIns="91425" spcFirstLastPara="1" rIns="91425" wrap="square" tIns="45700">
            <a:spAutoFit/>
          </a:bodyPr>
          <a:lstStyle/>
          <a:p>
            <a:pPr indent="-355600" lvl="0" marL="457200" marR="0" rtl="0" algn="just">
              <a:lnSpc>
                <a:spcPct val="100000"/>
              </a:lnSpc>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We see here in this table of highest profit leaking products that printers are our biggest culprits.  Printers are known to sell at a loss with the goal of selling ink at a high markup later. It’s unclear how that benefits this retailer. Perhaps it’s a condition of their selling of the ink  </a:t>
            </a:r>
            <a:endParaRPr b="0" i="0" sz="20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355600" lvl="0" marL="457200" marR="0" rtl="0" algn="just">
              <a:lnSpc>
                <a:spcPct val="100000"/>
              </a:lnSpc>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These and a few other items high on the list come from the machine subcategory.  This suggests that that subcategory could potentially be much more profitable.</a:t>
            </a:r>
            <a:r>
              <a:rPr lang="en-US" sz="2000">
                <a:solidFill>
                  <a:schemeClr val="dk1"/>
                </a:solidFill>
                <a:latin typeface="Calibri"/>
                <a:ea typeface="Calibri"/>
                <a:cs typeface="Calibri"/>
                <a:sym typeface="Calibri"/>
              </a:rPr>
              <a:t> </a:t>
            </a:r>
            <a:r>
              <a:rPr b="0" i="0" lang="en-US" sz="2000" u="none" cap="none" strike="noStrike">
                <a:solidFill>
                  <a:schemeClr val="dk1"/>
                </a:solidFill>
                <a:latin typeface="Calibri"/>
                <a:ea typeface="Calibri"/>
                <a:cs typeface="Calibri"/>
                <a:sym typeface="Calibri"/>
              </a:rPr>
              <a:t>It’s also interesting to note that the discounts on these aren’t extraordinarily high suggesting that that is not the main cause of the profit leak</a:t>
            </a:r>
            <a:r>
              <a:rPr lang="en-US" sz="2000">
                <a:solidFill>
                  <a:schemeClr val="dk1"/>
                </a:solidFill>
                <a:latin typeface="Calibri"/>
                <a:ea typeface="Calibri"/>
                <a:cs typeface="Calibri"/>
                <a:sym typeface="Calibri"/>
              </a:rPr>
              <a:t>age</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2022-02-24T03:35:04Z</dcterms:created>
  <dc:creator>Brandon Ledesma</dc:creator>
</cp:coreProperties>
</file>