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5" r:id="rId5"/>
    <p:sldMasterId id="2147483692" r:id="rId6"/>
  </p:sldMasterIdLst>
  <p:notesMasterIdLst>
    <p:notesMasterId r:id="rId15"/>
  </p:notesMasterIdLst>
  <p:handoutMasterIdLst>
    <p:handoutMasterId r:id="rId16"/>
  </p:handoutMasterIdLst>
  <p:sldIdLst>
    <p:sldId id="257" r:id="rId7"/>
    <p:sldId id="294" r:id="rId8"/>
    <p:sldId id="296" r:id="rId9"/>
    <p:sldId id="302" r:id="rId10"/>
    <p:sldId id="297" r:id="rId11"/>
    <p:sldId id="299" r:id="rId12"/>
    <p:sldId id="300" r:id="rId13"/>
    <p:sldId id="30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99"/>
    <a:srgbClr val="99FF33"/>
    <a:srgbClr val="0033CC"/>
    <a:srgbClr val="000099"/>
    <a:srgbClr val="FFFF99"/>
    <a:srgbClr val="007A37"/>
    <a:srgbClr val="A50021"/>
    <a:srgbClr val="8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14C71-4759-4981-B0CC-8D6F47F5DBFE}" v="1" dt="2020-12-17T19:05:58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87211" autoAdjust="0"/>
  </p:normalViewPr>
  <p:slideViewPr>
    <p:cSldViewPr snapToGrid="0">
      <p:cViewPr varScale="1">
        <p:scale>
          <a:sx n="74" d="100"/>
          <a:sy n="74" d="100"/>
        </p:scale>
        <p:origin x="67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B74F6-0F21-4520-AD72-2562661A467F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9F42C-B997-4B0E-A094-6EB1C2278A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085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80DC6-2718-4E4A-B9E9-EEA09571A729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6E838-2977-4858-BC96-F999B86418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10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33841-16AD-4DC3-BCB4-60B950953DED}" type="slidenum">
              <a:rPr lang="pt-BR" smtClean="0">
                <a:solidFill>
                  <a:prstClr val="white"/>
                </a:solidFill>
              </a:rPr>
              <a:pPr/>
              <a:t>1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84121" y="8685415"/>
            <a:ext cx="2972280" cy="45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78" tIns="45689" rIns="91378" bIns="45689" anchor="b"/>
          <a:lstStyle/>
          <a:p>
            <a:pPr algn="r" defTabSz="907620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</a:pPr>
            <a:fld id="{4AB75A3A-888E-45DF-A7F6-CC4F3FA7A2F0}" type="slidenum">
              <a:rPr lang="en-US" sz="1100" b="1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pPr algn="r" defTabSz="907620" fontAlgn="base">
                <a:spcBef>
                  <a:spcPct val="0"/>
                </a:spcBef>
                <a:spcAft>
                  <a:spcPct val="0"/>
                </a:spcAft>
                <a:buClr>
                  <a:srgbClr val="C0504D"/>
                </a:buClr>
              </a:pPr>
              <a:t>1</a:t>
            </a:fld>
            <a:endParaRPr lang="en-US" sz="11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8975"/>
            <a:ext cx="6089650" cy="3425825"/>
          </a:xfrm>
          <a:ln w="12700" cap="flat"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591" tIns="44795" rIns="89591" bIns="44795"/>
          <a:lstStyle/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392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8657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538-58D9-4422-AFE1-4538AF5B78D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18/12/2020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F7B7-884A-4957-A4FB-5B183E659AA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6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538-58D9-4422-AFE1-4538AF5B78D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18/12/2020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F7B7-884A-4957-A4FB-5B183E659AA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0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538-58D9-4422-AFE1-4538AF5B78D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18/12/2020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F7B7-884A-4957-A4FB-5B183E659AA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0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2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129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84668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8016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05438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468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86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538-58D9-4422-AFE1-4538AF5B78D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18/12/2020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F7B7-884A-4957-A4FB-5B183E659AA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42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424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1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563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229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190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1634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474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762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076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23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B12E-E093-4344-9BC0-FEE093571B2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18/12/2020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D49E-2FE5-40A3-ADB8-2A76D336F70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8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538-58D9-4422-AFE1-4538AF5B78D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18/12/2020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F7B7-884A-4957-A4FB-5B183E659AA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3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538-58D9-4422-AFE1-4538AF5B78D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18/12/2020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F7B7-884A-4957-A4FB-5B183E659AA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538-58D9-4422-AFE1-4538AF5B78D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18/12/2020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F7B7-884A-4957-A4FB-5B183E659AA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0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538-58D9-4422-AFE1-4538AF5B78D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18/12/2020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F7B7-884A-4957-A4FB-5B183E659AA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83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538-58D9-4422-AFE1-4538AF5B78D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18/12/2020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F7B7-884A-4957-A4FB-5B183E659AA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2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538-58D9-4422-AFE1-4538AF5B78D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18/12/2020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F7B7-884A-4957-A4FB-5B183E659AA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teste.gif"/>
          <p:cNvPicPr>
            <a:picLocks noChangeAspect="1"/>
          </p:cNvPicPr>
          <p:nvPr/>
        </p:nvPicPr>
        <p:blipFill>
          <a:blip r:embed="rId3" cstate="print">
            <a:alphaModFix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6200000">
            <a:off x="11055118" y="1802431"/>
            <a:ext cx="1748636" cy="216000"/>
          </a:xfrm>
          <a:prstGeom prst="rect">
            <a:avLst/>
          </a:prstGeom>
        </p:spPr>
      </p:pic>
      <p:pic>
        <p:nvPicPr>
          <p:cNvPr id="11" name="Picture 5" descr="imagem_05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" y="2916238"/>
            <a:ext cx="2057398" cy="349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fundo_varejolarger.psd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320800" y="2916238"/>
            <a:ext cx="10871200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SIPCMContentMarking" descr="{&quot;HashCode&quot;:673120239,&quot;Placement&quot;:&quot;Footer&quot;}">
            <a:extLst>
              <a:ext uri="{FF2B5EF4-FFF2-40B4-BE49-F238E27FC236}">
                <a16:creationId xmlns:a16="http://schemas.microsoft.com/office/drawing/2014/main" id="{008C87C9-5A1C-45E6-AC93-DA211521DE50}"/>
              </a:ext>
            </a:extLst>
          </p:cNvPr>
          <p:cNvSpPr txBox="1"/>
          <p:nvPr userDrawn="1"/>
        </p:nvSpPr>
        <p:spPr bwMode="auto">
          <a:xfrm>
            <a:off x="0" y="6612746"/>
            <a:ext cx="1274605" cy="24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rtlCol="0" anchor="ctr" anchorCtr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12" charset="2"/>
              <a:buNone/>
            </a:pPr>
            <a:r>
              <a:rPr lang="pt-BR" sz="90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  <a:endParaRPr lang="pt-BR" sz="9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33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 Bold"/>
          <a:ea typeface="+mj-ea"/>
          <a:cs typeface="Arial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 Bold" pitchFamily="-112" charset="0"/>
          <a:ea typeface="Arial" pitchFamily="-110" charset="0"/>
          <a:cs typeface="Arial" pitchFamily="-110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 Bold" pitchFamily="-112" charset="0"/>
          <a:ea typeface="Arial" pitchFamily="-110" charset="0"/>
          <a:cs typeface="Arial" pitchFamily="-110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 Bold" pitchFamily="-112" charset="0"/>
          <a:ea typeface="Arial" pitchFamily="-110" charset="0"/>
          <a:cs typeface="Arial" pitchFamily="-110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 Bold" pitchFamily="-112" charset="0"/>
          <a:ea typeface="Arial" pitchFamily="-110" charset="0"/>
          <a:cs typeface="Arial" pitchFamily="-110" charset="0"/>
        </a:defRPr>
      </a:lvl5pPr>
      <a:lvl6pPr marL="457104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10" charset="0"/>
          <a:ea typeface="Arial" pitchFamily="-110" charset="0"/>
          <a:cs typeface="Arial" pitchFamily="-110" charset="0"/>
        </a:defRPr>
      </a:lvl6pPr>
      <a:lvl7pPr marL="914206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10" charset="0"/>
          <a:ea typeface="Arial" pitchFamily="-110" charset="0"/>
          <a:cs typeface="Arial" pitchFamily="-110" charset="0"/>
        </a:defRPr>
      </a:lvl7pPr>
      <a:lvl8pPr marL="137131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10" charset="0"/>
          <a:ea typeface="Arial" pitchFamily="-110" charset="0"/>
          <a:cs typeface="Arial" pitchFamily="-110" charset="0"/>
        </a:defRPr>
      </a:lvl8pPr>
      <a:lvl9pPr marL="1828412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10" charset="0"/>
          <a:ea typeface="Arial" pitchFamily="-110" charset="0"/>
          <a:cs typeface="Arial" pitchFamily="-110" charset="0"/>
        </a:defRPr>
      </a:lvl9pPr>
    </p:titleStyle>
    <p:bodyStyle>
      <a:lvl1pPr marL="174589" indent="-85707" algn="l" rtl="0" eaLnBrk="0" fontAlgn="base" hangingPunct="0">
        <a:spcBef>
          <a:spcPct val="0"/>
        </a:spcBef>
        <a:spcAft>
          <a:spcPct val="0"/>
        </a:spcAft>
        <a:buClr>
          <a:srgbClr val="000066"/>
        </a:buClr>
        <a:buSzPct val="80000"/>
        <a:buFont typeface="Wingdings" charset="2"/>
        <a:buChar char="§"/>
        <a:tabLst>
          <a:tab pos="3999652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76176" indent="17459" algn="l" rtl="0" eaLnBrk="0" fontAlgn="base" hangingPunct="0">
        <a:spcBef>
          <a:spcPct val="25000"/>
        </a:spcBef>
        <a:spcAft>
          <a:spcPct val="15000"/>
        </a:spcAft>
        <a:buClr>
          <a:srgbClr val="000066"/>
        </a:buClr>
        <a:buSzPct val="80000"/>
        <a:buFont typeface="Wingdings" charset="2"/>
        <a:buChar char="§"/>
        <a:tabLst>
          <a:tab pos="3999652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271405" indent="8412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80000"/>
        <a:buFont typeface="Wingdings" charset="2"/>
        <a:buChar char="§"/>
        <a:tabLst>
          <a:tab pos="3999652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355525" indent="9364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80000"/>
        <a:buFont typeface="Wingdings" charset="2"/>
        <a:buChar char="§"/>
        <a:tabLst>
          <a:tab pos="3999652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449169" indent="92057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80000"/>
        <a:buFont typeface="Wingdings" charset="2"/>
        <a:buChar char="§"/>
        <a:tabLst>
          <a:tab pos="3999652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409402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110" charset="0"/>
        <a:tabLst>
          <a:tab pos="3999652" algn="l"/>
        </a:tabLst>
        <a:defRPr sz="1000">
          <a:solidFill>
            <a:schemeClr val="tx1"/>
          </a:solidFill>
          <a:latin typeface="+mn-lt"/>
          <a:ea typeface="+mn-ea"/>
          <a:cs typeface="+mn-cs"/>
        </a:defRPr>
      </a:lvl6pPr>
      <a:lvl7pPr marL="1866504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110" charset="0"/>
        <a:tabLst>
          <a:tab pos="3999652" algn="l"/>
        </a:tabLst>
        <a:defRPr sz="1000">
          <a:solidFill>
            <a:schemeClr val="tx1"/>
          </a:solidFill>
          <a:latin typeface="+mn-lt"/>
          <a:ea typeface="+mn-ea"/>
          <a:cs typeface="+mn-cs"/>
        </a:defRPr>
      </a:lvl7pPr>
      <a:lvl8pPr marL="232360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110" charset="0"/>
        <a:tabLst>
          <a:tab pos="3999652" algn="l"/>
        </a:tabLst>
        <a:defRPr sz="1000">
          <a:solidFill>
            <a:schemeClr val="tx1"/>
          </a:solidFill>
          <a:latin typeface="+mn-lt"/>
          <a:ea typeface="+mn-ea"/>
          <a:cs typeface="+mn-cs"/>
        </a:defRPr>
      </a:lvl8pPr>
      <a:lvl9pPr marL="278071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110" charset="0"/>
        <a:tabLst>
          <a:tab pos="3999652" algn="l"/>
        </a:tabLst>
        <a:defRPr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4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6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0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12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16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18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22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25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B12E-E093-4344-9BC0-FEE093571B2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18/12/2020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AD49E-2FE5-40A3-ADB8-2A76D336F70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4"/>
          <p:cNvCxnSpPr/>
          <p:nvPr/>
        </p:nvCxnSpPr>
        <p:spPr>
          <a:xfrm>
            <a:off x="102011" y="659886"/>
            <a:ext cx="11808000" cy="0"/>
          </a:xfrm>
          <a:prstGeom prst="line">
            <a:avLst/>
          </a:prstGeom>
          <a:ln w="3175" cmpd="sng">
            <a:solidFill>
              <a:schemeClr val="accent2"/>
            </a:solidFill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570104" y="53280"/>
            <a:ext cx="3665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-14514" y="6797592"/>
            <a:ext cx="12196800" cy="72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7700"/>
              </a:solidFill>
            </a:endParaRPr>
          </a:p>
        </p:txBody>
      </p:sp>
      <p:sp>
        <p:nvSpPr>
          <p:cNvPr id="11" name="MSIPCMContentMarking" descr="{&quot;HashCode&quot;:673120239,&quot;Placement&quot;:&quot;Footer&quot;}">
            <a:extLst>
              <a:ext uri="{FF2B5EF4-FFF2-40B4-BE49-F238E27FC236}">
                <a16:creationId xmlns:a16="http://schemas.microsoft.com/office/drawing/2014/main" id="{FC321F3C-9064-4000-82DB-78AC1F21965D}"/>
              </a:ext>
            </a:extLst>
          </p:cNvPr>
          <p:cNvSpPr txBox="1"/>
          <p:nvPr userDrawn="1"/>
        </p:nvSpPr>
        <p:spPr>
          <a:xfrm>
            <a:off x="0" y="6612746"/>
            <a:ext cx="1274605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310420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654"/>
            <a:ext cx="12192000" cy="685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SIPCMContentMarking" descr="{&quot;HashCode&quot;:673120239,&quot;Placement&quot;:&quot;Footer&quot;}">
            <a:extLst>
              <a:ext uri="{FF2B5EF4-FFF2-40B4-BE49-F238E27FC236}">
                <a16:creationId xmlns:a16="http://schemas.microsoft.com/office/drawing/2014/main" id="{39C4D91A-E2DE-4496-BA60-EC9F3D5244BB}"/>
              </a:ext>
            </a:extLst>
          </p:cNvPr>
          <p:cNvSpPr txBox="1"/>
          <p:nvPr userDrawn="1"/>
        </p:nvSpPr>
        <p:spPr>
          <a:xfrm>
            <a:off x="0" y="6612746"/>
            <a:ext cx="1274605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194216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defTabSz="476098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57073" indent="-357073" algn="l" defTabSz="476098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3658" indent="-297562" algn="l" defTabSz="476098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245" indent="-238049" algn="l" defTabSz="476098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342" indent="-238049" algn="l" defTabSz="476098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2439" indent="-238049" algn="l" defTabSz="476098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8537" indent="-238049" algn="l" defTabSz="47609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635" indent="-238049" algn="l" defTabSz="47609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70733" indent="-238049" algn="l" defTabSz="47609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46829" indent="-238049" algn="l" defTabSz="47609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60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6098" algn="l" defTabSz="4760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2196" algn="l" defTabSz="4760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292" algn="l" defTabSz="4760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4390" algn="l" defTabSz="4760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0488" algn="l" defTabSz="4760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6586" algn="l" defTabSz="4760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32683" algn="l" defTabSz="4760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8780" algn="l" defTabSz="4760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03977" y="864273"/>
            <a:ext cx="11381623" cy="92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11" rIns="91420" bIns="4571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pt-BR" sz="5400" b="1" dirty="0">
                <a:solidFill>
                  <a:srgbClr val="0070C0"/>
                </a:solidFill>
                <a:latin typeface="Calibri" pitchFamily="34" charset="0"/>
              </a:rPr>
              <a:t>Projeto Final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A0586C37-997B-4EC5-A31D-D5D3AD0C9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976" y="1860270"/>
            <a:ext cx="113816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11" rIns="91420" bIns="4571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pt-BR" sz="2400" b="1" dirty="0">
                <a:latin typeface="Calibri" pitchFamily="34" charset="0"/>
              </a:rPr>
              <a:t>Dashboard Controle de Fraudes - Grupo Itau-G4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2DFF5BC-E8F2-4854-B704-6E91022F989D}"/>
              </a:ext>
            </a:extLst>
          </p:cNvPr>
          <p:cNvSpPr/>
          <p:nvPr/>
        </p:nvSpPr>
        <p:spPr>
          <a:xfrm>
            <a:off x="26504" y="6533321"/>
            <a:ext cx="1815547" cy="260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1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aixaDeTexto 21"/>
          <p:cNvSpPr txBox="1">
            <a:spLocks noChangeArrowheads="1"/>
          </p:cNvSpPr>
          <p:nvPr/>
        </p:nvSpPr>
        <p:spPr bwMode="auto">
          <a:xfrm>
            <a:off x="10698" y="71664"/>
            <a:ext cx="7638331" cy="4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pt-BR" sz="1200" b="1" kern="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146211" y="948111"/>
            <a:ext cx="11745873" cy="532631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object 2"/>
          <p:cNvSpPr/>
          <p:nvPr/>
        </p:nvSpPr>
        <p:spPr>
          <a:xfrm>
            <a:off x="-12000" y="6274425"/>
            <a:ext cx="12204000" cy="290512"/>
          </a:xfrm>
          <a:custGeom>
            <a:avLst/>
            <a:gdLst/>
            <a:ahLst/>
            <a:cxnLst/>
            <a:rect l="l" t="t" r="r" b="b"/>
            <a:pathLst>
              <a:path w="9143999" h="290512">
                <a:moveTo>
                  <a:pt x="0" y="290512"/>
                </a:moveTo>
                <a:lnTo>
                  <a:pt x="9143999" y="290512"/>
                </a:lnTo>
                <a:lnTo>
                  <a:pt x="9143999" y="0"/>
                </a:lnTo>
                <a:lnTo>
                  <a:pt x="0" y="0"/>
                </a:lnTo>
                <a:lnTo>
                  <a:pt x="0" y="290512"/>
                </a:lnTo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6"/>
          <p:cNvSpPr/>
          <p:nvPr/>
        </p:nvSpPr>
        <p:spPr>
          <a:xfrm>
            <a:off x="-12000" y="6515867"/>
            <a:ext cx="12204000" cy="284162"/>
          </a:xfrm>
          <a:custGeom>
            <a:avLst/>
            <a:gdLst/>
            <a:ahLst/>
            <a:cxnLst/>
            <a:rect l="l" t="t" r="r" b="b"/>
            <a:pathLst>
              <a:path w="9143999" h="284162">
                <a:moveTo>
                  <a:pt x="0" y="284162"/>
                </a:moveTo>
                <a:lnTo>
                  <a:pt x="9144000" y="284162"/>
                </a:lnTo>
                <a:lnTo>
                  <a:pt x="9144000" y="0"/>
                </a:lnTo>
                <a:lnTo>
                  <a:pt x="0" y="0"/>
                </a:lnTo>
                <a:lnTo>
                  <a:pt x="0" y="284162"/>
                </a:lnTo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CaixaDeTexto 21"/>
          <p:cNvSpPr txBox="1">
            <a:spLocks noChangeArrowheads="1"/>
          </p:cNvSpPr>
          <p:nvPr/>
        </p:nvSpPr>
        <p:spPr bwMode="auto">
          <a:xfrm>
            <a:off x="105948" y="90714"/>
            <a:ext cx="10296084" cy="4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2600" b="1" kern="0" dirty="0">
                <a:solidFill>
                  <a:srgbClr val="F79646">
                    <a:lumMod val="75000"/>
                  </a:srgbClr>
                </a:solidFill>
              </a:rPr>
              <a:t>Agenda</a:t>
            </a:r>
            <a:endParaRPr lang="pt-BR" sz="1800" b="1" kern="0" dirty="0">
              <a:solidFill>
                <a:srgbClr val="0070C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9A0CE4-8FFC-4719-AD28-545E2C79625D}"/>
              </a:ext>
            </a:extLst>
          </p:cNvPr>
          <p:cNvSpPr txBox="1"/>
          <p:nvPr/>
        </p:nvSpPr>
        <p:spPr>
          <a:xfrm>
            <a:off x="1645920" y="1223888"/>
            <a:ext cx="7962314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800" dirty="0"/>
              <a:t>Objetivo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800" dirty="0"/>
              <a:t>Grupo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800" dirty="0"/>
              <a:t>Ferramentas utilizadas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800" dirty="0"/>
              <a:t>Apresentação do sistema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800" dirty="0"/>
              <a:t>Desafios do projeto</a:t>
            </a:r>
          </a:p>
        </p:txBody>
      </p:sp>
    </p:spTree>
    <p:extLst>
      <p:ext uri="{BB962C8B-B14F-4D97-AF65-F5344CB8AC3E}">
        <p14:creationId xmlns:p14="http://schemas.microsoft.com/office/powerpoint/2010/main" val="309790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aixaDeTexto 21"/>
          <p:cNvSpPr txBox="1">
            <a:spLocks noChangeArrowheads="1"/>
          </p:cNvSpPr>
          <p:nvPr/>
        </p:nvSpPr>
        <p:spPr bwMode="auto">
          <a:xfrm>
            <a:off x="10698" y="71664"/>
            <a:ext cx="7638331" cy="4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pt-BR" sz="1200" b="1" kern="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146211" y="948111"/>
            <a:ext cx="11745873" cy="532631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object 2"/>
          <p:cNvSpPr/>
          <p:nvPr/>
        </p:nvSpPr>
        <p:spPr>
          <a:xfrm>
            <a:off x="-12000" y="6274425"/>
            <a:ext cx="12204000" cy="290512"/>
          </a:xfrm>
          <a:custGeom>
            <a:avLst/>
            <a:gdLst/>
            <a:ahLst/>
            <a:cxnLst/>
            <a:rect l="l" t="t" r="r" b="b"/>
            <a:pathLst>
              <a:path w="9143999" h="290512">
                <a:moveTo>
                  <a:pt x="0" y="290512"/>
                </a:moveTo>
                <a:lnTo>
                  <a:pt x="9143999" y="290512"/>
                </a:lnTo>
                <a:lnTo>
                  <a:pt x="9143999" y="0"/>
                </a:lnTo>
                <a:lnTo>
                  <a:pt x="0" y="0"/>
                </a:lnTo>
                <a:lnTo>
                  <a:pt x="0" y="290512"/>
                </a:lnTo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6"/>
          <p:cNvSpPr/>
          <p:nvPr/>
        </p:nvSpPr>
        <p:spPr>
          <a:xfrm>
            <a:off x="-12000" y="6515867"/>
            <a:ext cx="12204000" cy="284162"/>
          </a:xfrm>
          <a:custGeom>
            <a:avLst/>
            <a:gdLst/>
            <a:ahLst/>
            <a:cxnLst/>
            <a:rect l="l" t="t" r="r" b="b"/>
            <a:pathLst>
              <a:path w="9143999" h="284162">
                <a:moveTo>
                  <a:pt x="0" y="284162"/>
                </a:moveTo>
                <a:lnTo>
                  <a:pt x="9144000" y="284162"/>
                </a:lnTo>
                <a:lnTo>
                  <a:pt x="9144000" y="0"/>
                </a:lnTo>
                <a:lnTo>
                  <a:pt x="0" y="0"/>
                </a:lnTo>
                <a:lnTo>
                  <a:pt x="0" y="284162"/>
                </a:lnTo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CaixaDeTexto 21"/>
          <p:cNvSpPr txBox="1">
            <a:spLocks noChangeArrowheads="1"/>
          </p:cNvSpPr>
          <p:nvPr/>
        </p:nvSpPr>
        <p:spPr bwMode="auto">
          <a:xfrm>
            <a:off x="105948" y="90714"/>
            <a:ext cx="10296084" cy="4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2600" b="1" kern="0" dirty="0">
                <a:solidFill>
                  <a:srgbClr val="F79646">
                    <a:lumMod val="75000"/>
                  </a:srgbClr>
                </a:solidFill>
              </a:rPr>
              <a:t>Objetivo - Desafio Tech </a:t>
            </a:r>
            <a:r>
              <a:rPr lang="pt-BR" sz="2600" b="1" kern="0" dirty="0" err="1">
                <a:solidFill>
                  <a:srgbClr val="F79646">
                    <a:lumMod val="75000"/>
                  </a:srgbClr>
                </a:solidFill>
              </a:rPr>
              <a:t>Insiders</a:t>
            </a:r>
            <a:r>
              <a:rPr lang="pt-BR" sz="2600" b="1" kern="0" dirty="0">
                <a:solidFill>
                  <a:srgbClr val="F79646">
                    <a:lumMod val="75000"/>
                  </a:srgbClr>
                </a:solidFill>
              </a:rPr>
              <a:t> - Itaú</a:t>
            </a:r>
            <a:endParaRPr lang="pt-BR" sz="1800" b="1" kern="0" dirty="0">
              <a:solidFill>
                <a:srgbClr val="0070C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C3AC5F-8F88-412A-A61F-042E64676900}"/>
              </a:ext>
            </a:extLst>
          </p:cNvPr>
          <p:cNvSpPr txBox="1"/>
          <p:nvPr/>
        </p:nvSpPr>
        <p:spPr>
          <a:xfrm>
            <a:off x="576775" y="1096285"/>
            <a:ext cx="10803988" cy="46198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O objetivo deste projeto é a criação de um "</a:t>
            </a:r>
            <a:r>
              <a:rPr lang="pt-BR" sz="2000" dirty="0" err="1"/>
              <a:t>DashBoard</a:t>
            </a:r>
            <a:r>
              <a:rPr lang="pt-BR" sz="2000" dirty="0"/>
              <a:t>" para rápida tomada de decisão por parte dos gestores e dos analistas de negócios. Um Dashboard é uma aplicação OLAP que concentra informações de histórico e também consolidação de informações relevantes. Dentre as informações relevantes para um </a:t>
            </a:r>
            <a:r>
              <a:rPr lang="pt-BR" sz="2000" dirty="0" err="1"/>
              <a:t>DashBoard</a:t>
            </a:r>
            <a:r>
              <a:rPr lang="pt-BR" sz="2000" dirty="0"/>
              <a:t> de tomada de decisão, temos: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/>
              <a:t>Seleção do agente financeiro parceiro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/>
              <a:t>Exibição do número de transações no dia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/>
              <a:t>Exibição do número de transações com sucesso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/>
              <a:t>Exibição do número de transações com falha (ex. por saldo insuficiente)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/>
              <a:t>Exibição do número de transações com suspeita/identificação de fraude</a:t>
            </a:r>
          </a:p>
        </p:txBody>
      </p:sp>
    </p:spTree>
    <p:extLst>
      <p:ext uri="{BB962C8B-B14F-4D97-AF65-F5344CB8AC3E}">
        <p14:creationId xmlns:p14="http://schemas.microsoft.com/office/powerpoint/2010/main" val="289644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F5C7D4E-203E-4EDD-B366-C943D9B21AE3}"/>
              </a:ext>
            </a:extLst>
          </p:cNvPr>
          <p:cNvSpPr/>
          <p:nvPr/>
        </p:nvSpPr>
        <p:spPr>
          <a:xfrm>
            <a:off x="296214" y="763777"/>
            <a:ext cx="11500834" cy="1628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CaixaDeTexto 21"/>
          <p:cNvSpPr txBox="1">
            <a:spLocks noChangeArrowheads="1"/>
          </p:cNvSpPr>
          <p:nvPr/>
        </p:nvSpPr>
        <p:spPr bwMode="auto">
          <a:xfrm>
            <a:off x="10699" y="71664"/>
            <a:ext cx="1315826" cy="4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pt-BR" sz="1200" b="1" kern="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146211" y="763777"/>
            <a:ext cx="11745873" cy="551064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object 2"/>
          <p:cNvSpPr/>
          <p:nvPr/>
        </p:nvSpPr>
        <p:spPr>
          <a:xfrm>
            <a:off x="-12000" y="6274425"/>
            <a:ext cx="12204000" cy="290512"/>
          </a:xfrm>
          <a:custGeom>
            <a:avLst/>
            <a:gdLst/>
            <a:ahLst/>
            <a:cxnLst/>
            <a:rect l="l" t="t" r="r" b="b"/>
            <a:pathLst>
              <a:path w="9143999" h="290512">
                <a:moveTo>
                  <a:pt x="0" y="290512"/>
                </a:moveTo>
                <a:lnTo>
                  <a:pt x="9143999" y="290512"/>
                </a:lnTo>
                <a:lnTo>
                  <a:pt x="9143999" y="0"/>
                </a:lnTo>
                <a:lnTo>
                  <a:pt x="0" y="0"/>
                </a:lnTo>
                <a:lnTo>
                  <a:pt x="0" y="290512"/>
                </a:lnTo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6"/>
          <p:cNvSpPr/>
          <p:nvPr/>
        </p:nvSpPr>
        <p:spPr>
          <a:xfrm>
            <a:off x="-12000" y="6515867"/>
            <a:ext cx="12204000" cy="284162"/>
          </a:xfrm>
          <a:custGeom>
            <a:avLst/>
            <a:gdLst/>
            <a:ahLst/>
            <a:cxnLst/>
            <a:rect l="l" t="t" r="r" b="b"/>
            <a:pathLst>
              <a:path w="9143999" h="284162">
                <a:moveTo>
                  <a:pt x="0" y="284162"/>
                </a:moveTo>
                <a:lnTo>
                  <a:pt x="9144000" y="284162"/>
                </a:lnTo>
                <a:lnTo>
                  <a:pt x="9144000" y="0"/>
                </a:lnTo>
                <a:lnTo>
                  <a:pt x="0" y="0"/>
                </a:lnTo>
                <a:lnTo>
                  <a:pt x="0" y="284162"/>
                </a:lnTo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CaixaDeTexto 21"/>
          <p:cNvSpPr txBox="1">
            <a:spLocks noChangeArrowheads="1"/>
          </p:cNvSpPr>
          <p:nvPr/>
        </p:nvSpPr>
        <p:spPr bwMode="auto">
          <a:xfrm>
            <a:off x="105948" y="90714"/>
            <a:ext cx="1220576" cy="4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2600" b="1" kern="0" dirty="0">
                <a:solidFill>
                  <a:srgbClr val="F79646">
                    <a:lumMod val="75000"/>
                  </a:srgbClr>
                </a:solidFill>
              </a:rPr>
              <a:t>Grupo</a:t>
            </a:r>
            <a:endParaRPr lang="pt-BR" sz="1800" b="1" kern="0" dirty="0">
              <a:solidFill>
                <a:srgbClr val="0070C0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7D88974-2535-43F5-BEDA-1F49CEC4C076}"/>
              </a:ext>
            </a:extLst>
          </p:cNvPr>
          <p:cNvSpPr/>
          <p:nvPr/>
        </p:nvSpPr>
        <p:spPr>
          <a:xfrm>
            <a:off x="296214" y="2543519"/>
            <a:ext cx="11500834" cy="1628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BD02C5E-C9A4-43D5-BED7-9E7CE0926497}"/>
              </a:ext>
            </a:extLst>
          </p:cNvPr>
          <p:cNvSpPr/>
          <p:nvPr/>
        </p:nvSpPr>
        <p:spPr>
          <a:xfrm>
            <a:off x="296214" y="4320323"/>
            <a:ext cx="11500834" cy="1628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B6D9A18-7377-47FF-9BF4-0BBCDA501FCD}"/>
              </a:ext>
            </a:extLst>
          </p:cNvPr>
          <p:cNvSpPr/>
          <p:nvPr/>
        </p:nvSpPr>
        <p:spPr>
          <a:xfrm>
            <a:off x="295528" y="763777"/>
            <a:ext cx="1687221" cy="162896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Front-</a:t>
            </a:r>
            <a:r>
              <a:rPr lang="pt-B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pt-B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C5321D21-8996-41C0-9AF2-822DAE8CD5D7}"/>
              </a:ext>
            </a:extLst>
          </p:cNvPr>
          <p:cNvSpPr/>
          <p:nvPr/>
        </p:nvSpPr>
        <p:spPr>
          <a:xfrm>
            <a:off x="295528" y="2543519"/>
            <a:ext cx="1687221" cy="162896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Back-</a:t>
            </a:r>
            <a:r>
              <a:rPr lang="pt-B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pt-B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73D268-2FC0-4B92-A9BC-83F98BE504DD}"/>
              </a:ext>
            </a:extLst>
          </p:cNvPr>
          <p:cNvSpPr/>
          <p:nvPr/>
        </p:nvSpPr>
        <p:spPr>
          <a:xfrm>
            <a:off x="295528" y="4320323"/>
            <a:ext cx="1687221" cy="162896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Banco de Dados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857489E-B7A3-4FB4-9792-F4FDCD445B42}"/>
              </a:ext>
            </a:extLst>
          </p:cNvPr>
          <p:cNvGrpSpPr/>
          <p:nvPr/>
        </p:nvGrpSpPr>
        <p:grpSpPr>
          <a:xfrm>
            <a:off x="1791686" y="897857"/>
            <a:ext cx="2077524" cy="1499003"/>
            <a:chOff x="1764402" y="866114"/>
            <a:chExt cx="2077524" cy="1499003"/>
          </a:xfrm>
        </p:grpSpPr>
        <p:pic>
          <p:nvPicPr>
            <p:cNvPr id="29" name="Picture 4" descr="Foto do perfil">
              <a:extLst>
                <a:ext uri="{FF2B5EF4-FFF2-40B4-BE49-F238E27FC236}">
                  <a16:creationId xmlns:a16="http://schemas.microsoft.com/office/drawing/2014/main" id="{3A3364B4-3FFB-4041-9490-266FB69F65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592"/>
            <a:stretch/>
          </p:blipFill>
          <p:spPr bwMode="auto">
            <a:xfrm>
              <a:off x="2324826" y="866114"/>
              <a:ext cx="956677" cy="1233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FECB9D8F-FFDB-407C-BD75-968B12ED95D8}"/>
                </a:ext>
              </a:extLst>
            </p:cNvPr>
            <p:cNvSpPr txBox="1"/>
            <p:nvPr/>
          </p:nvSpPr>
          <p:spPr>
            <a:xfrm>
              <a:off x="1764402" y="2026563"/>
              <a:ext cx="207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Patricia Gomes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805C123-7721-4516-8C49-9A1B536558CC}"/>
              </a:ext>
            </a:extLst>
          </p:cNvPr>
          <p:cNvGrpSpPr/>
          <p:nvPr/>
        </p:nvGrpSpPr>
        <p:grpSpPr>
          <a:xfrm>
            <a:off x="3727190" y="849903"/>
            <a:ext cx="2077524" cy="1499003"/>
            <a:chOff x="3132362" y="866114"/>
            <a:chExt cx="2077524" cy="1499003"/>
          </a:xfrm>
        </p:grpSpPr>
        <p:pic>
          <p:nvPicPr>
            <p:cNvPr id="31" name="Picture 8" descr="Foto do perfil">
              <a:extLst>
                <a:ext uri="{FF2B5EF4-FFF2-40B4-BE49-F238E27FC236}">
                  <a16:creationId xmlns:a16="http://schemas.microsoft.com/office/drawing/2014/main" id="{50D474C8-0D2F-4180-BE52-827B672EC5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6"/>
            <a:stretch/>
          </p:blipFill>
          <p:spPr bwMode="auto">
            <a:xfrm>
              <a:off x="3692786" y="866114"/>
              <a:ext cx="956677" cy="1233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0FCCB6-47BD-4091-9166-DFFDB0846FBC}"/>
                </a:ext>
              </a:extLst>
            </p:cNvPr>
            <p:cNvSpPr txBox="1"/>
            <p:nvPr/>
          </p:nvSpPr>
          <p:spPr>
            <a:xfrm>
              <a:off x="3132362" y="2026563"/>
              <a:ext cx="207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Thiago </a:t>
              </a:r>
              <a:r>
                <a:rPr lang="pt-BR" sz="1600" dirty="0" err="1"/>
                <a:t>Vicentim</a:t>
              </a:r>
              <a:endParaRPr lang="pt-BR" sz="1600" dirty="0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D078856-9242-4704-9DDF-4EF986148728}"/>
              </a:ext>
            </a:extLst>
          </p:cNvPr>
          <p:cNvGrpSpPr/>
          <p:nvPr/>
        </p:nvGrpSpPr>
        <p:grpSpPr>
          <a:xfrm>
            <a:off x="5662694" y="849903"/>
            <a:ext cx="2077524" cy="1517859"/>
            <a:chOff x="4752885" y="847258"/>
            <a:chExt cx="2077524" cy="1517859"/>
          </a:xfrm>
        </p:grpSpPr>
        <p:pic>
          <p:nvPicPr>
            <p:cNvPr id="34" name="Picture 6" descr="Foto do perfil">
              <a:extLst>
                <a:ext uri="{FF2B5EF4-FFF2-40B4-BE49-F238E27FC236}">
                  <a16:creationId xmlns:a16="http://schemas.microsoft.com/office/drawing/2014/main" id="{BFFD2EDC-A3D1-436C-83E1-DEF2A10C30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94" t="-1496" r="10562" b="2096"/>
            <a:stretch/>
          </p:blipFill>
          <p:spPr bwMode="auto">
            <a:xfrm>
              <a:off x="5185324" y="847258"/>
              <a:ext cx="1174175" cy="1251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D449CAE-66C4-4353-BFB0-B583C846E8D7}"/>
                </a:ext>
              </a:extLst>
            </p:cNvPr>
            <p:cNvSpPr txBox="1"/>
            <p:nvPr/>
          </p:nvSpPr>
          <p:spPr>
            <a:xfrm>
              <a:off x="4752885" y="2026563"/>
              <a:ext cx="207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Rodolpho Garcia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C6263A5-D5F1-409F-9CC1-2CAA46CB60C4}"/>
              </a:ext>
            </a:extLst>
          </p:cNvPr>
          <p:cNvGrpSpPr/>
          <p:nvPr/>
        </p:nvGrpSpPr>
        <p:grpSpPr>
          <a:xfrm>
            <a:off x="7598198" y="849903"/>
            <a:ext cx="2077524" cy="1511968"/>
            <a:chOff x="6812326" y="849903"/>
            <a:chExt cx="2077524" cy="1511968"/>
          </a:xfrm>
        </p:grpSpPr>
        <p:pic>
          <p:nvPicPr>
            <p:cNvPr id="37" name="Picture 2" descr="Foto do perfil">
              <a:extLst>
                <a:ext uri="{FF2B5EF4-FFF2-40B4-BE49-F238E27FC236}">
                  <a16:creationId xmlns:a16="http://schemas.microsoft.com/office/drawing/2014/main" id="{C6DC112E-B052-40E4-8BAB-A7F517C4E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673" y="849903"/>
              <a:ext cx="1258954" cy="1258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75310F1B-5DD2-49B8-977F-D670D8FF00F2}"/>
                </a:ext>
              </a:extLst>
            </p:cNvPr>
            <p:cNvSpPr txBox="1"/>
            <p:nvPr/>
          </p:nvSpPr>
          <p:spPr>
            <a:xfrm>
              <a:off x="6812326" y="2023317"/>
              <a:ext cx="207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Henrique Ferreira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0579DD3-44A6-4C3D-8DCC-8F5CCC38D347}"/>
              </a:ext>
            </a:extLst>
          </p:cNvPr>
          <p:cNvGrpSpPr/>
          <p:nvPr/>
        </p:nvGrpSpPr>
        <p:grpSpPr>
          <a:xfrm>
            <a:off x="9533702" y="822274"/>
            <a:ext cx="2077524" cy="1511968"/>
            <a:chOff x="8895834" y="849903"/>
            <a:chExt cx="2077524" cy="1511968"/>
          </a:xfrm>
        </p:grpSpPr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DD8A3181-3EB9-472A-B5C6-33B98004B91E}"/>
                </a:ext>
              </a:extLst>
            </p:cNvPr>
            <p:cNvSpPr txBox="1"/>
            <p:nvPr/>
          </p:nvSpPr>
          <p:spPr>
            <a:xfrm>
              <a:off x="8895834" y="2023317"/>
              <a:ext cx="207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/>
                <a:t>Yohan</a:t>
              </a:r>
              <a:endParaRPr lang="pt-BR" sz="1600" dirty="0"/>
            </a:p>
          </p:txBody>
        </p:sp>
        <p:sp>
          <p:nvSpPr>
            <p:cNvPr id="9" name="Smiley 8">
              <a:extLst>
                <a:ext uri="{FF2B5EF4-FFF2-40B4-BE49-F238E27FC236}">
                  <a16:creationId xmlns:a16="http://schemas.microsoft.com/office/drawing/2014/main" id="{192A91A0-5183-4A34-87E1-CFA6E78FFCE8}"/>
                </a:ext>
              </a:extLst>
            </p:cNvPr>
            <p:cNvSpPr/>
            <p:nvPr/>
          </p:nvSpPr>
          <p:spPr>
            <a:xfrm>
              <a:off x="9305119" y="849903"/>
              <a:ext cx="1258954" cy="123302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CF32C0A6-6F18-4F05-982B-BF2BE403DE0D}"/>
              </a:ext>
            </a:extLst>
          </p:cNvPr>
          <p:cNvGrpSpPr/>
          <p:nvPr/>
        </p:nvGrpSpPr>
        <p:grpSpPr>
          <a:xfrm>
            <a:off x="1791686" y="2662807"/>
            <a:ext cx="2077524" cy="1499003"/>
            <a:chOff x="1764402" y="866114"/>
            <a:chExt cx="2077524" cy="1499003"/>
          </a:xfrm>
        </p:grpSpPr>
        <p:pic>
          <p:nvPicPr>
            <p:cNvPr id="74" name="Picture 4" descr="Foto do perfil">
              <a:extLst>
                <a:ext uri="{FF2B5EF4-FFF2-40B4-BE49-F238E27FC236}">
                  <a16:creationId xmlns:a16="http://schemas.microsoft.com/office/drawing/2014/main" id="{C5E9009A-44D5-4C5A-ADCA-813245B420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592"/>
            <a:stretch/>
          </p:blipFill>
          <p:spPr bwMode="auto">
            <a:xfrm>
              <a:off x="2324826" y="866114"/>
              <a:ext cx="956677" cy="1233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C9606A33-D428-4979-8D02-68A89013B1C1}"/>
                </a:ext>
              </a:extLst>
            </p:cNvPr>
            <p:cNvSpPr txBox="1"/>
            <p:nvPr/>
          </p:nvSpPr>
          <p:spPr>
            <a:xfrm>
              <a:off x="1764402" y="2026563"/>
              <a:ext cx="207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Patricia Gomes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89C4BF67-366E-40CA-9FB6-45AC4161F5F1}"/>
              </a:ext>
            </a:extLst>
          </p:cNvPr>
          <p:cNvGrpSpPr/>
          <p:nvPr/>
        </p:nvGrpSpPr>
        <p:grpSpPr>
          <a:xfrm>
            <a:off x="3727190" y="2614853"/>
            <a:ext cx="2077524" cy="1499003"/>
            <a:chOff x="3132362" y="866114"/>
            <a:chExt cx="2077524" cy="1499003"/>
          </a:xfrm>
        </p:grpSpPr>
        <p:pic>
          <p:nvPicPr>
            <p:cNvPr id="77" name="Picture 8" descr="Foto do perfil">
              <a:extLst>
                <a:ext uri="{FF2B5EF4-FFF2-40B4-BE49-F238E27FC236}">
                  <a16:creationId xmlns:a16="http://schemas.microsoft.com/office/drawing/2014/main" id="{36E6E51F-E3B3-4176-96B7-0B26A54F56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6"/>
            <a:stretch/>
          </p:blipFill>
          <p:spPr bwMode="auto">
            <a:xfrm>
              <a:off x="3692786" y="866114"/>
              <a:ext cx="956677" cy="1233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A92EADCE-6E48-43E9-84D4-8E2D5562F31F}"/>
                </a:ext>
              </a:extLst>
            </p:cNvPr>
            <p:cNvSpPr txBox="1"/>
            <p:nvPr/>
          </p:nvSpPr>
          <p:spPr>
            <a:xfrm>
              <a:off x="3132362" y="2026563"/>
              <a:ext cx="207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Thiago </a:t>
              </a:r>
              <a:r>
                <a:rPr lang="pt-BR" sz="1600" dirty="0" err="1"/>
                <a:t>Vicentim</a:t>
              </a:r>
              <a:endParaRPr lang="pt-BR" sz="1600" dirty="0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1B035659-AB80-470D-95C9-6D7FD2EEF210}"/>
              </a:ext>
            </a:extLst>
          </p:cNvPr>
          <p:cNvGrpSpPr/>
          <p:nvPr/>
        </p:nvGrpSpPr>
        <p:grpSpPr>
          <a:xfrm>
            <a:off x="5662694" y="2614853"/>
            <a:ext cx="2077524" cy="1517859"/>
            <a:chOff x="4752885" y="847258"/>
            <a:chExt cx="2077524" cy="1517859"/>
          </a:xfrm>
        </p:grpSpPr>
        <p:pic>
          <p:nvPicPr>
            <p:cNvPr id="80" name="Picture 6" descr="Foto do perfil">
              <a:extLst>
                <a:ext uri="{FF2B5EF4-FFF2-40B4-BE49-F238E27FC236}">
                  <a16:creationId xmlns:a16="http://schemas.microsoft.com/office/drawing/2014/main" id="{7CA22C2F-0344-42DA-95A2-95CBB09D2D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94" t="-1496" r="10562" b="2096"/>
            <a:stretch/>
          </p:blipFill>
          <p:spPr bwMode="auto">
            <a:xfrm>
              <a:off x="5185324" y="847258"/>
              <a:ext cx="1174175" cy="1251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171CBE97-8D77-4A62-A588-2AE1EE6C1EE3}"/>
                </a:ext>
              </a:extLst>
            </p:cNvPr>
            <p:cNvSpPr txBox="1"/>
            <p:nvPr/>
          </p:nvSpPr>
          <p:spPr>
            <a:xfrm>
              <a:off x="4752885" y="2026563"/>
              <a:ext cx="207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Rodolpho Garcia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38CF9C1-BCAA-4FE4-9396-CC34A160C77D}"/>
              </a:ext>
            </a:extLst>
          </p:cNvPr>
          <p:cNvGrpSpPr/>
          <p:nvPr/>
        </p:nvGrpSpPr>
        <p:grpSpPr>
          <a:xfrm>
            <a:off x="7598198" y="2614853"/>
            <a:ext cx="2077524" cy="1511968"/>
            <a:chOff x="6812326" y="849903"/>
            <a:chExt cx="2077524" cy="1511968"/>
          </a:xfrm>
        </p:grpSpPr>
        <p:pic>
          <p:nvPicPr>
            <p:cNvPr id="83" name="Picture 2" descr="Foto do perfil">
              <a:extLst>
                <a:ext uri="{FF2B5EF4-FFF2-40B4-BE49-F238E27FC236}">
                  <a16:creationId xmlns:a16="http://schemas.microsoft.com/office/drawing/2014/main" id="{C87DE385-933E-4E0D-B27F-80B523CC6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673" y="849903"/>
              <a:ext cx="1258954" cy="1258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19399223-D547-4FB2-B1E7-D2018DE9DAFF}"/>
                </a:ext>
              </a:extLst>
            </p:cNvPr>
            <p:cNvSpPr txBox="1"/>
            <p:nvPr/>
          </p:nvSpPr>
          <p:spPr>
            <a:xfrm>
              <a:off x="6812326" y="2023317"/>
              <a:ext cx="207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Henrique Ferreira</a:t>
              </a: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217CE864-1EB0-4448-A6EA-50BB7DF2BA75}"/>
              </a:ext>
            </a:extLst>
          </p:cNvPr>
          <p:cNvGrpSpPr/>
          <p:nvPr/>
        </p:nvGrpSpPr>
        <p:grpSpPr>
          <a:xfrm>
            <a:off x="9533702" y="2587224"/>
            <a:ext cx="2077524" cy="1511968"/>
            <a:chOff x="8895834" y="849903"/>
            <a:chExt cx="2077524" cy="1511968"/>
          </a:xfrm>
        </p:grpSpPr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A9179B7D-1874-44F6-B090-BD10EA92C7CC}"/>
                </a:ext>
              </a:extLst>
            </p:cNvPr>
            <p:cNvSpPr txBox="1"/>
            <p:nvPr/>
          </p:nvSpPr>
          <p:spPr>
            <a:xfrm>
              <a:off x="8895834" y="2023317"/>
              <a:ext cx="207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/>
                <a:t>Yohan</a:t>
              </a:r>
              <a:endParaRPr lang="pt-BR" sz="1600" dirty="0"/>
            </a:p>
          </p:txBody>
        </p:sp>
        <p:sp>
          <p:nvSpPr>
            <p:cNvPr id="87" name="Smiley 86">
              <a:extLst>
                <a:ext uri="{FF2B5EF4-FFF2-40B4-BE49-F238E27FC236}">
                  <a16:creationId xmlns:a16="http://schemas.microsoft.com/office/drawing/2014/main" id="{09B42D50-F031-493B-BD05-DF8AE8831045}"/>
                </a:ext>
              </a:extLst>
            </p:cNvPr>
            <p:cNvSpPr/>
            <p:nvPr/>
          </p:nvSpPr>
          <p:spPr>
            <a:xfrm>
              <a:off x="9305119" y="849903"/>
              <a:ext cx="1258954" cy="123302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10EF4670-B7BE-4EAE-B83D-A6607E036607}"/>
              </a:ext>
            </a:extLst>
          </p:cNvPr>
          <p:cNvGrpSpPr/>
          <p:nvPr/>
        </p:nvGrpSpPr>
        <p:grpSpPr>
          <a:xfrm>
            <a:off x="1791686" y="4434824"/>
            <a:ext cx="2077524" cy="1499003"/>
            <a:chOff x="1764402" y="866114"/>
            <a:chExt cx="2077524" cy="1499003"/>
          </a:xfrm>
        </p:grpSpPr>
        <p:pic>
          <p:nvPicPr>
            <p:cNvPr id="105" name="Picture 4" descr="Foto do perfil">
              <a:extLst>
                <a:ext uri="{FF2B5EF4-FFF2-40B4-BE49-F238E27FC236}">
                  <a16:creationId xmlns:a16="http://schemas.microsoft.com/office/drawing/2014/main" id="{EEE9EBFD-C852-4525-88E7-05A82FAD83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592"/>
            <a:stretch/>
          </p:blipFill>
          <p:spPr bwMode="auto">
            <a:xfrm>
              <a:off x="2324826" y="866114"/>
              <a:ext cx="956677" cy="1233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8AD1DF35-496B-4680-BB65-120D5E9A2A90}"/>
                </a:ext>
              </a:extLst>
            </p:cNvPr>
            <p:cNvSpPr txBox="1"/>
            <p:nvPr/>
          </p:nvSpPr>
          <p:spPr>
            <a:xfrm>
              <a:off x="1764402" y="2026563"/>
              <a:ext cx="207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Patricia Gomes</a:t>
              </a: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D828F0BB-01CD-4258-8C49-F05C11F831DD}"/>
              </a:ext>
            </a:extLst>
          </p:cNvPr>
          <p:cNvGrpSpPr/>
          <p:nvPr/>
        </p:nvGrpSpPr>
        <p:grpSpPr>
          <a:xfrm>
            <a:off x="3727190" y="4386870"/>
            <a:ext cx="2077524" cy="1499003"/>
            <a:chOff x="3132362" y="866114"/>
            <a:chExt cx="2077524" cy="1499003"/>
          </a:xfrm>
        </p:grpSpPr>
        <p:pic>
          <p:nvPicPr>
            <p:cNvPr id="108" name="Picture 8" descr="Foto do perfil">
              <a:extLst>
                <a:ext uri="{FF2B5EF4-FFF2-40B4-BE49-F238E27FC236}">
                  <a16:creationId xmlns:a16="http://schemas.microsoft.com/office/drawing/2014/main" id="{4B9C202B-CBA3-4A8E-B6A8-3D5A4496EC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6"/>
            <a:stretch/>
          </p:blipFill>
          <p:spPr bwMode="auto">
            <a:xfrm>
              <a:off x="3692786" y="866114"/>
              <a:ext cx="956677" cy="1233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6C54511E-249D-45F0-A08A-D7F17A4DA6EA}"/>
                </a:ext>
              </a:extLst>
            </p:cNvPr>
            <p:cNvSpPr txBox="1"/>
            <p:nvPr/>
          </p:nvSpPr>
          <p:spPr>
            <a:xfrm>
              <a:off x="3132362" y="2026563"/>
              <a:ext cx="207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Thiago </a:t>
              </a:r>
              <a:r>
                <a:rPr lang="pt-BR" sz="1600" dirty="0" err="1"/>
                <a:t>Vicentim</a:t>
              </a:r>
              <a:endParaRPr lang="pt-BR" sz="1600" dirty="0"/>
            </a:p>
          </p:txBody>
        </p: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E4BEC6DA-8ADF-4720-98F3-8D6FCE626298}"/>
              </a:ext>
            </a:extLst>
          </p:cNvPr>
          <p:cNvGrpSpPr/>
          <p:nvPr/>
        </p:nvGrpSpPr>
        <p:grpSpPr>
          <a:xfrm>
            <a:off x="5662694" y="4386870"/>
            <a:ext cx="2077524" cy="1517859"/>
            <a:chOff x="4752885" y="847258"/>
            <a:chExt cx="2077524" cy="1517859"/>
          </a:xfrm>
        </p:grpSpPr>
        <p:pic>
          <p:nvPicPr>
            <p:cNvPr id="112" name="Picture 6" descr="Foto do perfil">
              <a:extLst>
                <a:ext uri="{FF2B5EF4-FFF2-40B4-BE49-F238E27FC236}">
                  <a16:creationId xmlns:a16="http://schemas.microsoft.com/office/drawing/2014/main" id="{CD3191FC-FAAC-489B-AD63-C33F717FBE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94" t="-1496" r="10562" b="2096"/>
            <a:stretch/>
          </p:blipFill>
          <p:spPr bwMode="auto">
            <a:xfrm>
              <a:off x="5185324" y="847258"/>
              <a:ext cx="1174175" cy="1251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27A970CE-6513-4A8A-A4B4-BD4374315952}"/>
                </a:ext>
              </a:extLst>
            </p:cNvPr>
            <p:cNvSpPr txBox="1"/>
            <p:nvPr/>
          </p:nvSpPr>
          <p:spPr>
            <a:xfrm>
              <a:off x="4752885" y="2026563"/>
              <a:ext cx="207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Rodolpho Garcia</a:t>
              </a: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7ABCBEEC-D191-485A-818E-E9A1685FCF44}"/>
              </a:ext>
            </a:extLst>
          </p:cNvPr>
          <p:cNvGrpSpPr/>
          <p:nvPr/>
        </p:nvGrpSpPr>
        <p:grpSpPr>
          <a:xfrm>
            <a:off x="7598198" y="4386870"/>
            <a:ext cx="2077524" cy="1511968"/>
            <a:chOff x="6812326" y="849903"/>
            <a:chExt cx="2077524" cy="1511968"/>
          </a:xfrm>
        </p:grpSpPr>
        <p:pic>
          <p:nvPicPr>
            <p:cNvPr id="115" name="Picture 2" descr="Foto do perfil">
              <a:extLst>
                <a:ext uri="{FF2B5EF4-FFF2-40B4-BE49-F238E27FC236}">
                  <a16:creationId xmlns:a16="http://schemas.microsoft.com/office/drawing/2014/main" id="{7DDC4AC5-7CC0-4D23-9672-A427A86B3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673" y="849903"/>
              <a:ext cx="1258954" cy="1258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863B76CC-81C1-4D89-A394-AC6F1D2DE825}"/>
                </a:ext>
              </a:extLst>
            </p:cNvPr>
            <p:cNvSpPr txBox="1"/>
            <p:nvPr/>
          </p:nvSpPr>
          <p:spPr>
            <a:xfrm>
              <a:off x="6812326" y="2023317"/>
              <a:ext cx="207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Henrique Ferreira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5A2C3F39-8738-4C1B-A458-AC9CC47D3C17}"/>
              </a:ext>
            </a:extLst>
          </p:cNvPr>
          <p:cNvGrpSpPr/>
          <p:nvPr/>
        </p:nvGrpSpPr>
        <p:grpSpPr>
          <a:xfrm>
            <a:off x="9533702" y="4359241"/>
            <a:ext cx="2077524" cy="1511968"/>
            <a:chOff x="8895834" y="849903"/>
            <a:chExt cx="2077524" cy="1511968"/>
          </a:xfrm>
        </p:grpSpPr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E87D3C10-7658-452D-8CAD-73C0C9766C65}"/>
                </a:ext>
              </a:extLst>
            </p:cNvPr>
            <p:cNvSpPr txBox="1"/>
            <p:nvPr/>
          </p:nvSpPr>
          <p:spPr>
            <a:xfrm>
              <a:off x="8895834" y="2023317"/>
              <a:ext cx="207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/>
                <a:t>Yohan</a:t>
              </a:r>
              <a:endParaRPr lang="pt-BR" sz="1600" dirty="0"/>
            </a:p>
          </p:txBody>
        </p:sp>
        <p:sp>
          <p:nvSpPr>
            <p:cNvPr id="119" name="Smiley 118">
              <a:extLst>
                <a:ext uri="{FF2B5EF4-FFF2-40B4-BE49-F238E27FC236}">
                  <a16:creationId xmlns:a16="http://schemas.microsoft.com/office/drawing/2014/main" id="{43022976-3C68-45D4-A9EF-C3B72B8A2B25}"/>
                </a:ext>
              </a:extLst>
            </p:cNvPr>
            <p:cNvSpPr/>
            <p:nvPr/>
          </p:nvSpPr>
          <p:spPr>
            <a:xfrm>
              <a:off x="9305119" y="849903"/>
              <a:ext cx="1258954" cy="123302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8268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aixaDeTexto 21"/>
          <p:cNvSpPr txBox="1">
            <a:spLocks noChangeArrowheads="1"/>
          </p:cNvSpPr>
          <p:nvPr/>
        </p:nvSpPr>
        <p:spPr bwMode="auto">
          <a:xfrm>
            <a:off x="10698" y="71664"/>
            <a:ext cx="7638331" cy="4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pt-BR" sz="1200" b="1" kern="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146211" y="948111"/>
            <a:ext cx="11745873" cy="532631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object 2"/>
          <p:cNvSpPr/>
          <p:nvPr/>
        </p:nvSpPr>
        <p:spPr>
          <a:xfrm>
            <a:off x="-12000" y="6274425"/>
            <a:ext cx="12204000" cy="290512"/>
          </a:xfrm>
          <a:custGeom>
            <a:avLst/>
            <a:gdLst/>
            <a:ahLst/>
            <a:cxnLst/>
            <a:rect l="l" t="t" r="r" b="b"/>
            <a:pathLst>
              <a:path w="9143999" h="290512">
                <a:moveTo>
                  <a:pt x="0" y="290512"/>
                </a:moveTo>
                <a:lnTo>
                  <a:pt x="9143999" y="290512"/>
                </a:lnTo>
                <a:lnTo>
                  <a:pt x="9143999" y="0"/>
                </a:lnTo>
                <a:lnTo>
                  <a:pt x="0" y="0"/>
                </a:lnTo>
                <a:lnTo>
                  <a:pt x="0" y="290512"/>
                </a:lnTo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6"/>
          <p:cNvSpPr/>
          <p:nvPr/>
        </p:nvSpPr>
        <p:spPr>
          <a:xfrm>
            <a:off x="-12000" y="6515867"/>
            <a:ext cx="12204000" cy="284162"/>
          </a:xfrm>
          <a:custGeom>
            <a:avLst/>
            <a:gdLst/>
            <a:ahLst/>
            <a:cxnLst/>
            <a:rect l="l" t="t" r="r" b="b"/>
            <a:pathLst>
              <a:path w="9143999" h="284162">
                <a:moveTo>
                  <a:pt x="0" y="284162"/>
                </a:moveTo>
                <a:lnTo>
                  <a:pt x="9144000" y="284162"/>
                </a:lnTo>
                <a:lnTo>
                  <a:pt x="9144000" y="0"/>
                </a:lnTo>
                <a:lnTo>
                  <a:pt x="0" y="0"/>
                </a:lnTo>
                <a:lnTo>
                  <a:pt x="0" y="284162"/>
                </a:lnTo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CaixaDeTexto 21"/>
          <p:cNvSpPr txBox="1">
            <a:spLocks noChangeArrowheads="1"/>
          </p:cNvSpPr>
          <p:nvPr/>
        </p:nvSpPr>
        <p:spPr bwMode="auto">
          <a:xfrm>
            <a:off x="105948" y="90714"/>
            <a:ext cx="10296084" cy="4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2600" b="1" kern="0" dirty="0">
                <a:solidFill>
                  <a:srgbClr val="F79646">
                    <a:lumMod val="75000"/>
                  </a:srgbClr>
                </a:solidFill>
              </a:rPr>
              <a:t>Ferramentas utilizadas</a:t>
            </a:r>
            <a:endParaRPr lang="pt-BR" sz="1800" b="1" kern="0" dirty="0">
              <a:solidFill>
                <a:srgbClr val="0070C0"/>
              </a:solidFill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00DAA87B-BA67-4814-AF3C-FFE41288D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34452"/>
              </p:ext>
            </p:extLst>
          </p:nvPr>
        </p:nvGraphicFramePr>
        <p:xfrm>
          <a:off x="492370" y="1194148"/>
          <a:ext cx="10916528" cy="46770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87913">
                  <a:extLst>
                    <a:ext uri="{9D8B030D-6E8A-4147-A177-3AD203B41FA5}">
                      <a16:colId xmlns:a16="http://schemas.microsoft.com/office/drawing/2014/main" val="539879727"/>
                    </a:ext>
                  </a:extLst>
                </a:gridCol>
                <a:gridCol w="8128615">
                  <a:extLst>
                    <a:ext uri="{9D8B030D-6E8A-4147-A177-3AD203B41FA5}">
                      <a16:colId xmlns:a16="http://schemas.microsoft.com/office/drawing/2014/main" val="3885842969"/>
                    </a:ext>
                  </a:extLst>
                </a:gridCol>
              </a:tblGrid>
              <a:tr h="81628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Ambiente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Ferramentas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027179"/>
                  </a:ext>
                </a:extLst>
              </a:tr>
              <a:tr h="128692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Front-</a:t>
                      </a:r>
                      <a:r>
                        <a:rPr lang="pt-BR" sz="2400" dirty="0" err="1"/>
                        <a:t>End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994845"/>
                  </a:ext>
                </a:extLst>
              </a:tr>
              <a:tr h="128692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Back-</a:t>
                      </a:r>
                      <a:r>
                        <a:rPr lang="pt-BR" sz="2400" dirty="0" err="1"/>
                        <a:t>End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272470"/>
                  </a:ext>
                </a:extLst>
              </a:tr>
              <a:tr h="128692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Banco de Dados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861977"/>
                  </a:ext>
                </a:extLst>
              </a:tr>
            </a:tbl>
          </a:graphicData>
        </a:graphic>
      </p:graphicFrame>
      <p:pic>
        <p:nvPicPr>
          <p:cNvPr id="9" name="Picture 2" descr="Eclipse Logos and Artwork | The Eclipse Foundation">
            <a:extLst>
              <a:ext uri="{FF2B5EF4-FFF2-40B4-BE49-F238E27FC236}">
                <a16:creationId xmlns:a16="http://schemas.microsoft.com/office/drawing/2014/main" id="{0C2FD970-0F63-4B74-AFA5-FB9D4511E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27" y="3756501"/>
            <a:ext cx="1976511" cy="4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D98A4F6-42A5-4195-B270-06FDA20C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44" y="2458650"/>
            <a:ext cx="2765276" cy="4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ySQL :: MySQL Logo Downloads">
            <a:extLst>
              <a:ext uri="{FF2B5EF4-FFF2-40B4-BE49-F238E27FC236}">
                <a16:creationId xmlns:a16="http://schemas.microsoft.com/office/drawing/2014/main" id="{A9E09183-B8F9-4A5C-8DBA-654894353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60" y="4763478"/>
            <a:ext cx="1331645" cy="90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po.spring.io">
            <a:extLst>
              <a:ext uri="{FF2B5EF4-FFF2-40B4-BE49-F238E27FC236}">
                <a16:creationId xmlns:a16="http://schemas.microsoft.com/office/drawing/2014/main" id="{E7A998F5-4811-4B5D-AD2D-AC5D2BA1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019" y="3722048"/>
            <a:ext cx="1976511" cy="5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wnload | ChangeVision Members">
            <a:extLst>
              <a:ext uri="{FF2B5EF4-FFF2-40B4-BE49-F238E27FC236}">
                <a16:creationId xmlns:a16="http://schemas.microsoft.com/office/drawing/2014/main" id="{A81F459D-39A3-43B5-82CC-D0A289F3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035" y="3712030"/>
            <a:ext cx="1976512" cy="5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6F5F82F-C4C4-4A06-AB71-513CD257D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114" y="5008849"/>
            <a:ext cx="2648320" cy="409632"/>
          </a:xfrm>
          <a:prstGeom prst="rect">
            <a:avLst/>
          </a:prstGeom>
        </p:spPr>
      </p:pic>
      <p:pic>
        <p:nvPicPr>
          <p:cNvPr id="2054" name="Picture 6" descr="GitHub - postmanlabs/openapi-to-postman: Plugin for converting OpenAPI 3.0  specs to the Postman Collection (v2) format">
            <a:extLst>
              <a:ext uri="{FF2B5EF4-FFF2-40B4-BE49-F238E27FC236}">
                <a16:creationId xmlns:a16="http://schemas.microsoft.com/office/drawing/2014/main" id="{C06FA278-744F-47C3-AA5F-F9E690D1F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720" y="2248620"/>
            <a:ext cx="2151109" cy="88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bout | SSl-Software (en)">
            <a:extLst>
              <a:ext uri="{FF2B5EF4-FFF2-40B4-BE49-F238E27FC236}">
                <a16:creationId xmlns:a16="http://schemas.microsoft.com/office/drawing/2014/main" id="{C9E2E8F5-EE42-47DE-91FB-4CD45BCAB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035" y="2119027"/>
            <a:ext cx="1976512" cy="98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aixaDeTexto 21"/>
          <p:cNvSpPr txBox="1">
            <a:spLocks noChangeArrowheads="1"/>
          </p:cNvSpPr>
          <p:nvPr/>
        </p:nvSpPr>
        <p:spPr bwMode="auto">
          <a:xfrm>
            <a:off x="10698" y="71664"/>
            <a:ext cx="7638331" cy="4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pt-BR" sz="1200" b="1" kern="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146211" y="948111"/>
            <a:ext cx="11745873" cy="532631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object 2"/>
          <p:cNvSpPr/>
          <p:nvPr/>
        </p:nvSpPr>
        <p:spPr>
          <a:xfrm>
            <a:off x="-12000" y="6274425"/>
            <a:ext cx="12204000" cy="290512"/>
          </a:xfrm>
          <a:custGeom>
            <a:avLst/>
            <a:gdLst/>
            <a:ahLst/>
            <a:cxnLst/>
            <a:rect l="l" t="t" r="r" b="b"/>
            <a:pathLst>
              <a:path w="9143999" h="290512">
                <a:moveTo>
                  <a:pt x="0" y="290512"/>
                </a:moveTo>
                <a:lnTo>
                  <a:pt x="9143999" y="290512"/>
                </a:lnTo>
                <a:lnTo>
                  <a:pt x="9143999" y="0"/>
                </a:lnTo>
                <a:lnTo>
                  <a:pt x="0" y="0"/>
                </a:lnTo>
                <a:lnTo>
                  <a:pt x="0" y="290512"/>
                </a:lnTo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6"/>
          <p:cNvSpPr/>
          <p:nvPr/>
        </p:nvSpPr>
        <p:spPr>
          <a:xfrm>
            <a:off x="-12000" y="6515867"/>
            <a:ext cx="12204000" cy="284162"/>
          </a:xfrm>
          <a:custGeom>
            <a:avLst/>
            <a:gdLst/>
            <a:ahLst/>
            <a:cxnLst/>
            <a:rect l="l" t="t" r="r" b="b"/>
            <a:pathLst>
              <a:path w="9143999" h="284162">
                <a:moveTo>
                  <a:pt x="0" y="284162"/>
                </a:moveTo>
                <a:lnTo>
                  <a:pt x="9144000" y="284162"/>
                </a:lnTo>
                <a:lnTo>
                  <a:pt x="9144000" y="0"/>
                </a:lnTo>
                <a:lnTo>
                  <a:pt x="0" y="0"/>
                </a:lnTo>
                <a:lnTo>
                  <a:pt x="0" y="284162"/>
                </a:lnTo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CaixaDeTexto 21"/>
          <p:cNvSpPr txBox="1">
            <a:spLocks noChangeArrowheads="1"/>
          </p:cNvSpPr>
          <p:nvPr/>
        </p:nvSpPr>
        <p:spPr bwMode="auto">
          <a:xfrm>
            <a:off x="105948" y="90714"/>
            <a:ext cx="10296084" cy="4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2600" b="1" kern="0" dirty="0">
                <a:solidFill>
                  <a:srgbClr val="F79646">
                    <a:lumMod val="75000"/>
                  </a:srgbClr>
                </a:solidFill>
              </a:rPr>
              <a:t>Apresentação do Sistema</a:t>
            </a:r>
            <a:endParaRPr lang="pt-BR" sz="1800" b="1" kern="0" dirty="0">
              <a:solidFill>
                <a:srgbClr val="0070C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692106-AF9B-49B4-B390-D1B12A144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099" y="1163142"/>
            <a:ext cx="6055083" cy="4896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07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aixaDeTexto 21"/>
          <p:cNvSpPr txBox="1">
            <a:spLocks noChangeArrowheads="1"/>
          </p:cNvSpPr>
          <p:nvPr/>
        </p:nvSpPr>
        <p:spPr bwMode="auto">
          <a:xfrm>
            <a:off x="10698" y="71664"/>
            <a:ext cx="7638331" cy="4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pt-BR" sz="1200" b="1" kern="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146211" y="948111"/>
            <a:ext cx="11745873" cy="532631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object 2"/>
          <p:cNvSpPr/>
          <p:nvPr/>
        </p:nvSpPr>
        <p:spPr>
          <a:xfrm>
            <a:off x="-12000" y="6274425"/>
            <a:ext cx="12204000" cy="290512"/>
          </a:xfrm>
          <a:custGeom>
            <a:avLst/>
            <a:gdLst/>
            <a:ahLst/>
            <a:cxnLst/>
            <a:rect l="l" t="t" r="r" b="b"/>
            <a:pathLst>
              <a:path w="9143999" h="290512">
                <a:moveTo>
                  <a:pt x="0" y="290512"/>
                </a:moveTo>
                <a:lnTo>
                  <a:pt x="9143999" y="290512"/>
                </a:lnTo>
                <a:lnTo>
                  <a:pt x="9143999" y="0"/>
                </a:lnTo>
                <a:lnTo>
                  <a:pt x="0" y="0"/>
                </a:lnTo>
                <a:lnTo>
                  <a:pt x="0" y="290512"/>
                </a:lnTo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6"/>
          <p:cNvSpPr/>
          <p:nvPr/>
        </p:nvSpPr>
        <p:spPr>
          <a:xfrm>
            <a:off x="-12000" y="6515867"/>
            <a:ext cx="12204000" cy="284162"/>
          </a:xfrm>
          <a:custGeom>
            <a:avLst/>
            <a:gdLst/>
            <a:ahLst/>
            <a:cxnLst/>
            <a:rect l="l" t="t" r="r" b="b"/>
            <a:pathLst>
              <a:path w="9143999" h="284162">
                <a:moveTo>
                  <a:pt x="0" y="284162"/>
                </a:moveTo>
                <a:lnTo>
                  <a:pt x="9144000" y="284162"/>
                </a:lnTo>
                <a:lnTo>
                  <a:pt x="9144000" y="0"/>
                </a:lnTo>
                <a:lnTo>
                  <a:pt x="0" y="0"/>
                </a:lnTo>
                <a:lnTo>
                  <a:pt x="0" y="284162"/>
                </a:lnTo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CaixaDeTexto 21"/>
          <p:cNvSpPr txBox="1">
            <a:spLocks noChangeArrowheads="1"/>
          </p:cNvSpPr>
          <p:nvPr/>
        </p:nvSpPr>
        <p:spPr bwMode="auto">
          <a:xfrm>
            <a:off x="105948" y="90714"/>
            <a:ext cx="10296084" cy="4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2600" b="1" kern="0" dirty="0">
                <a:solidFill>
                  <a:srgbClr val="F79646">
                    <a:lumMod val="75000"/>
                  </a:srgbClr>
                </a:solidFill>
              </a:rPr>
              <a:t>Desafios do projeto</a:t>
            </a:r>
            <a:endParaRPr lang="pt-BR" sz="1800" b="1" kern="0" dirty="0">
              <a:solidFill>
                <a:srgbClr val="0070C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013BEC-C590-4BD7-B0C1-A0A3BFCE27AA}"/>
              </a:ext>
            </a:extLst>
          </p:cNvPr>
          <p:cNvSpPr txBox="1"/>
          <p:nvPr/>
        </p:nvSpPr>
        <p:spPr>
          <a:xfrm>
            <a:off x="506437" y="1420836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mais gostamos: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1156FE-F888-4F94-AE9C-1649FA6E3C0B}"/>
              </a:ext>
            </a:extLst>
          </p:cNvPr>
          <p:cNvSpPr txBox="1"/>
          <p:nvPr/>
        </p:nvSpPr>
        <p:spPr>
          <a:xfrm>
            <a:off x="6199260" y="1420836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Maiores dificuldades:</a:t>
            </a:r>
          </a:p>
        </p:txBody>
      </p:sp>
    </p:spTree>
    <p:extLst>
      <p:ext uri="{BB962C8B-B14F-4D97-AF65-F5344CB8AC3E}">
        <p14:creationId xmlns:p14="http://schemas.microsoft.com/office/powerpoint/2010/main" val="206005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aixaDeTexto 21"/>
          <p:cNvSpPr txBox="1">
            <a:spLocks noChangeArrowheads="1"/>
          </p:cNvSpPr>
          <p:nvPr/>
        </p:nvSpPr>
        <p:spPr bwMode="auto">
          <a:xfrm>
            <a:off x="10698" y="71664"/>
            <a:ext cx="7638331" cy="4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pt-BR" sz="1200" b="1" kern="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146211" y="948111"/>
            <a:ext cx="11745873" cy="532631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object 2"/>
          <p:cNvSpPr/>
          <p:nvPr/>
        </p:nvSpPr>
        <p:spPr>
          <a:xfrm>
            <a:off x="-12000" y="6274425"/>
            <a:ext cx="12204000" cy="290512"/>
          </a:xfrm>
          <a:custGeom>
            <a:avLst/>
            <a:gdLst/>
            <a:ahLst/>
            <a:cxnLst/>
            <a:rect l="l" t="t" r="r" b="b"/>
            <a:pathLst>
              <a:path w="9143999" h="290512">
                <a:moveTo>
                  <a:pt x="0" y="290512"/>
                </a:moveTo>
                <a:lnTo>
                  <a:pt x="9143999" y="290512"/>
                </a:lnTo>
                <a:lnTo>
                  <a:pt x="9143999" y="0"/>
                </a:lnTo>
                <a:lnTo>
                  <a:pt x="0" y="0"/>
                </a:lnTo>
                <a:lnTo>
                  <a:pt x="0" y="290512"/>
                </a:lnTo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6"/>
          <p:cNvSpPr/>
          <p:nvPr/>
        </p:nvSpPr>
        <p:spPr>
          <a:xfrm>
            <a:off x="-12000" y="6515867"/>
            <a:ext cx="12204000" cy="284162"/>
          </a:xfrm>
          <a:custGeom>
            <a:avLst/>
            <a:gdLst/>
            <a:ahLst/>
            <a:cxnLst/>
            <a:rect l="l" t="t" r="r" b="b"/>
            <a:pathLst>
              <a:path w="9143999" h="284162">
                <a:moveTo>
                  <a:pt x="0" y="284162"/>
                </a:moveTo>
                <a:lnTo>
                  <a:pt x="9144000" y="284162"/>
                </a:lnTo>
                <a:lnTo>
                  <a:pt x="9144000" y="0"/>
                </a:lnTo>
                <a:lnTo>
                  <a:pt x="0" y="0"/>
                </a:lnTo>
                <a:lnTo>
                  <a:pt x="0" y="284162"/>
                </a:lnTo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CaixaDeTexto 21"/>
          <p:cNvSpPr txBox="1">
            <a:spLocks noChangeArrowheads="1"/>
          </p:cNvSpPr>
          <p:nvPr/>
        </p:nvSpPr>
        <p:spPr bwMode="auto">
          <a:xfrm>
            <a:off x="4825878" y="3014777"/>
            <a:ext cx="2540244" cy="82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4400" b="1" kern="0" dirty="0"/>
              <a:t>Obrigado!</a:t>
            </a:r>
          </a:p>
        </p:txBody>
      </p:sp>
      <p:sp>
        <p:nvSpPr>
          <p:cNvPr id="9" name="CaixaDeTexto 21">
            <a:extLst>
              <a:ext uri="{FF2B5EF4-FFF2-40B4-BE49-F238E27FC236}">
                <a16:creationId xmlns:a16="http://schemas.microsoft.com/office/drawing/2014/main" id="{7810517D-5C3E-4B83-8652-51DDC6DA4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48" y="90714"/>
            <a:ext cx="10296084" cy="4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2600" b="1" kern="0" dirty="0">
                <a:solidFill>
                  <a:srgbClr val="F79646">
                    <a:lumMod val="75000"/>
                  </a:srgbClr>
                </a:solidFill>
              </a:rPr>
              <a:t>Projeto Final</a:t>
            </a:r>
            <a:endParaRPr lang="pt-BR" sz="18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21864"/>
      </p:ext>
    </p:extLst>
  </p:cSld>
  <p:clrMapOvr>
    <a:masterClrMapping/>
  </p:clrMapOvr>
</p:sld>
</file>

<file path=ppt/theme/theme1.xml><?xml version="1.0" encoding="utf-8"?>
<a:theme xmlns:a="http://schemas.openxmlformats.org/drawingml/2006/main" name="Capa de Apresentação">
  <a:themeElements>
    <a:clrScheme name="1_Default Design 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777777"/>
      </a:accent1>
      <a:accent2>
        <a:srgbClr val="777777"/>
      </a:accent2>
      <a:accent3>
        <a:srgbClr val="FFFFFF"/>
      </a:accent3>
      <a:accent4>
        <a:srgbClr val="000000"/>
      </a:accent4>
      <a:accent5>
        <a:srgbClr val="BDBDBD"/>
      </a:accent5>
      <a:accent6>
        <a:srgbClr val="6B6B6B"/>
      </a:accent6>
      <a:hlink>
        <a:srgbClr val="C0C0C0"/>
      </a:hlink>
      <a:folHlink>
        <a:srgbClr val="777777"/>
      </a:folHlink>
    </a:clrScheme>
    <a:fontScheme name="1_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-110" charset="2"/>
          <a:buChar char="§"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Arial" pitchFamily="-110" charset="0"/>
            <a:cs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-110" charset="2"/>
          <a:buChar char="§"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Arial" pitchFamily="-110" charset="0"/>
            <a:cs typeface="Arial" pitchFamily="-110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square">
        <a:prstTxWarp prst="textNoShape">
          <a:avLst/>
        </a:prstTxWarp>
        <a:spAutoFit/>
      </a:bodyPr>
      <a:lstStyle>
        <a:defPPr>
          <a:buClr>
            <a:schemeClr val="accent2"/>
          </a:buClr>
          <a:buFont typeface="Wingdings" pitchFamily="-112" charset="2"/>
          <a:buNone/>
          <a:defRPr sz="2800" dirty="0" err="1">
            <a:solidFill>
              <a:srgbClr val="0A1750"/>
            </a:solidFill>
          </a:defRPr>
        </a:defPPr>
      </a:lstStyle>
    </a:txDef>
  </a:objectDefaults>
  <a:extraClrSchemeLst>
    <a:extraClrScheme>
      <a:clrScheme name="1_Default Design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66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5C00"/>
        </a:accent6>
        <a:hlink>
          <a:srgbClr val="C0C0C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777777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6B6B6B"/>
        </a:accent6>
        <a:hlink>
          <a:srgbClr val="C0C0C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F13C144429E3499FB3206A4FDEE3E4" ma:contentTypeVersion="13" ma:contentTypeDescription="Create a new document." ma:contentTypeScope="" ma:versionID="8d1f8dca4e3cacb1aa8d1ae07c6d957c">
  <xsd:schema xmlns:xsd="http://www.w3.org/2001/XMLSchema" xmlns:xs="http://www.w3.org/2001/XMLSchema" xmlns:p="http://schemas.microsoft.com/office/2006/metadata/properties" xmlns:ns1="http://schemas.microsoft.com/sharepoint/v3" xmlns:ns3="19dd4efd-e018-4eae-821e-153e2df09a3a" xmlns:ns4="b8dcac4a-8cd1-4e76-8497-e5581f2480bf" targetNamespace="http://schemas.microsoft.com/office/2006/metadata/properties" ma:root="true" ma:fieldsID="a0ce7527b100f6d3cd81f0dd0e1c8b50" ns1:_="" ns3:_="" ns4:_="">
    <xsd:import namespace="http://schemas.microsoft.com/sharepoint/v3"/>
    <xsd:import namespace="19dd4efd-e018-4eae-821e-153e2df09a3a"/>
    <xsd:import namespace="b8dcac4a-8cd1-4e76-8497-e5581f2480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dd4efd-e018-4eae-821e-153e2df09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dcac4a-8cd1-4e76-8497-e5581f2480b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14C688-CCF1-43EA-B67F-36C6B7661A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dd4efd-e018-4eae-821e-153e2df09a3a"/>
    <ds:schemaRef ds:uri="b8dcac4a-8cd1-4e76-8497-e5581f2480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5CECBF-0841-408A-8743-CFB101DCF943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b8dcac4a-8cd1-4e76-8497-e5581f2480bf"/>
    <ds:schemaRef ds:uri="http://www.w3.org/XML/1998/namespace"/>
    <ds:schemaRef ds:uri="http://schemas.microsoft.com/sharepoint/v3"/>
    <ds:schemaRef ds:uri="http://schemas.openxmlformats.org/package/2006/metadata/core-properties"/>
    <ds:schemaRef ds:uri="19dd4efd-e018-4eae-821e-153e2df09a3a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BE0BA98-7529-45E9-BF9D-D2C97A245B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52227</TotalTime>
  <Words>192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Arial Bold</vt:lpstr>
      <vt:lpstr>Calibri</vt:lpstr>
      <vt:lpstr>Calibri Light</vt:lpstr>
      <vt:lpstr>Wingdings</vt:lpstr>
      <vt:lpstr>Capa de Apresentação</vt:lpstr>
      <vt:lpstr>4_Tema do Office</vt:lpstr>
      <vt:lpstr>Custom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Banco Itau Unibanco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Thalita Paiva Melo</dc:creator>
  <cp:lastModifiedBy>Henrique Ferreira</cp:lastModifiedBy>
  <cp:revision>858</cp:revision>
  <dcterms:created xsi:type="dcterms:W3CDTF">2015-08-01T18:32:43Z</dcterms:created>
  <dcterms:modified xsi:type="dcterms:W3CDTF">2020-12-18T19:46:42Z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c6e253-7033-4299-b83e-6575a0ec40c3_Enabled">
    <vt:lpwstr>True</vt:lpwstr>
  </property>
  <property fmtid="{D5CDD505-2E9C-101B-9397-08002B2CF9AE}" pid="3" name="MSIP_Label_7bc6e253-7033-4299-b83e-6575a0ec40c3_SiteId">
    <vt:lpwstr>591669a0-183f-49a5-98f4-9aa0d0b63d81</vt:lpwstr>
  </property>
  <property fmtid="{D5CDD505-2E9C-101B-9397-08002B2CF9AE}" pid="4" name="MSIP_Label_7bc6e253-7033-4299-b83e-6575a0ec40c3_Owner">
    <vt:lpwstr>sergio.rezende@itau-unibanco.com.br</vt:lpwstr>
  </property>
  <property fmtid="{D5CDD505-2E9C-101B-9397-08002B2CF9AE}" pid="5" name="MSIP_Label_7bc6e253-7033-4299-b83e-6575a0ec40c3_SetDate">
    <vt:lpwstr>2020-03-13T18:59:21.1559674Z</vt:lpwstr>
  </property>
  <property fmtid="{D5CDD505-2E9C-101B-9397-08002B2CF9AE}" pid="6" name="MSIP_Label_7bc6e253-7033-4299-b83e-6575a0ec40c3_Name">
    <vt:lpwstr>Corporativo</vt:lpwstr>
  </property>
  <property fmtid="{D5CDD505-2E9C-101B-9397-08002B2CF9AE}" pid="7" name="MSIP_Label_7bc6e253-7033-4299-b83e-6575a0ec40c3_Application">
    <vt:lpwstr>Microsoft Azure Information Protection</vt:lpwstr>
  </property>
  <property fmtid="{D5CDD505-2E9C-101B-9397-08002B2CF9AE}" pid="8" name="MSIP_Label_7bc6e253-7033-4299-b83e-6575a0ec40c3_ActionId">
    <vt:lpwstr>95a348f1-3829-43f7-bdee-27da8857224d</vt:lpwstr>
  </property>
  <property fmtid="{D5CDD505-2E9C-101B-9397-08002B2CF9AE}" pid="9" name="MSIP_Label_7bc6e253-7033-4299-b83e-6575a0ec40c3_Extended_MSFT_Method">
    <vt:lpwstr>Automatic</vt:lpwstr>
  </property>
  <property fmtid="{D5CDD505-2E9C-101B-9397-08002B2CF9AE}" pid="10" name="MSIP_Label_4fc996bf-6aee-415c-aa4c-e35ad0009c67_Enabled">
    <vt:lpwstr>True</vt:lpwstr>
  </property>
  <property fmtid="{D5CDD505-2E9C-101B-9397-08002B2CF9AE}" pid="11" name="MSIP_Label_4fc996bf-6aee-415c-aa4c-e35ad0009c67_SiteId">
    <vt:lpwstr>591669a0-183f-49a5-98f4-9aa0d0b63d81</vt:lpwstr>
  </property>
  <property fmtid="{D5CDD505-2E9C-101B-9397-08002B2CF9AE}" pid="12" name="MSIP_Label_4fc996bf-6aee-415c-aa4c-e35ad0009c67_Owner">
    <vt:lpwstr>sergio.rezende@itau-unibanco.com.br</vt:lpwstr>
  </property>
  <property fmtid="{D5CDD505-2E9C-101B-9397-08002B2CF9AE}" pid="13" name="MSIP_Label_4fc996bf-6aee-415c-aa4c-e35ad0009c67_SetDate">
    <vt:lpwstr>2020-03-13T18:59:21.1559674Z</vt:lpwstr>
  </property>
  <property fmtid="{D5CDD505-2E9C-101B-9397-08002B2CF9AE}" pid="14" name="MSIP_Label_4fc996bf-6aee-415c-aa4c-e35ad0009c67_Name">
    <vt:lpwstr>Compartilhamento Interno</vt:lpwstr>
  </property>
  <property fmtid="{D5CDD505-2E9C-101B-9397-08002B2CF9AE}" pid="15" name="MSIP_Label_4fc996bf-6aee-415c-aa4c-e35ad0009c67_Application">
    <vt:lpwstr>Microsoft Azure Information Protection</vt:lpwstr>
  </property>
  <property fmtid="{D5CDD505-2E9C-101B-9397-08002B2CF9AE}" pid="16" name="MSIP_Label_4fc996bf-6aee-415c-aa4c-e35ad0009c67_ActionId">
    <vt:lpwstr>95a348f1-3829-43f7-bdee-27da8857224d</vt:lpwstr>
  </property>
  <property fmtid="{D5CDD505-2E9C-101B-9397-08002B2CF9AE}" pid="17" name="MSIP_Label_4fc996bf-6aee-415c-aa4c-e35ad0009c67_Parent">
    <vt:lpwstr>7bc6e253-7033-4299-b83e-6575a0ec40c3</vt:lpwstr>
  </property>
  <property fmtid="{D5CDD505-2E9C-101B-9397-08002B2CF9AE}" pid="18" name="MSIP_Label_4fc996bf-6aee-415c-aa4c-e35ad0009c67_Extended_MSFT_Method">
    <vt:lpwstr>Automatic</vt:lpwstr>
  </property>
  <property fmtid="{D5CDD505-2E9C-101B-9397-08002B2CF9AE}" pid="19" name="Sensitivity">
    <vt:lpwstr>Corporativo Compartilhamento Interno</vt:lpwstr>
  </property>
  <property fmtid="{D5CDD505-2E9C-101B-9397-08002B2CF9AE}" pid="20" name="ContentTypeId">
    <vt:lpwstr>0x01010045F13C144429E3499FB3206A4FDEE3E4</vt:lpwstr>
  </property>
</Properties>
</file>